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287" r:id="rId3"/>
    <p:sldId id="393" r:id="rId4"/>
    <p:sldId id="402" r:id="rId5"/>
    <p:sldId id="397" r:id="rId6"/>
    <p:sldId id="399" r:id="rId7"/>
    <p:sldId id="400" r:id="rId8"/>
    <p:sldId id="401" r:id="rId9"/>
    <p:sldId id="394" r:id="rId10"/>
    <p:sldId id="395" r:id="rId11"/>
    <p:sldId id="3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/>
    <p:restoredTop sz="95761"/>
  </p:normalViewPr>
  <p:slideViewPr>
    <p:cSldViewPr snapToGrid="0" showGuides="1">
      <p:cViewPr varScale="1">
        <p:scale>
          <a:sx n="91" d="100"/>
          <a:sy n="91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06E93-F3B6-44C2-B56D-78D770E36D51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99B1E18-51A7-4ED4-8AC6-3CBD408FE286}">
      <dgm:prSet phldrT="[Текст]" custT="1"/>
      <dgm:spPr/>
      <dgm:t>
        <a:bodyPr/>
        <a:lstStyle/>
        <a:p>
          <a:pPr algn="ctr"/>
          <a:r>
            <a:rPr lang="ru-RU" sz="3200" b="1" dirty="0">
              <a:effectLst/>
              <a:latin typeface="+mj-lt"/>
            </a:rPr>
            <a:t>ЦЕЛИ</a:t>
          </a:r>
        </a:p>
      </dgm:t>
    </dgm:pt>
    <dgm:pt modelId="{060F1944-A06F-4FE3-817D-EAD051D655F1}" type="parTrans" cxnId="{EF06F776-5B75-441D-A99A-EA3563434C5B}">
      <dgm:prSet/>
      <dgm:spPr/>
      <dgm:t>
        <a:bodyPr/>
        <a:lstStyle/>
        <a:p>
          <a:endParaRPr lang="ru-RU"/>
        </a:p>
      </dgm:t>
    </dgm:pt>
    <dgm:pt modelId="{92A6F81C-C280-40C4-94E5-CF69C6D10893}" type="sibTrans" cxnId="{EF06F776-5B75-441D-A99A-EA3563434C5B}">
      <dgm:prSet/>
      <dgm:spPr/>
      <dgm:t>
        <a:bodyPr/>
        <a:lstStyle/>
        <a:p>
          <a:endParaRPr lang="ru-RU"/>
        </a:p>
      </dgm:t>
    </dgm:pt>
    <dgm:pt modelId="{5FE964CB-06F6-4CCF-AE46-A489078903C8}">
      <dgm:prSet custT="1"/>
      <dgm:spPr/>
      <dgm:t>
        <a:bodyPr/>
        <a:lstStyle/>
        <a:p>
          <a:pPr algn="ctr"/>
          <a:r>
            <a:rPr lang="ru-RU" sz="1400" dirty="0">
              <a:effectLst/>
            </a:rPr>
            <a:t>Разработка и внедрение национального механизма осуществления согласованной политики государств - членов Евразийского экономического союза</a:t>
          </a:r>
        </a:p>
      </dgm:t>
    </dgm:pt>
    <dgm:pt modelId="{F8DB72B0-97D2-426E-BCD0-94E2880FCD09}" type="parTrans" cxnId="{673D3E37-CEE1-46E4-B602-F4B7A11B5B81}">
      <dgm:prSet/>
      <dgm:spPr/>
      <dgm:t>
        <a:bodyPr/>
        <a:lstStyle/>
        <a:p>
          <a:endParaRPr lang="ru-RU"/>
        </a:p>
      </dgm:t>
    </dgm:pt>
    <dgm:pt modelId="{E18EEB66-D66F-4E42-B016-E035F08BDF9D}" type="sibTrans" cxnId="{673D3E37-CEE1-46E4-B602-F4B7A11B5B81}">
      <dgm:prSet/>
      <dgm:spPr/>
      <dgm:t>
        <a:bodyPr/>
        <a:lstStyle/>
        <a:p>
          <a:endParaRPr lang="ru-RU"/>
        </a:p>
      </dgm:t>
    </dgm:pt>
    <dgm:pt modelId="{C3B34283-6BA6-42B1-A27F-E35B792DB392}">
      <dgm:prSet phldrT="[Текст]" custT="1"/>
      <dgm:spPr/>
      <dgm:t>
        <a:bodyPr/>
        <a:lstStyle/>
        <a:p>
          <a:pPr algn="ctr"/>
          <a:r>
            <a:rPr lang="ru-RU" sz="1400" dirty="0">
              <a:effectLst/>
            </a:rPr>
            <a:t>Внедрение цифровых технологий и платформенных решений в сферах государственного управления и оказания государственных услуг, в том числе в интересах населения и субъектов малого и среднего предпринимательства, включая индивидуальных предпринимателей</a:t>
          </a:r>
        </a:p>
      </dgm:t>
    </dgm:pt>
    <dgm:pt modelId="{A6F8D395-6E7A-4772-9789-9DF8696D2322}" type="parTrans" cxnId="{A58A8619-B2AE-438D-9D09-D9B67B5DA037}">
      <dgm:prSet/>
      <dgm:spPr/>
      <dgm:t>
        <a:bodyPr/>
        <a:lstStyle/>
        <a:p>
          <a:endParaRPr lang="ru-RU"/>
        </a:p>
      </dgm:t>
    </dgm:pt>
    <dgm:pt modelId="{187DA399-A3CF-4F69-898B-180D9B4C80E1}" type="sibTrans" cxnId="{A58A8619-B2AE-438D-9D09-D9B67B5DA037}">
      <dgm:prSet/>
      <dgm:spPr/>
      <dgm:t>
        <a:bodyPr/>
        <a:lstStyle/>
        <a:p>
          <a:endParaRPr lang="ru-RU"/>
        </a:p>
      </dgm:t>
    </dgm:pt>
    <dgm:pt modelId="{70DB3000-FFF9-4843-B618-85D45639B275}" type="pres">
      <dgm:prSet presAssocID="{8E706E93-F3B6-44C2-B56D-78D770E36D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2E9529-EDAE-41FB-ABE2-C3C509823A2B}" type="pres">
      <dgm:prSet presAssocID="{A99B1E18-51A7-4ED4-8AC6-3CBD408FE286}" presName="root1" presStyleCnt="0"/>
      <dgm:spPr/>
    </dgm:pt>
    <dgm:pt modelId="{75DDE5D7-A9F0-42FE-BAC9-0939759C9385}" type="pres">
      <dgm:prSet presAssocID="{A99B1E18-51A7-4ED4-8AC6-3CBD408FE286}" presName="LevelOneTextNode" presStyleLbl="node0" presStyleIdx="0" presStyleCnt="1">
        <dgm:presLayoutVars>
          <dgm:chPref val="3"/>
        </dgm:presLayoutVars>
      </dgm:prSet>
      <dgm:spPr/>
    </dgm:pt>
    <dgm:pt modelId="{15DE44C6-F37A-4701-93F7-B8CFA1C1895B}" type="pres">
      <dgm:prSet presAssocID="{A99B1E18-51A7-4ED4-8AC6-3CBD408FE286}" presName="level2hierChild" presStyleCnt="0"/>
      <dgm:spPr/>
    </dgm:pt>
    <dgm:pt modelId="{08068AC0-7A66-4B31-8B43-6C29D729B91A}" type="pres">
      <dgm:prSet presAssocID="{A6F8D395-6E7A-4772-9789-9DF8696D2322}" presName="conn2-1" presStyleLbl="parChTrans1D2" presStyleIdx="0" presStyleCnt="2"/>
      <dgm:spPr/>
    </dgm:pt>
    <dgm:pt modelId="{EC4D8456-7570-4D62-910D-41D99955BDB1}" type="pres">
      <dgm:prSet presAssocID="{A6F8D395-6E7A-4772-9789-9DF8696D2322}" presName="connTx" presStyleLbl="parChTrans1D2" presStyleIdx="0" presStyleCnt="2"/>
      <dgm:spPr/>
    </dgm:pt>
    <dgm:pt modelId="{BF72FCE8-C1EA-4EB9-91C9-1B263A1514D1}" type="pres">
      <dgm:prSet presAssocID="{C3B34283-6BA6-42B1-A27F-E35B792DB392}" presName="root2" presStyleCnt="0"/>
      <dgm:spPr/>
    </dgm:pt>
    <dgm:pt modelId="{D437EF79-76EE-44A0-8411-B87EE7FB7F44}" type="pres">
      <dgm:prSet presAssocID="{C3B34283-6BA6-42B1-A27F-E35B792DB392}" presName="LevelTwoTextNode" presStyleLbl="node2" presStyleIdx="0" presStyleCnt="2" custScaleX="254664" custLinFactNeighborX="-1156" custLinFactNeighborY="-2480">
        <dgm:presLayoutVars>
          <dgm:chPref val="3"/>
        </dgm:presLayoutVars>
      </dgm:prSet>
      <dgm:spPr/>
    </dgm:pt>
    <dgm:pt modelId="{0B72F372-4222-4941-8F28-5C38C20DC1B3}" type="pres">
      <dgm:prSet presAssocID="{C3B34283-6BA6-42B1-A27F-E35B792DB392}" presName="level3hierChild" presStyleCnt="0"/>
      <dgm:spPr/>
    </dgm:pt>
    <dgm:pt modelId="{E358D655-51AA-46AC-B9DD-766D4F56D81D}" type="pres">
      <dgm:prSet presAssocID="{F8DB72B0-97D2-426E-BCD0-94E2880FCD09}" presName="conn2-1" presStyleLbl="parChTrans1D2" presStyleIdx="1" presStyleCnt="2"/>
      <dgm:spPr/>
    </dgm:pt>
    <dgm:pt modelId="{EBF7D9BE-370B-43FD-8AE6-C5CB639541C7}" type="pres">
      <dgm:prSet presAssocID="{F8DB72B0-97D2-426E-BCD0-94E2880FCD09}" presName="connTx" presStyleLbl="parChTrans1D2" presStyleIdx="1" presStyleCnt="2"/>
      <dgm:spPr/>
    </dgm:pt>
    <dgm:pt modelId="{5061BC9F-B67E-4F99-B0A7-13442DE50C3D}" type="pres">
      <dgm:prSet presAssocID="{5FE964CB-06F6-4CCF-AE46-A489078903C8}" presName="root2" presStyleCnt="0"/>
      <dgm:spPr/>
    </dgm:pt>
    <dgm:pt modelId="{859DEDC6-5F02-4996-9F7B-FD390385D2E7}" type="pres">
      <dgm:prSet presAssocID="{5FE964CB-06F6-4CCF-AE46-A489078903C8}" presName="LevelTwoTextNode" presStyleLbl="node2" presStyleIdx="1" presStyleCnt="2" custScaleX="179141">
        <dgm:presLayoutVars>
          <dgm:chPref val="3"/>
        </dgm:presLayoutVars>
      </dgm:prSet>
      <dgm:spPr/>
    </dgm:pt>
    <dgm:pt modelId="{371E1B77-7458-4029-BFF3-6BF29B6A37DB}" type="pres">
      <dgm:prSet presAssocID="{5FE964CB-06F6-4CCF-AE46-A489078903C8}" presName="level3hierChild" presStyleCnt="0"/>
      <dgm:spPr/>
    </dgm:pt>
  </dgm:ptLst>
  <dgm:cxnLst>
    <dgm:cxn modelId="{1AACD110-D857-407F-AF24-7709DC196047}" type="presOf" srcId="{5FE964CB-06F6-4CCF-AE46-A489078903C8}" destId="{859DEDC6-5F02-4996-9F7B-FD390385D2E7}" srcOrd="0" destOrd="0" presId="urn:microsoft.com/office/officeart/2005/8/layout/hierarchy2"/>
    <dgm:cxn modelId="{A58A8619-B2AE-438D-9D09-D9B67B5DA037}" srcId="{A99B1E18-51A7-4ED4-8AC6-3CBD408FE286}" destId="{C3B34283-6BA6-42B1-A27F-E35B792DB392}" srcOrd="0" destOrd="0" parTransId="{A6F8D395-6E7A-4772-9789-9DF8696D2322}" sibTransId="{187DA399-A3CF-4F69-898B-180D9B4C80E1}"/>
    <dgm:cxn modelId="{A27F1432-6ABE-45C3-BE39-BD469B2DDD67}" type="presOf" srcId="{F8DB72B0-97D2-426E-BCD0-94E2880FCD09}" destId="{EBF7D9BE-370B-43FD-8AE6-C5CB639541C7}" srcOrd="1" destOrd="0" presId="urn:microsoft.com/office/officeart/2005/8/layout/hierarchy2"/>
    <dgm:cxn modelId="{673D3E37-CEE1-46E4-B602-F4B7A11B5B81}" srcId="{A99B1E18-51A7-4ED4-8AC6-3CBD408FE286}" destId="{5FE964CB-06F6-4CCF-AE46-A489078903C8}" srcOrd="1" destOrd="0" parTransId="{F8DB72B0-97D2-426E-BCD0-94E2880FCD09}" sibTransId="{E18EEB66-D66F-4E42-B016-E035F08BDF9D}"/>
    <dgm:cxn modelId="{4BE8CE3A-F05F-4F69-A14E-2213C0019173}" type="presOf" srcId="{8E706E93-F3B6-44C2-B56D-78D770E36D51}" destId="{70DB3000-FFF9-4843-B618-85D45639B275}" srcOrd="0" destOrd="0" presId="urn:microsoft.com/office/officeart/2005/8/layout/hierarchy2"/>
    <dgm:cxn modelId="{3E0FF35F-9F5C-4196-9B70-E4EAE4DF8E20}" type="presOf" srcId="{A99B1E18-51A7-4ED4-8AC6-3CBD408FE286}" destId="{75DDE5D7-A9F0-42FE-BAC9-0939759C9385}" srcOrd="0" destOrd="0" presId="urn:microsoft.com/office/officeart/2005/8/layout/hierarchy2"/>
    <dgm:cxn modelId="{BDDC9C69-DE15-4E61-90DD-72EEE5F96B92}" type="presOf" srcId="{A6F8D395-6E7A-4772-9789-9DF8696D2322}" destId="{EC4D8456-7570-4D62-910D-41D99955BDB1}" srcOrd="1" destOrd="0" presId="urn:microsoft.com/office/officeart/2005/8/layout/hierarchy2"/>
    <dgm:cxn modelId="{EF06F776-5B75-441D-A99A-EA3563434C5B}" srcId="{8E706E93-F3B6-44C2-B56D-78D770E36D51}" destId="{A99B1E18-51A7-4ED4-8AC6-3CBD408FE286}" srcOrd="0" destOrd="0" parTransId="{060F1944-A06F-4FE3-817D-EAD051D655F1}" sibTransId="{92A6F81C-C280-40C4-94E5-CF69C6D10893}"/>
    <dgm:cxn modelId="{9140D058-DD82-45FF-BE1A-1DB0A54E51EB}" type="presOf" srcId="{C3B34283-6BA6-42B1-A27F-E35B792DB392}" destId="{D437EF79-76EE-44A0-8411-B87EE7FB7F44}" srcOrd="0" destOrd="0" presId="urn:microsoft.com/office/officeart/2005/8/layout/hierarchy2"/>
    <dgm:cxn modelId="{D9D000A9-9557-418D-8E8A-2CC7D903FDE6}" type="presOf" srcId="{F8DB72B0-97D2-426E-BCD0-94E2880FCD09}" destId="{E358D655-51AA-46AC-B9DD-766D4F56D81D}" srcOrd="0" destOrd="0" presId="urn:microsoft.com/office/officeart/2005/8/layout/hierarchy2"/>
    <dgm:cxn modelId="{E86F9BBA-D8C3-4AF1-8280-70AA47E64E1B}" type="presOf" srcId="{A6F8D395-6E7A-4772-9789-9DF8696D2322}" destId="{08068AC0-7A66-4B31-8B43-6C29D729B91A}" srcOrd="0" destOrd="0" presId="urn:microsoft.com/office/officeart/2005/8/layout/hierarchy2"/>
    <dgm:cxn modelId="{760E73DE-CE6D-4E2F-8A79-7C4ECFFEB75D}" type="presParOf" srcId="{70DB3000-FFF9-4843-B618-85D45639B275}" destId="{3E2E9529-EDAE-41FB-ABE2-C3C509823A2B}" srcOrd="0" destOrd="0" presId="urn:microsoft.com/office/officeart/2005/8/layout/hierarchy2"/>
    <dgm:cxn modelId="{50E78717-A4A5-4A63-8575-E9CDF7918F5E}" type="presParOf" srcId="{3E2E9529-EDAE-41FB-ABE2-C3C509823A2B}" destId="{75DDE5D7-A9F0-42FE-BAC9-0939759C9385}" srcOrd="0" destOrd="0" presId="urn:microsoft.com/office/officeart/2005/8/layout/hierarchy2"/>
    <dgm:cxn modelId="{BD52AEF2-18CC-4C45-8C4A-4F9D1D6D3E74}" type="presParOf" srcId="{3E2E9529-EDAE-41FB-ABE2-C3C509823A2B}" destId="{15DE44C6-F37A-4701-93F7-B8CFA1C1895B}" srcOrd="1" destOrd="0" presId="urn:microsoft.com/office/officeart/2005/8/layout/hierarchy2"/>
    <dgm:cxn modelId="{7A44333D-0FF3-485D-BB7B-AFF7F52E151E}" type="presParOf" srcId="{15DE44C6-F37A-4701-93F7-B8CFA1C1895B}" destId="{08068AC0-7A66-4B31-8B43-6C29D729B91A}" srcOrd="0" destOrd="0" presId="urn:microsoft.com/office/officeart/2005/8/layout/hierarchy2"/>
    <dgm:cxn modelId="{370B44B2-E7EE-43F4-AA2A-AE328A27DA16}" type="presParOf" srcId="{08068AC0-7A66-4B31-8B43-6C29D729B91A}" destId="{EC4D8456-7570-4D62-910D-41D99955BDB1}" srcOrd="0" destOrd="0" presId="urn:microsoft.com/office/officeart/2005/8/layout/hierarchy2"/>
    <dgm:cxn modelId="{45123878-AEAC-4FC5-A839-D74C0F04AD3B}" type="presParOf" srcId="{15DE44C6-F37A-4701-93F7-B8CFA1C1895B}" destId="{BF72FCE8-C1EA-4EB9-91C9-1B263A1514D1}" srcOrd="1" destOrd="0" presId="urn:microsoft.com/office/officeart/2005/8/layout/hierarchy2"/>
    <dgm:cxn modelId="{FD00926B-EC74-4E38-A0AC-DF38E69478E7}" type="presParOf" srcId="{BF72FCE8-C1EA-4EB9-91C9-1B263A1514D1}" destId="{D437EF79-76EE-44A0-8411-B87EE7FB7F44}" srcOrd="0" destOrd="0" presId="urn:microsoft.com/office/officeart/2005/8/layout/hierarchy2"/>
    <dgm:cxn modelId="{B4EB9529-6353-45A0-9514-17C2E3413BA5}" type="presParOf" srcId="{BF72FCE8-C1EA-4EB9-91C9-1B263A1514D1}" destId="{0B72F372-4222-4941-8F28-5C38C20DC1B3}" srcOrd="1" destOrd="0" presId="urn:microsoft.com/office/officeart/2005/8/layout/hierarchy2"/>
    <dgm:cxn modelId="{E329945F-7602-4D8B-A36C-0EA0747F4FA0}" type="presParOf" srcId="{15DE44C6-F37A-4701-93F7-B8CFA1C1895B}" destId="{E358D655-51AA-46AC-B9DD-766D4F56D81D}" srcOrd="2" destOrd="0" presId="urn:microsoft.com/office/officeart/2005/8/layout/hierarchy2"/>
    <dgm:cxn modelId="{795C2EE0-6E3A-4601-8C8C-A163AC195A58}" type="presParOf" srcId="{E358D655-51AA-46AC-B9DD-766D4F56D81D}" destId="{EBF7D9BE-370B-43FD-8AE6-C5CB639541C7}" srcOrd="0" destOrd="0" presId="urn:microsoft.com/office/officeart/2005/8/layout/hierarchy2"/>
    <dgm:cxn modelId="{79F8C74B-1AE5-46F8-97F8-8EE4589EE62F}" type="presParOf" srcId="{15DE44C6-F37A-4701-93F7-B8CFA1C1895B}" destId="{5061BC9F-B67E-4F99-B0A7-13442DE50C3D}" srcOrd="3" destOrd="0" presId="urn:microsoft.com/office/officeart/2005/8/layout/hierarchy2"/>
    <dgm:cxn modelId="{C9B309F3-CA71-4150-872C-B9F3816CB143}" type="presParOf" srcId="{5061BC9F-B67E-4F99-B0A7-13442DE50C3D}" destId="{859DEDC6-5F02-4996-9F7B-FD390385D2E7}" srcOrd="0" destOrd="0" presId="urn:microsoft.com/office/officeart/2005/8/layout/hierarchy2"/>
    <dgm:cxn modelId="{E6486ED2-3113-4AA6-9603-5A5995DB72A1}" type="presParOf" srcId="{5061BC9F-B67E-4F99-B0A7-13442DE50C3D}" destId="{371E1B77-7458-4029-BFF3-6BF29B6A37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06E93-F3B6-44C2-B56D-78D770E36D51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99B1E18-51A7-4ED4-8AC6-3CBD408FE286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chemeClr val="accent2">
                  <a:lumMod val="75000"/>
                </a:schemeClr>
              </a:solidFill>
              <a:effectLst/>
              <a:latin typeface="+mj-lt"/>
            </a:rPr>
            <a:t>ЦИФРОВАЯ ТРАНСФОРМАЦИЯ</a:t>
          </a:r>
        </a:p>
      </dgm:t>
    </dgm:pt>
    <dgm:pt modelId="{060F1944-A06F-4FE3-817D-EAD051D655F1}" type="parTrans" cxnId="{EF06F776-5B75-441D-A99A-EA3563434C5B}">
      <dgm:prSet/>
      <dgm:spPr/>
      <dgm:t>
        <a:bodyPr/>
        <a:lstStyle/>
        <a:p>
          <a:endParaRPr lang="ru-RU"/>
        </a:p>
      </dgm:t>
    </dgm:pt>
    <dgm:pt modelId="{92A6F81C-C280-40C4-94E5-CF69C6D10893}" type="sibTrans" cxnId="{EF06F776-5B75-441D-A99A-EA3563434C5B}">
      <dgm:prSet/>
      <dgm:spPr/>
      <dgm:t>
        <a:bodyPr/>
        <a:lstStyle/>
        <a:p>
          <a:endParaRPr lang="ru-RU"/>
        </a:p>
      </dgm:t>
    </dgm:pt>
    <dgm:pt modelId="{A8B3D00E-A872-47C0-9BF8-F72DCD449236}">
      <dgm:prSet phldrT="[Текст]" custT="1"/>
      <dgm:spPr/>
      <dgm:t>
        <a:bodyPr/>
        <a:lstStyle/>
        <a:p>
          <a:pPr algn="ctr"/>
          <a:r>
            <a:rPr lang="ru-RU" sz="1600" b="0" dirty="0">
              <a:effectLst/>
            </a:rPr>
            <a:t>недостаток проверенной информации</a:t>
          </a:r>
        </a:p>
      </dgm:t>
    </dgm:pt>
    <dgm:pt modelId="{C457EEE5-7959-4BC8-A676-D598505A9DB7}" type="parTrans" cxnId="{EDEEF2E6-AB44-441D-AF7D-65AE124E27FC}">
      <dgm:prSet/>
      <dgm:spPr>
        <a:ln>
          <a:prstDash val="dash"/>
        </a:ln>
      </dgm:spPr>
      <dgm:t>
        <a:bodyPr/>
        <a:lstStyle/>
        <a:p>
          <a:endParaRPr lang="ru-RU"/>
        </a:p>
      </dgm:t>
    </dgm:pt>
    <dgm:pt modelId="{E5AA124A-B38C-4502-9A59-8D3241CABCAD}" type="sibTrans" cxnId="{EDEEF2E6-AB44-441D-AF7D-65AE124E27FC}">
      <dgm:prSet/>
      <dgm:spPr/>
      <dgm:t>
        <a:bodyPr/>
        <a:lstStyle/>
        <a:p>
          <a:endParaRPr lang="ru-RU"/>
        </a:p>
      </dgm:t>
    </dgm:pt>
    <dgm:pt modelId="{8CD3215E-A23D-4914-B3F7-22833CE0C03F}">
      <dgm:prSet phldrT="[Текст]" custT="1"/>
      <dgm:spPr/>
      <dgm:t>
        <a:bodyPr/>
        <a:lstStyle/>
        <a:p>
          <a:pPr algn="ctr"/>
          <a:r>
            <a:rPr lang="ru-RU" sz="1600" b="0" dirty="0">
              <a:effectLst/>
            </a:rPr>
            <a:t>медленное взаимодействие госслужащих</a:t>
          </a:r>
        </a:p>
      </dgm:t>
    </dgm:pt>
    <dgm:pt modelId="{8FA59666-6605-4473-B7C3-A1908A2F8BCA}" type="parTrans" cxnId="{E04C0A12-3475-4DDE-97AD-613BA805EEAD}">
      <dgm:prSet/>
      <dgm:spPr>
        <a:ln>
          <a:prstDash val="dash"/>
        </a:ln>
      </dgm:spPr>
      <dgm:t>
        <a:bodyPr/>
        <a:lstStyle/>
        <a:p>
          <a:endParaRPr lang="ru-RU"/>
        </a:p>
      </dgm:t>
    </dgm:pt>
    <dgm:pt modelId="{3D0BDB94-CBF6-4509-99C2-0C0B5F74D43F}" type="sibTrans" cxnId="{E04C0A12-3475-4DDE-97AD-613BA805EEAD}">
      <dgm:prSet/>
      <dgm:spPr/>
      <dgm:t>
        <a:bodyPr/>
        <a:lstStyle/>
        <a:p>
          <a:endParaRPr lang="ru-RU"/>
        </a:p>
      </dgm:t>
    </dgm:pt>
    <dgm:pt modelId="{93809936-11BA-461D-ADDB-B61C467A9812}">
      <dgm:prSet phldrT="[Текст]" custT="1"/>
      <dgm:spPr/>
      <dgm:t>
        <a:bodyPr/>
        <a:lstStyle/>
        <a:p>
          <a:pPr algn="ctr"/>
          <a:r>
            <a:rPr lang="ru-RU" sz="1600" b="0" dirty="0">
              <a:effectLst/>
            </a:rPr>
            <a:t>низкая степень </a:t>
          </a:r>
          <a:r>
            <a:rPr lang="ru-RU" sz="1600" b="0" dirty="0" err="1">
              <a:effectLst/>
            </a:rPr>
            <a:t>цифровизации</a:t>
          </a:r>
          <a:r>
            <a:rPr lang="ru-RU" sz="1600" b="0" dirty="0">
              <a:effectLst/>
            </a:rPr>
            <a:t> кадровой работы</a:t>
          </a:r>
        </a:p>
      </dgm:t>
    </dgm:pt>
    <dgm:pt modelId="{B3A4926D-5A78-4EDD-BC42-1C1225DE2F0D}" type="parTrans" cxnId="{4622B23C-F27A-4083-BB3C-CCAE367B8AED}">
      <dgm:prSet/>
      <dgm:spPr>
        <a:ln>
          <a:prstDash val="dash"/>
        </a:ln>
      </dgm:spPr>
      <dgm:t>
        <a:bodyPr/>
        <a:lstStyle/>
        <a:p>
          <a:endParaRPr lang="ru-RU"/>
        </a:p>
      </dgm:t>
    </dgm:pt>
    <dgm:pt modelId="{A83377AA-AC9A-41AF-9E15-1F3BE6A82A95}" type="sibTrans" cxnId="{4622B23C-F27A-4083-BB3C-CCAE367B8AED}">
      <dgm:prSet/>
      <dgm:spPr/>
      <dgm:t>
        <a:bodyPr/>
        <a:lstStyle/>
        <a:p>
          <a:endParaRPr lang="ru-RU"/>
        </a:p>
      </dgm:t>
    </dgm:pt>
    <dgm:pt modelId="{53D26DEE-61D7-4B40-9A58-637FF2C06416}">
      <dgm:prSet phldrT="[Текст]" custT="1"/>
      <dgm:spPr/>
      <dgm:t>
        <a:bodyPr/>
        <a:lstStyle/>
        <a:p>
          <a:pPr algn="ctr"/>
          <a:r>
            <a:rPr lang="ru-RU" sz="1600" b="0" dirty="0">
              <a:effectLst/>
            </a:rPr>
            <a:t>отсутствие прозрачности и открытости бюджетного процесса</a:t>
          </a:r>
        </a:p>
      </dgm:t>
    </dgm:pt>
    <dgm:pt modelId="{7124BCAA-FC88-4E98-B1FB-66D2FD685144}" type="parTrans" cxnId="{40433D61-0FF5-4EFF-B16A-0538666F17DB}">
      <dgm:prSet/>
      <dgm:spPr>
        <a:ln>
          <a:prstDash val="dash"/>
        </a:ln>
      </dgm:spPr>
      <dgm:t>
        <a:bodyPr/>
        <a:lstStyle/>
        <a:p>
          <a:endParaRPr lang="ru-RU"/>
        </a:p>
      </dgm:t>
    </dgm:pt>
    <dgm:pt modelId="{B1B0AE3F-665D-481F-AF5A-CD961CBAA202}" type="sibTrans" cxnId="{40433D61-0FF5-4EFF-B16A-0538666F17DB}">
      <dgm:prSet/>
      <dgm:spPr/>
      <dgm:t>
        <a:bodyPr/>
        <a:lstStyle/>
        <a:p>
          <a:endParaRPr lang="ru-RU"/>
        </a:p>
      </dgm:t>
    </dgm:pt>
    <dgm:pt modelId="{8759EE21-3C1D-4ADB-AF69-B7ECB6DB85CB}">
      <dgm:prSet phldrT="[Текст]" custT="1"/>
      <dgm:spPr/>
      <dgm:t>
        <a:bodyPr/>
        <a:lstStyle/>
        <a:p>
          <a:pPr algn="ctr"/>
          <a:r>
            <a:rPr lang="ru-RU" sz="1600" b="0" dirty="0">
              <a:effectLst/>
            </a:rPr>
            <a:t>существование дублирующих и чрезмерно завышенных расходов на создание ГИС с идентичной структурой</a:t>
          </a:r>
        </a:p>
      </dgm:t>
    </dgm:pt>
    <dgm:pt modelId="{CE95BBD6-9C83-420D-A037-E42816EF4303}" type="parTrans" cxnId="{D026C3C2-24CF-4935-9D0C-E7775469A7AD}">
      <dgm:prSet/>
      <dgm:spPr>
        <a:ln>
          <a:prstDash val="dash"/>
        </a:ln>
      </dgm:spPr>
      <dgm:t>
        <a:bodyPr/>
        <a:lstStyle/>
        <a:p>
          <a:endParaRPr lang="ru-RU"/>
        </a:p>
      </dgm:t>
    </dgm:pt>
    <dgm:pt modelId="{B783A48E-F9D8-4AFC-A290-4A0DF32D8160}" type="sibTrans" cxnId="{D026C3C2-24CF-4935-9D0C-E7775469A7AD}">
      <dgm:prSet/>
      <dgm:spPr/>
      <dgm:t>
        <a:bodyPr/>
        <a:lstStyle/>
        <a:p>
          <a:endParaRPr lang="ru-RU"/>
        </a:p>
      </dgm:t>
    </dgm:pt>
    <dgm:pt modelId="{70DB3000-FFF9-4843-B618-85D45639B275}" type="pres">
      <dgm:prSet presAssocID="{8E706E93-F3B6-44C2-B56D-78D770E36D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2E9529-EDAE-41FB-ABE2-C3C509823A2B}" type="pres">
      <dgm:prSet presAssocID="{A99B1E18-51A7-4ED4-8AC6-3CBD408FE286}" presName="root1" presStyleCnt="0"/>
      <dgm:spPr/>
    </dgm:pt>
    <dgm:pt modelId="{75DDE5D7-A9F0-42FE-BAC9-0939759C9385}" type="pres">
      <dgm:prSet presAssocID="{A99B1E18-51A7-4ED4-8AC6-3CBD408FE286}" presName="LevelOneTextNode" presStyleLbl="node0" presStyleIdx="0" presStyleCnt="1" custScaleX="126009" custLinFactNeighborX="373" custLinFactNeighborY="5210">
        <dgm:presLayoutVars>
          <dgm:chPref val="3"/>
        </dgm:presLayoutVars>
      </dgm:prSet>
      <dgm:spPr/>
    </dgm:pt>
    <dgm:pt modelId="{15DE44C6-F37A-4701-93F7-B8CFA1C1895B}" type="pres">
      <dgm:prSet presAssocID="{A99B1E18-51A7-4ED4-8AC6-3CBD408FE286}" presName="level2hierChild" presStyleCnt="0"/>
      <dgm:spPr/>
    </dgm:pt>
    <dgm:pt modelId="{4B88B0CB-F7EF-43DE-8F35-D0E828C76DF2}" type="pres">
      <dgm:prSet presAssocID="{C457EEE5-7959-4BC8-A676-D598505A9DB7}" presName="conn2-1" presStyleLbl="parChTrans1D2" presStyleIdx="0" presStyleCnt="5"/>
      <dgm:spPr/>
    </dgm:pt>
    <dgm:pt modelId="{BA2177DE-49E3-4277-9B1B-B8B57F0A0360}" type="pres">
      <dgm:prSet presAssocID="{C457EEE5-7959-4BC8-A676-D598505A9DB7}" presName="connTx" presStyleLbl="parChTrans1D2" presStyleIdx="0" presStyleCnt="5"/>
      <dgm:spPr/>
    </dgm:pt>
    <dgm:pt modelId="{7DDEA267-FDEE-44AE-BF6F-5B81A859EB91}" type="pres">
      <dgm:prSet presAssocID="{A8B3D00E-A872-47C0-9BF8-F72DCD449236}" presName="root2" presStyleCnt="0"/>
      <dgm:spPr/>
    </dgm:pt>
    <dgm:pt modelId="{3F7B1548-70D9-4FCD-A342-5F162FEB038F}" type="pres">
      <dgm:prSet presAssocID="{A8B3D00E-A872-47C0-9BF8-F72DCD449236}" presName="LevelTwoTextNode" presStyleLbl="node2" presStyleIdx="0" presStyleCnt="5" custLinFactNeighborX="17835" custLinFactNeighborY="37603">
        <dgm:presLayoutVars>
          <dgm:chPref val="3"/>
        </dgm:presLayoutVars>
      </dgm:prSet>
      <dgm:spPr/>
    </dgm:pt>
    <dgm:pt modelId="{BECC7255-13ED-4F44-B218-B0F22350CEDA}" type="pres">
      <dgm:prSet presAssocID="{A8B3D00E-A872-47C0-9BF8-F72DCD449236}" presName="level3hierChild" presStyleCnt="0"/>
      <dgm:spPr/>
    </dgm:pt>
    <dgm:pt modelId="{240A67F6-54FC-438D-91BE-CAC500051B57}" type="pres">
      <dgm:prSet presAssocID="{8FA59666-6605-4473-B7C3-A1908A2F8BCA}" presName="conn2-1" presStyleLbl="parChTrans1D2" presStyleIdx="1" presStyleCnt="5"/>
      <dgm:spPr/>
    </dgm:pt>
    <dgm:pt modelId="{A8857A90-7045-45C2-BB33-F2E9019C5B92}" type="pres">
      <dgm:prSet presAssocID="{8FA59666-6605-4473-B7C3-A1908A2F8BCA}" presName="connTx" presStyleLbl="parChTrans1D2" presStyleIdx="1" presStyleCnt="5"/>
      <dgm:spPr/>
    </dgm:pt>
    <dgm:pt modelId="{8BF0F1C5-DF20-421F-B676-191086285FCC}" type="pres">
      <dgm:prSet presAssocID="{8CD3215E-A23D-4914-B3F7-22833CE0C03F}" presName="root2" presStyleCnt="0"/>
      <dgm:spPr/>
    </dgm:pt>
    <dgm:pt modelId="{E427F0D9-94EF-4B2C-A8EF-DCD265970205}" type="pres">
      <dgm:prSet presAssocID="{8CD3215E-A23D-4914-B3F7-22833CE0C03F}" presName="LevelTwoTextNode" presStyleLbl="node2" presStyleIdx="1" presStyleCnt="5" custLinFactX="58074" custLinFactNeighborX="100000" custLinFactNeighborY="-46852">
        <dgm:presLayoutVars>
          <dgm:chPref val="3"/>
        </dgm:presLayoutVars>
      </dgm:prSet>
      <dgm:spPr/>
    </dgm:pt>
    <dgm:pt modelId="{CF3A77A4-8EDC-4DCC-B0C7-D1D42B6B6BEC}" type="pres">
      <dgm:prSet presAssocID="{8CD3215E-A23D-4914-B3F7-22833CE0C03F}" presName="level3hierChild" presStyleCnt="0"/>
      <dgm:spPr/>
    </dgm:pt>
    <dgm:pt modelId="{25A5A2CB-E2A5-45B9-A3BF-DB47F01BA9DF}" type="pres">
      <dgm:prSet presAssocID="{B3A4926D-5A78-4EDD-BC42-1C1225DE2F0D}" presName="conn2-1" presStyleLbl="parChTrans1D2" presStyleIdx="2" presStyleCnt="5"/>
      <dgm:spPr/>
    </dgm:pt>
    <dgm:pt modelId="{55D4AC39-8E9F-4ED2-A41A-501AB66556C4}" type="pres">
      <dgm:prSet presAssocID="{B3A4926D-5A78-4EDD-BC42-1C1225DE2F0D}" presName="connTx" presStyleLbl="parChTrans1D2" presStyleIdx="2" presStyleCnt="5"/>
      <dgm:spPr/>
    </dgm:pt>
    <dgm:pt modelId="{572F4873-9E56-477B-A2A8-E95D81C3A6E1}" type="pres">
      <dgm:prSet presAssocID="{93809936-11BA-461D-ADDB-B61C467A9812}" presName="root2" presStyleCnt="0"/>
      <dgm:spPr/>
    </dgm:pt>
    <dgm:pt modelId="{B88CB8A9-1E9C-406D-891D-AEBD10E90476}" type="pres">
      <dgm:prSet presAssocID="{93809936-11BA-461D-ADDB-B61C467A9812}" presName="LevelTwoTextNode" presStyleLbl="node2" presStyleIdx="2" presStyleCnt="5" custLinFactX="100000" custLinFactNeighborX="134080" custLinFactNeighborY="-52702">
        <dgm:presLayoutVars>
          <dgm:chPref val="3"/>
        </dgm:presLayoutVars>
      </dgm:prSet>
      <dgm:spPr/>
    </dgm:pt>
    <dgm:pt modelId="{24ADD25E-BC54-406E-B6AD-3D628E5162E1}" type="pres">
      <dgm:prSet presAssocID="{93809936-11BA-461D-ADDB-B61C467A9812}" presName="level3hierChild" presStyleCnt="0"/>
      <dgm:spPr/>
    </dgm:pt>
    <dgm:pt modelId="{0C131A38-95FF-47A5-9738-A337755D3073}" type="pres">
      <dgm:prSet presAssocID="{7124BCAA-FC88-4E98-B1FB-66D2FD685144}" presName="conn2-1" presStyleLbl="parChTrans1D2" presStyleIdx="3" presStyleCnt="5"/>
      <dgm:spPr/>
    </dgm:pt>
    <dgm:pt modelId="{5D5D5B49-E91D-4826-8940-D05EA59B15A5}" type="pres">
      <dgm:prSet presAssocID="{7124BCAA-FC88-4E98-B1FB-66D2FD685144}" presName="connTx" presStyleLbl="parChTrans1D2" presStyleIdx="3" presStyleCnt="5"/>
      <dgm:spPr/>
    </dgm:pt>
    <dgm:pt modelId="{DF1F9CCA-6889-4FF0-8C1A-3920ED7A9107}" type="pres">
      <dgm:prSet presAssocID="{53D26DEE-61D7-4B40-9A58-637FF2C06416}" presName="root2" presStyleCnt="0"/>
      <dgm:spPr/>
    </dgm:pt>
    <dgm:pt modelId="{339D32F1-16CA-4D0B-AC17-55DEC1C4FF9C}" type="pres">
      <dgm:prSet presAssocID="{53D26DEE-61D7-4B40-9A58-637FF2C06416}" presName="LevelTwoTextNode" presStyleLbl="node2" presStyleIdx="3" presStyleCnt="5" custScaleX="277061" custLinFactY="2385" custLinFactNeighborX="6835" custLinFactNeighborY="100000">
        <dgm:presLayoutVars>
          <dgm:chPref val="3"/>
        </dgm:presLayoutVars>
      </dgm:prSet>
      <dgm:spPr/>
    </dgm:pt>
    <dgm:pt modelId="{454FF26E-09F5-47FE-AC48-5077810EC75C}" type="pres">
      <dgm:prSet presAssocID="{53D26DEE-61D7-4B40-9A58-637FF2C06416}" presName="level3hierChild" presStyleCnt="0"/>
      <dgm:spPr/>
    </dgm:pt>
    <dgm:pt modelId="{4532B9CB-A3C5-40BD-8E8F-D5A8CD556846}" type="pres">
      <dgm:prSet presAssocID="{CE95BBD6-9C83-420D-A037-E42816EF4303}" presName="conn2-1" presStyleLbl="parChTrans1D2" presStyleIdx="4" presStyleCnt="5"/>
      <dgm:spPr/>
    </dgm:pt>
    <dgm:pt modelId="{C1805DF6-38CC-4055-AC86-EA62F174286F}" type="pres">
      <dgm:prSet presAssocID="{CE95BBD6-9C83-420D-A037-E42816EF4303}" presName="connTx" presStyleLbl="parChTrans1D2" presStyleIdx="4" presStyleCnt="5"/>
      <dgm:spPr/>
    </dgm:pt>
    <dgm:pt modelId="{2E46C0E4-45A8-4512-B67A-6375615B06C7}" type="pres">
      <dgm:prSet presAssocID="{8759EE21-3C1D-4ADB-AF69-B7ECB6DB85CB}" presName="root2" presStyleCnt="0"/>
      <dgm:spPr/>
    </dgm:pt>
    <dgm:pt modelId="{F475511D-66C4-4782-B974-A2E8DDE799C4}" type="pres">
      <dgm:prSet presAssocID="{8759EE21-3C1D-4ADB-AF69-B7ECB6DB85CB}" presName="LevelTwoTextNode" presStyleLbl="node2" presStyleIdx="4" presStyleCnt="5" custScaleX="193674" custLinFactX="51393" custLinFactY="-44083" custLinFactNeighborX="100000" custLinFactNeighborY="-100000">
        <dgm:presLayoutVars>
          <dgm:chPref val="3"/>
        </dgm:presLayoutVars>
      </dgm:prSet>
      <dgm:spPr/>
    </dgm:pt>
    <dgm:pt modelId="{E32663BB-6123-4905-BA62-778F4A5EEA53}" type="pres">
      <dgm:prSet presAssocID="{8759EE21-3C1D-4ADB-AF69-B7ECB6DB85CB}" presName="level3hierChild" presStyleCnt="0"/>
      <dgm:spPr/>
    </dgm:pt>
  </dgm:ptLst>
  <dgm:cxnLst>
    <dgm:cxn modelId="{CE4EBE02-8908-4061-8E8C-D34EE4179D3A}" type="presOf" srcId="{C457EEE5-7959-4BC8-A676-D598505A9DB7}" destId="{BA2177DE-49E3-4277-9B1B-B8B57F0A0360}" srcOrd="1" destOrd="0" presId="urn:microsoft.com/office/officeart/2005/8/layout/hierarchy2"/>
    <dgm:cxn modelId="{05EE0C04-B25C-44EE-90CB-F7E34DEF9DF3}" type="presOf" srcId="{B3A4926D-5A78-4EDD-BC42-1C1225DE2F0D}" destId="{25A5A2CB-E2A5-45B9-A3BF-DB47F01BA9DF}" srcOrd="0" destOrd="0" presId="urn:microsoft.com/office/officeart/2005/8/layout/hierarchy2"/>
    <dgm:cxn modelId="{E04C0A12-3475-4DDE-97AD-613BA805EEAD}" srcId="{A99B1E18-51A7-4ED4-8AC6-3CBD408FE286}" destId="{8CD3215E-A23D-4914-B3F7-22833CE0C03F}" srcOrd="1" destOrd="0" parTransId="{8FA59666-6605-4473-B7C3-A1908A2F8BCA}" sibTransId="{3D0BDB94-CBF6-4509-99C2-0C0B5F74D43F}"/>
    <dgm:cxn modelId="{65E05324-D881-4C2E-B079-C226512C4D4E}" type="presOf" srcId="{7124BCAA-FC88-4E98-B1FB-66D2FD685144}" destId="{0C131A38-95FF-47A5-9738-A337755D3073}" srcOrd="0" destOrd="0" presId="urn:microsoft.com/office/officeart/2005/8/layout/hierarchy2"/>
    <dgm:cxn modelId="{9144FB2F-3887-4FF4-84C2-DF5A36674125}" type="presOf" srcId="{93809936-11BA-461D-ADDB-B61C467A9812}" destId="{B88CB8A9-1E9C-406D-891D-AEBD10E90476}" srcOrd="0" destOrd="0" presId="urn:microsoft.com/office/officeart/2005/8/layout/hierarchy2"/>
    <dgm:cxn modelId="{4BE8CE3A-F05F-4F69-A14E-2213C0019173}" type="presOf" srcId="{8E706E93-F3B6-44C2-B56D-78D770E36D51}" destId="{70DB3000-FFF9-4843-B618-85D45639B275}" srcOrd="0" destOrd="0" presId="urn:microsoft.com/office/officeart/2005/8/layout/hierarchy2"/>
    <dgm:cxn modelId="{4622B23C-F27A-4083-BB3C-CCAE367B8AED}" srcId="{A99B1E18-51A7-4ED4-8AC6-3CBD408FE286}" destId="{93809936-11BA-461D-ADDB-B61C467A9812}" srcOrd="2" destOrd="0" parTransId="{B3A4926D-5A78-4EDD-BC42-1C1225DE2F0D}" sibTransId="{A83377AA-AC9A-41AF-9E15-1F3BE6A82A95}"/>
    <dgm:cxn modelId="{3E0FF35F-9F5C-4196-9B70-E4EAE4DF8E20}" type="presOf" srcId="{A99B1E18-51A7-4ED4-8AC6-3CBD408FE286}" destId="{75DDE5D7-A9F0-42FE-BAC9-0939759C9385}" srcOrd="0" destOrd="0" presId="urn:microsoft.com/office/officeart/2005/8/layout/hierarchy2"/>
    <dgm:cxn modelId="{40433D61-0FF5-4EFF-B16A-0538666F17DB}" srcId="{A99B1E18-51A7-4ED4-8AC6-3CBD408FE286}" destId="{53D26DEE-61D7-4B40-9A58-637FF2C06416}" srcOrd="3" destOrd="0" parTransId="{7124BCAA-FC88-4E98-B1FB-66D2FD685144}" sibTransId="{B1B0AE3F-665D-481F-AF5A-CD961CBAA202}"/>
    <dgm:cxn modelId="{EF06F776-5B75-441D-A99A-EA3563434C5B}" srcId="{8E706E93-F3B6-44C2-B56D-78D770E36D51}" destId="{A99B1E18-51A7-4ED4-8AC6-3CBD408FE286}" srcOrd="0" destOrd="0" parTransId="{060F1944-A06F-4FE3-817D-EAD051D655F1}" sibTransId="{92A6F81C-C280-40C4-94E5-CF69C6D10893}"/>
    <dgm:cxn modelId="{7B7DB17F-6A5A-4B34-9861-43F122C7A3F2}" type="presOf" srcId="{8CD3215E-A23D-4914-B3F7-22833CE0C03F}" destId="{E427F0D9-94EF-4B2C-A8EF-DCD265970205}" srcOrd="0" destOrd="0" presId="urn:microsoft.com/office/officeart/2005/8/layout/hierarchy2"/>
    <dgm:cxn modelId="{6E836481-E796-4582-8BA0-42BBABB07D63}" type="presOf" srcId="{53D26DEE-61D7-4B40-9A58-637FF2C06416}" destId="{339D32F1-16CA-4D0B-AC17-55DEC1C4FF9C}" srcOrd="0" destOrd="0" presId="urn:microsoft.com/office/officeart/2005/8/layout/hierarchy2"/>
    <dgm:cxn modelId="{E3A5DC82-96B7-4D90-8109-D6710AC9A47F}" type="presOf" srcId="{8FA59666-6605-4473-B7C3-A1908A2F8BCA}" destId="{240A67F6-54FC-438D-91BE-CAC500051B57}" srcOrd="0" destOrd="0" presId="urn:microsoft.com/office/officeart/2005/8/layout/hierarchy2"/>
    <dgm:cxn modelId="{2925F19B-D297-4EF9-8BF0-9211F5E5BB8D}" type="presOf" srcId="{C457EEE5-7959-4BC8-A676-D598505A9DB7}" destId="{4B88B0CB-F7EF-43DE-8F35-D0E828C76DF2}" srcOrd="0" destOrd="0" presId="urn:microsoft.com/office/officeart/2005/8/layout/hierarchy2"/>
    <dgm:cxn modelId="{D50EF2AB-191F-492E-82B2-15A5AE22BFE1}" type="presOf" srcId="{A8B3D00E-A872-47C0-9BF8-F72DCD449236}" destId="{3F7B1548-70D9-4FCD-A342-5F162FEB038F}" srcOrd="0" destOrd="0" presId="urn:microsoft.com/office/officeart/2005/8/layout/hierarchy2"/>
    <dgm:cxn modelId="{C6C563BE-9A64-4302-A0EF-3CC38135E62A}" type="presOf" srcId="{8759EE21-3C1D-4ADB-AF69-B7ECB6DB85CB}" destId="{F475511D-66C4-4782-B974-A2E8DDE799C4}" srcOrd="0" destOrd="0" presId="urn:microsoft.com/office/officeart/2005/8/layout/hierarchy2"/>
    <dgm:cxn modelId="{D026C3C2-24CF-4935-9D0C-E7775469A7AD}" srcId="{A99B1E18-51A7-4ED4-8AC6-3CBD408FE286}" destId="{8759EE21-3C1D-4ADB-AF69-B7ECB6DB85CB}" srcOrd="4" destOrd="0" parTransId="{CE95BBD6-9C83-420D-A037-E42816EF4303}" sibTransId="{B783A48E-F9D8-4AFC-A290-4A0DF32D8160}"/>
    <dgm:cxn modelId="{35F76ED3-3653-4999-BF9F-69045B443E09}" type="presOf" srcId="{8FA59666-6605-4473-B7C3-A1908A2F8BCA}" destId="{A8857A90-7045-45C2-BB33-F2E9019C5B92}" srcOrd="1" destOrd="0" presId="urn:microsoft.com/office/officeart/2005/8/layout/hierarchy2"/>
    <dgm:cxn modelId="{9EAF02D4-35E2-45DC-90C4-ED1FA3882302}" type="presOf" srcId="{CE95BBD6-9C83-420D-A037-E42816EF4303}" destId="{C1805DF6-38CC-4055-AC86-EA62F174286F}" srcOrd="1" destOrd="0" presId="urn:microsoft.com/office/officeart/2005/8/layout/hierarchy2"/>
    <dgm:cxn modelId="{EDEEF2E6-AB44-441D-AF7D-65AE124E27FC}" srcId="{A99B1E18-51A7-4ED4-8AC6-3CBD408FE286}" destId="{A8B3D00E-A872-47C0-9BF8-F72DCD449236}" srcOrd="0" destOrd="0" parTransId="{C457EEE5-7959-4BC8-A676-D598505A9DB7}" sibTransId="{E5AA124A-B38C-4502-9A59-8D3241CABCAD}"/>
    <dgm:cxn modelId="{AF5ECEF1-7791-413D-BC4D-7EF0F853731B}" type="presOf" srcId="{CE95BBD6-9C83-420D-A037-E42816EF4303}" destId="{4532B9CB-A3C5-40BD-8E8F-D5A8CD556846}" srcOrd="0" destOrd="0" presId="urn:microsoft.com/office/officeart/2005/8/layout/hierarchy2"/>
    <dgm:cxn modelId="{978426F7-774B-41A0-B411-10857C805A96}" type="presOf" srcId="{B3A4926D-5A78-4EDD-BC42-1C1225DE2F0D}" destId="{55D4AC39-8E9F-4ED2-A41A-501AB66556C4}" srcOrd="1" destOrd="0" presId="urn:microsoft.com/office/officeart/2005/8/layout/hierarchy2"/>
    <dgm:cxn modelId="{925B00FB-2757-4026-AD4D-8BE301FEBB45}" type="presOf" srcId="{7124BCAA-FC88-4E98-B1FB-66D2FD685144}" destId="{5D5D5B49-E91D-4826-8940-D05EA59B15A5}" srcOrd="1" destOrd="0" presId="urn:microsoft.com/office/officeart/2005/8/layout/hierarchy2"/>
    <dgm:cxn modelId="{760E73DE-CE6D-4E2F-8A79-7C4ECFFEB75D}" type="presParOf" srcId="{70DB3000-FFF9-4843-B618-85D45639B275}" destId="{3E2E9529-EDAE-41FB-ABE2-C3C509823A2B}" srcOrd="0" destOrd="0" presId="urn:microsoft.com/office/officeart/2005/8/layout/hierarchy2"/>
    <dgm:cxn modelId="{50E78717-A4A5-4A63-8575-E9CDF7918F5E}" type="presParOf" srcId="{3E2E9529-EDAE-41FB-ABE2-C3C509823A2B}" destId="{75DDE5D7-A9F0-42FE-BAC9-0939759C9385}" srcOrd="0" destOrd="0" presId="urn:microsoft.com/office/officeart/2005/8/layout/hierarchy2"/>
    <dgm:cxn modelId="{BD52AEF2-18CC-4C45-8C4A-4F9D1D6D3E74}" type="presParOf" srcId="{3E2E9529-EDAE-41FB-ABE2-C3C509823A2B}" destId="{15DE44C6-F37A-4701-93F7-B8CFA1C1895B}" srcOrd="1" destOrd="0" presId="urn:microsoft.com/office/officeart/2005/8/layout/hierarchy2"/>
    <dgm:cxn modelId="{D45B947E-A92E-4274-9D9D-10DB59DD2A23}" type="presParOf" srcId="{15DE44C6-F37A-4701-93F7-B8CFA1C1895B}" destId="{4B88B0CB-F7EF-43DE-8F35-D0E828C76DF2}" srcOrd="0" destOrd="0" presId="urn:microsoft.com/office/officeart/2005/8/layout/hierarchy2"/>
    <dgm:cxn modelId="{16B2747A-B48A-4CDC-B991-59EFF3B754EA}" type="presParOf" srcId="{4B88B0CB-F7EF-43DE-8F35-D0E828C76DF2}" destId="{BA2177DE-49E3-4277-9B1B-B8B57F0A0360}" srcOrd="0" destOrd="0" presId="urn:microsoft.com/office/officeart/2005/8/layout/hierarchy2"/>
    <dgm:cxn modelId="{35C24D7D-C9F6-4A87-8C6C-926F37B066A0}" type="presParOf" srcId="{15DE44C6-F37A-4701-93F7-B8CFA1C1895B}" destId="{7DDEA267-FDEE-44AE-BF6F-5B81A859EB91}" srcOrd="1" destOrd="0" presId="urn:microsoft.com/office/officeart/2005/8/layout/hierarchy2"/>
    <dgm:cxn modelId="{BA828D48-2382-4C2A-8B46-02465623C286}" type="presParOf" srcId="{7DDEA267-FDEE-44AE-BF6F-5B81A859EB91}" destId="{3F7B1548-70D9-4FCD-A342-5F162FEB038F}" srcOrd="0" destOrd="0" presId="urn:microsoft.com/office/officeart/2005/8/layout/hierarchy2"/>
    <dgm:cxn modelId="{067BCADE-A58D-4855-834F-6934F668F1A7}" type="presParOf" srcId="{7DDEA267-FDEE-44AE-BF6F-5B81A859EB91}" destId="{BECC7255-13ED-4F44-B218-B0F22350CEDA}" srcOrd="1" destOrd="0" presId="urn:microsoft.com/office/officeart/2005/8/layout/hierarchy2"/>
    <dgm:cxn modelId="{A26CEE23-94FC-4CF7-AF85-CFA646C509B8}" type="presParOf" srcId="{15DE44C6-F37A-4701-93F7-B8CFA1C1895B}" destId="{240A67F6-54FC-438D-91BE-CAC500051B57}" srcOrd="2" destOrd="0" presId="urn:microsoft.com/office/officeart/2005/8/layout/hierarchy2"/>
    <dgm:cxn modelId="{E507AFA2-7FD1-4AD8-9368-AA0EE48C3345}" type="presParOf" srcId="{240A67F6-54FC-438D-91BE-CAC500051B57}" destId="{A8857A90-7045-45C2-BB33-F2E9019C5B92}" srcOrd="0" destOrd="0" presId="urn:microsoft.com/office/officeart/2005/8/layout/hierarchy2"/>
    <dgm:cxn modelId="{2A118133-66A3-49F3-8750-050049680F3C}" type="presParOf" srcId="{15DE44C6-F37A-4701-93F7-B8CFA1C1895B}" destId="{8BF0F1C5-DF20-421F-B676-191086285FCC}" srcOrd="3" destOrd="0" presId="urn:microsoft.com/office/officeart/2005/8/layout/hierarchy2"/>
    <dgm:cxn modelId="{73FFFB5A-ACC0-47F9-AC4D-4C19AC293F24}" type="presParOf" srcId="{8BF0F1C5-DF20-421F-B676-191086285FCC}" destId="{E427F0D9-94EF-4B2C-A8EF-DCD265970205}" srcOrd="0" destOrd="0" presId="urn:microsoft.com/office/officeart/2005/8/layout/hierarchy2"/>
    <dgm:cxn modelId="{C0B52A80-8490-4454-8BCE-5AA27774EC52}" type="presParOf" srcId="{8BF0F1C5-DF20-421F-B676-191086285FCC}" destId="{CF3A77A4-8EDC-4DCC-B0C7-D1D42B6B6BEC}" srcOrd="1" destOrd="0" presId="urn:microsoft.com/office/officeart/2005/8/layout/hierarchy2"/>
    <dgm:cxn modelId="{1FF740DE-5433-4A8F-A977-7FF9B39B2902}" type="presParOf" srcId="{15DE44C6-F37A-4701-93F7-B8CFA1C1895B}" destId="{25A5A2CB-E2A5-45B9-A3BF-DB47F01BA9DF}" srcOrd="4" destOrd="0" presId="urn:microsoft.com/office/officeart/2005/8/layout/hierarchy2"/>
    <dgm:cxn modelId="{E5D4D90D-8B8E-4956-96E8-461826DC9EC5}" type="presParOf" srcId="{25A5A2CB-E2A5-45B9-A3BF-DB47F01BA9DF}" destId="{55D4AC39-8E9F-4ED2-A41A-501AB66556C4}" srcOrd="0" destOrd="0" presId="urn:microsoft.com/office/officeart/2005/8/layout/hierarchy2"/>
    <dgm:cxn modelId="{EC2E4EC1-97DC-4CB9-8A29-FD7995D372F6}" type="presParOf" srcId="{15DE44C6-F37A-4701-93F7-B8CFA1C1895B}" destId="{572F4873-9E56-477B-A2A8-E95D81C3A6E1}" srcOrd="5" destOrd="0" presId="urn:microsoft.com/office/officeart/2005/8/layout/hierarchy2"/>
    <dgm:cxn modelId="{20905A90-2E75-4D81-B524-A8FF983F017B}" type="presParOf" srcId="{572F4873-9E56-477B-A2A8-E95D81C3A6E1}" destId="{B88CB8A9-1E9C-406D-891D-AEBD10E90476}" srcOrd="0" destOrd="0" presId="urn:microsoft.com/office/officeart/2005/8/layout/hierarchy2"/>
    <dgm:cxn modelId="{8B08593A-9BD3-4A65-ADBD-83D64D0F78DB}" type="presParOf" srcId="{572F4873-9E56-477B-A2A8-E95D81C3A6E1}" destId="{24ADD25E-BC54-406E-B6AD-3D628E5162E1}" srcOrd="1" destOrd="0" presId="urn:microsoft.com/office/officeart/2005/8/layout/hierarchy2"/>
    <dgm:cxn modelId="{E2AA5011-A48F-473C-A2B2-13A424DE7852}" type="presParOf" srcId="{15DE44C6-F37A-4701-93F7-B8CFA1C1895B}" destId="{0C131A38-95FF-47A5-9738-A337755D3073}" srcOrd="6" destOrd="0" presId="urn:microsoft.com/office/officeart/2005/8/layout/hierarchy2"/>
    <dgm:cxn modelId="{53A73207-F90E-4EA4-A01F-9EDC2DB432A5}" type="presParOf" srcId="{0C131A38-95FF-47A5-9738-A337755D3073}" destId="{5D5D5B49-E91D-4826-8940-D05EA59B15A5}" srcOrd="0" destOrd="0" presId="urn:microsoft.com/office/officeart/2005/8/layout/hierarchy2"/>
    <dgm:cxn modelId="{769338AA-AFBB-4266-9CAA-42BE1C49E8D5}" type="presParOf" srcId="{15DE44C6-F37A-4701-93F7-B8CFA1C1895B}" destId="{DF1F9CCA-6889-4FF0-8C1A-3920ED7A9107}" srcOrd="7" destOrd="0" presId="urn:microsoft.com/office/officeart/2005/8/layout/hierarchy2"/>
    <dgm:cxn modelId="{5CF3B681-C843-4AA8-973B-675481585ED3}" type="presParOf" srcId="{DF1F9CCA-6889-4FF0-8C1A-3920ED7A9107}" destId="{339D32F1-16CA-4D0B-AC17-55DEC1C4FF9C}" srcOrd="0" destOrd="0" presId="urn:microsoft.com/office/officeart/2005/8/layout/hierarchy2"/>
    <dgm:cxn modelId="{2BB43561-5D1B-4E9E-A8B6-1F13A5D72ECC}" type="presParOf" srcId="{DF1F9CCA-6889-4FF0-8C1A-3920ED7A9107}" destId="{454FF26E-09F5-47FE-AC48-5077810EC75C}" srcOrd="1" destOrd="0" presId="urn:microsoft.com/office/officeart/2005/8/layout/hierarchy2"/>
    <dgm:cxn modelId="{19CDB3E1-5043-4314-A139-576F421EC6F7}" type="presParOf" srcId="{15DE44C6-F37A-4701-93F7-B8CFA1C1895B}" destId="{4532B9CB-A3C5-40BD-8E8F-D5A8CD556846}" srcOrd="8" destOrd="0" presId="urn:microsoft.com/office/officeart/2005/8/layout/hierarchy2"/>
    <dgm:cxn modelId="{DEEB612E-21E2-4A6A-BAA7-BCC48DC3096F}" type="presParOf" srcId="{4532B9CB-A3C5-40BD-8E8F-D5A8CD556846}" destId="{C1805DF6-38CC-4055-AC86-EA62F174286F}" srcOrd="0" destOrd="0" presId="urn:microsoft.com/office/officeart/2005/8/layout/hierarchy2"/>
    <dgm:cxn modelId="{6ADC00F2-8461-4BB2-97E5-31DBDC68639A}" type="presParOf" srcId="{15DE44C6-F37A-4701-93F7-B8CFA1C1895B}" destId="{2E46C0E4-45A8-4512-B67A-6375615B06C7}" srcOrd="9" destOrd="0" presId="urn:microsoft.com/office/officeart/2005/8/layout/hierarchy2"/>
    <dgm:cxn modelId="{AF41283E-88D3-40A6-9E74-7F6A5A946A9A}" type="presParOf" srcId="{2E46C0E4-45A8-4512-B67A-6375615B06C7}" destId="{F475511D-66C4-4782-B974-A2E8DDE799C4}" srcOrd="0" destOrd="0" presId="urn:microsoft.com/office/officeart/2005/8/layout/hierarchy2"/>
    <dgm:cxn modelId="{370AA058-45FC-4E93-9F7A-88A42919CCFF}" type="presParOf" srcId="{2E46C0E4-45A8-4512-B67A-6375615B06C7}" destId="{E32663BB-6123-4905-BA62-778F4A5EEA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DE5D7-A9F0-42FE-BAC9-0939759C9385}">
      <dsp:nvSpPr>
        <dsp:cNvPr id="0" name=""/>
        <dsp:cNvSpPr/>
      </dsp:nvSpPr>
      <dsp:spPr>
        <a:xfrm>
          <a:off x="969695" y="622055"/>
          <a:ext cx="2157360" cy="1078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/>
              <a:latin typeface="+mj-lt"/>
            </a:rPr>
            <a:t>ЦЕЛИ</a:t>
          </a:r>
        </a:p>
      </dsp:txBody>
      <dsp:txXfrm>
        <a:off x="1001288" y="653648"/>
        <a:ext cx="2094174" cy="1015494"/>
      </dsp:txXfrm>
    </dsp:sp>
    <dsp:sp modelId="{08068AC0-7A66-4B31-8B43-6C29D729B91A}">
      <dsp:nvSpPr>
        <dsp:cNvPr id="0" name=""/>
        <dsp:cNvSpPr/>
      </dsp:nvSpPr>
      <dsp:spPr>
        <a:xfrm rot="19404800">
          <a:off x="3024234" y="808572"/>
          <a:ext cx="104365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1043650" y="4179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519967" y="824276"/>
        <a:ext cx="52182" cy="52182"/>
      </dsp:txXfrm>
    </dsp:sp>
    <dsp:sp modelId="{D437EF79-76EE-44A0-8411-B87EE7FB7F44}">
      <dsp:nvSpPr>
        <dsp:cNvPr id="0" name=""/>
        <dsp:cNvSpPr/>
      </dsp:nvSpPr>
      <dsp:spPr>
        <a:xfrm>
          <a:off x="3965061" y="0"/>
          <a:ext cx="5494021" cy="1078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/>
            </a:rPr>
            <a:t>Внедрение цифровых технологий и платформенных решений в сферах государственного управления и оказания государственных услуг, в том числе в интересах населения и субъектов малого и среднего предпринимательства, включая индивидуальных предпринимателей</a:t>
          </a:r>
        </a:p>
      </dsp:txBody>
      <dsp:txXfrm>
        <a:off x="3996654" y="31593"/>
        <a:ext cx="5430835" cy="1015494"/>
      </dsp:txXfrm>
    </dsp:sp>
    <dsp:sp modelId="{E358D655-51AA-46AC-B9DD-766D4F56D81D}">
      <dsp:nvSpPr>
        <dsp:cNvPr id="0" name=""/>
        <dsp:cNvSpPr/>
      </dsp:nvSpPr>
      <dsp:spPr>
        <a:xfrm rot="2142401">
          <a:off x="3027169" y="1429721"/>
          <a:ext cx="1062719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1062719" y="4179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531960" y="1444948"/>
        <a:ext cx="53135" cy="53135"/>
      </dsp:txXfrm>
    </dsp:sp>
    <dsp:sp modelId="{859DEDC6-5F02-4996-9F7B-FD390385D2E7}">
      <dsp:nvSpPr>
        <dsp:cNvPr id="0" name=""/>
        <dsp:cNvSpPr/>
      </dsp:nvSpPr>
      <dsp:spPr>
        <a:xfrm>
          <a:off x="3990000" y="1242296"/>
          <a:ext cx="3864717" cy="10786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/>
            </a:rPr>
            <a:t>Разработка и внедрение национального механизма осуществления согласованной политики государств - членов Евразийского экономического союза</a:t>
          </a:r>
        </a:p>
      </dsp:txBody>
      <dsp:txXfrm>
        <a:off x="4021593" y="1273889"/>
        <a:ext cx="3801531" cy="101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DE5D7-A9F0-42FE-BAC9-0939759C9385}">
      <dsp:nvSpPr>
        <dsp:cNvPr id="0" name=""/>
        <dsp:cNvSpPr/>
      </dsp:nvSpPr>
      <dsp:spPr>
        <a:xfrm>
          <a:off x="1336855" y="2114470"/>
          <a:ext cx="2261358" cy="89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2">
                  <a:lumMod val="75000"/>
                </a:schemeClr>
              </a:solidFill>
              <a:effectLst/>
              <a:latin typeface="+mj-lt"/>
            </a:rPr>
            <a:t>ЦИФРОВАЯ ТРАНСФОРМАЦИЯ</a:t>
          </a:r>
        </a:p>
      </dsp:txBody>
      <dsp:txXfrm>
        <a:off x="1363136" y="2140751"/>
        <a:ext cx="2208796" cy="844738"/>
      </dsp:txXfrm>
    </dsp:sp>
    <dsp:sp modelId="{4B88B0CB-F7EF-43DE-8F35-D0E828C76DF2}">
      <dsp:nvSpPr>
        <dsp:cNvPr id="0" name=""/>
        <dsp:cNvSpPr/>
      </dsp:nvSpPr>
      <dsp:spPr>
        <a:xfrm rot="18010882">
          <a:off x="3088224" y="1660509"/>
          <a:ext cx="205119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51190" y="1604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4062540" y="1625276"/>
        <a:ext cx="102559" cy="102559"/>
      </dsp:txXfrm>
    </dsp:sp>
    <dsp:sp modelId="{3F7B1548-70D9-4FCD-A342-5F162FEB038F}">
      <dsp:nvSpPr>
        <dsp:cNvPr id="0" name=""/>
        <dsp:cNvSpPr/>
      </dsp:nvSpPr>
      <dsp:spPr>
        <a:xfrm>
          <a:off x="4629426" y="341342"/>
          <a:ext cx="1794600" cy="89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недостаток проверенной информации</a:t>
          </a:r>
        </a:p>
      </dsp:txBody>
      <dsp:txXfrm>
        <a:off x="4655707" y="367623"/>
        <a:ext cx="1742038" cy="844738"/>
      </dsp:txXfrm>
    </dsp:sp>
    <dsp:sp modelId="{240A67F6-54FC-438D-91BE-CAC500051B57}">
      <dsp:nvSpPr>
        <dsp:cNvPr id="0" name=""/>
        <dsp:cNvSpPr/>
      </dsp:nvSpPr>
      <dsp:spPr>
        <a:xfrm rot="20225722">
          <a:off x="3446370" y="1797550"/>
          <a:ext cx="385162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851628" y="1604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5275894" y="1717305"/>
        <a:ext cx="192581" cy="192581"/>
      </dsp:txXfrm>
    </dsp:sp>
    <dsp:sp modelId="{E427F0D9-94EF-4B2C-A8EF-DCD265970205}">
      <dsp:nvSpPr>
        <dsp:cNvPr id="0" name=""/>
        <dsp:cNvSpPr/>
      </dsp:nvSpPr>
      <dsp:spPr>
        <a:xfrm>
          <a:off x="7146156" y="615422"/>
          <a:ext cx="1794600" cy="89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медленное взаимодействие госслужащих</a:t>
          </a:r>
        </a:p>
      </dsp:txBody>
      <dsp:txXfrm>
        <a:off x="7172437" y="641703"/>
        <a:ext cx="1742038" cy="844738"/>
      </dsp:txXfrm>
    </dsp:sp>
    <dsp:sp modelId="{25A5A2CB-E2A5-45B9-A3BF-DB47F01BA9DF}">
      <dsp:nvSpPr>
        <dsp:cNvPr id="0" name=""/>
        <dsp:cNvSpPr/>
      </dsp:nvSpPr>
      <dsp:spPr>
        <a:xfrm rot="21237662">
          <a:off x="3584508" y="2287251"/>
          <a:ext cx="493935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4939357" y="1604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5930702" y="2179814"/>
        <a:ext cx="246967" cy="246967"/>
      </dsp:txXfrm>
    </dsp:sp>
    <dsp:sp modelId="{B88CB8A9-1E9C-406D-891D-AEBD10E90476}">
      <dsp:nvSpPr>
        <dsp:cNvPr id="0" name=""/>
        <dsp:cNvSpPr/>
      </dsp:nvSpPr>
      <dsp:spPr>
        <a:xfrm>
          <a:off x="8510160" y="1594825"/>
          <a:ext cx="1794600" cy="89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низкая степень </a:t>
          </a:r>
          <a:r>
            <a:rPr lang="ru-RU" sz="1600" b="0" kern="1200" dirty="0" err="1">
              <a:effectLst/>
            </a:rPr>
            <a:t>цифровизации</a:t>
          </a:r>
          <a:r>
            <a:rPr lang="ru-RU" sz="1600" b="0" kern="1200" dirty="0">
              <a:effectLst/>
            </a:rPr>
            <a:t> кадровой работы</a:t>
          </a:r>
        </a:p>
      </dsp:txBody>
      <dsp:txXfrm>
        <a:off x="8536441" y="1621106"/>
        <a:ext cx="1742038" cy="844738"/>
      </dsp:txXfrm>
    </dsp:sp>
    <dsp:sp modelId="{0C131A38-95FF-47A5-9738-A337755D3073}">
      <dsp:nvSpPr>
        <dsp:cNvPr id="0" name=""/>
        <dsp:cNvSpPr/>
      </dsp:nvSpPr>
      <dsp:spPr>
        <a:xfrm rot="3980912">
          <a:off x="2975902" y="3498997"/>
          <a:ext cx="207842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78428" y="1604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963156" y="3463082"/>
        <a:ext cx="103921" cy="103921"/>
      </dsp:txXfrm>
    </dsp:sp>
    <dsp:sp modelId="{339D32F1-16CA-4D0B-AC17-55DEC1C4FF9C}">
      <dsp:nvSpPr>
        <dsp:cNvPr id="0" name=""/>
        <dsp:cNvSpPr/>
      </dsp:nvSpPr>
      <dsp:spPr>
        <a:xfrm>
          <a:off x="4432020" y="4018316"/>
          <a:ext cx="4972137" cy="89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отсутствие прозрачности и открытости бюджетного процесса</a:t>
          </a:r>
        </a:p>
      </dsp:txBody>
      <dsp:txXfrm>
        <a:off x="4458301" y="4044597"/>
        <a:ext cx="4919575" cy="844738"/>
      </dsp:txXfrm>
    </dsp:sp>
    <dsp:sp modelId="{4532B9CB-A3C5-40BD-8E8F-D5A8CD556846}">
      <dsp:nvSpPr>
        <dsp:cNvPr id="0" name=""/>
        <dsp:cNvSpPr/>
      </dsp:nvSpPr>
      <dsp:spPr>
        <a:xfrm rot="715710">
          <a:off x="3560384" y="2909166"/>
          <a:ext cx="350370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3503703" y="16046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5224643" y="2837619"/>
        <a:ext cx="175185" cy="175185"/>
      </dsp:txXfrm>
    </dsp:sp>
    <dsp:sp modelId="{F475511D-66C4-4782-B974-A2E8DDE799C4}">
      <dsp:nvSpPr>
        <dsp:cNvPr id="0" name=""/>
        <dsp:cNvSpPr/>
      </dsp:nvSpPr>
      <dsp:spPr>
        <a:xfrm>
          <a:off x="7026259" y="2838654"/>
          <a:ext cx="3475674" cy="897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существование дублирующих и чрезмерно завышенных расходов на создание ГИС с идентичной структурой</a:t>
          </a:r>
        </a:p>
      </dsp:txBody>
      <dsp:txXfrm>
        <a:off x="7052540" y="2864935"/>
        <a:ext cx="3423112" cy="844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6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3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8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9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1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1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1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C66A5-6CB8-4944-B0C0-4429B28546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A69FFA-7452-446E-9CD1-19C65F2F32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98FB5B-FA5C-49C1-BAA7-6ADF1CF71E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6EA32F-CFE3-44CA-AEF4-7870486B59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04C5D1-698B-4111-98CB-F1F996C762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98B58B-8496-4D0D-B782-FB92CF0E374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1601B6-B1E7-4D3A-AF7E-201A53D509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528596-727C-4DA1-8E85-589AED431A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354C1F-4904-41A3-92CD-41E08205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BE10C70-4704-4878-A70C-7BA4F9953B9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23285B-E77D-435A-84B7-0835AF8315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75398-A3B1-4840-BAF2-91D2FE53F5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ABD691-7E8B-4E64-A501-098482B77F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4FC77-DD53-42BA-861E-754D72E16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35838-FA92-44BD-992F-0E6BC745E5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F57D0-745D-4AA6-8F93-82155C0CB4A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6EE1969-3619-4F65-9242-AA81FBC7B0A7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2C5AC-3E51-4CB9-9F4F-771A47A51C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1B178-9529-4889-A225-C86FC96493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DBD99-AC67-4F38-BE6A-5764EA5B86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85E076-841F-4AC9-AF92-48C68A8C33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802E6C-68EC-4801-A081-BD5E5EE18A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088E36-4120-486F-844B-3FEAFD423D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C0A92F-E40A-41D0-A4AE-29B66EAFDC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899DE29-4F9F-4F0F-B2E5-F595641DD1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3F86A3-6A2E-46BA-8D74-4FABB148F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1D315C-8F33-4F18-A2D4-69A766243E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904" y="979468"/>
            <a:ext cx="1103696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«Информационное обеспечение деятельности федеральных органов исполнительной власти»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 Российской Федерации в области государственного управления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Студент 2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Бердникова Ольга Романовна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Шевченко Кристина Владиславовна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5594685" y="63636"/>
            <a:ext cx="6597316" cy="865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sz="18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138" y="146331"/>
            <a:ext cx="10377806" cy="1062000"/>
          </a:xfrm>
        </p:spPr>
        <p:txBody>
          <a:bodyPr>
            <a:normAutofit/>
          </a:bodyPr>
          <a:lstStyle/>
          <a:p>
            <a:r>
              <a:rPr lang="ru-RU" sz="3200" b="1" dirty="0"/>
              <a:t>Цифровая трансформация государственного управления 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стратегические риски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92284"/>
              </p:ext>
            </p:extLst>
          </p:nvPr>
        </p:nvGraphicFramePr>
        <p:xfrm>
          <a:off x="1343138" y="1311662"/>
          <a:ext cx="5323668" cy="510474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3809">
                  <a:extLst>
                    <a:ext uri="{9D8B030D-6E8A-4147-A177-3AD203B41FA5}">
                      <a16:colId xmlns:a16="http://schemas.microsoft.com/office/drawing/2014/main" val="1386378036"/>
                    </a:ext>
                  </a:extLst>
                </a:gridCol>
                <a:gridCol w="4769859">
                  <a:extLst>
                    <a:ext uri="{9D8B030D-6E8A-4147-A177-3AD203B41FA5}">
                      <a16:colId xmlns:a16="http://schemas.microsoft.com/office/drawing/2014/main" val="2935406102"/>
                    </a:ext>
                  </a:extLst>
                </a:gridCol>
              </a:tblGrid>
              <a:tr h="6357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j-lt"/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+mj-lt"/>
                        </a:rPr>
                        <a:t>Стратегические</a:t>
                      </a:r>
                      <a:r>
                        <a:rPr lang="ru-RU" sz="2400" b="1" baseline="0" dirty="0">
                          <a:latin typeface="+mj-lt"/>
                        </a:rPr>
                        <a:t> риски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684621"/>
                  </a:ext>
                </a:extLst>
              </a:tr>
              <a:tr h="1482878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существование низкого уровня объемом производства аппаратных и программных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средств для независимого контроля производства на территории Российской Федерации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2031746"/>
                  </a:ext>
                </a:extLst>
              </a:tr>
              <a:tr h="1717017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отсутствие готовности в установленный срок технических средств для осуществления действий с данными (обработки), которые предоставляются с помощью электронного взаимодействия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800719"/>
                  </a:ext>
                </a:extLst>
              </a:tr>
              <a:tr h="1248740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наличие </a:t>
                      </a:r>
                      <a:r>
                        <a:rPr lang="ru-RU" b="1" dirty="0">
                          <a:latin typeface="+mj-lt"/>
                        </a:rPr>
                        <a:t>зависимости от поставок оборудования</a:t>
                      </a:r>
                      <a:r>
                        <a:rPr lang="ru-RU" dirty="0">
                          <a:latin typeface="+mj-lt"/>
                        </a:rPr>
                        <a:t> </a:t>
                      </a:r>
                      <a:r>
                        <a:rPr lang="ru-RU" dirty="0"/>
                        <a:t>от иностранных поставщиков и связанные с этим риски в области защиты информации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859514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171411" y="3341716"/>
            <a:ext cx="2959331" cy="10723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</a:rPr>
              <a:t>Результаты цифровой трансформации</a:t>
            </a: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6666806" y="2310938"/>
            <a:ext cx="1421478" cy="1155469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6666806" y="3853864"/>
            <a:ext cx="1421478" cy="71515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endCxn id="3" idx="2"/>
          </p:cNvCxnSpPr>
          <p:nvPr/>
        </p:nvCxnSpPr>
        <p:spPr>
          <a:xfrm flipV="1">
            <a:off x="6666806" y="4414058"/>
            <a:ext cx="2984271" cy="1039091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 flipH="1">
            <a:off x="6749934" y="5700163"/>
            <a:ext cx="1246908" cy="44888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92686" y="5641356"/>
            <a:ext cx="33167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Постановление Правительства РФ от 16.11.2015 № 1236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52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9806" y="1102578"/>
            <a:ext cx="761814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«Информационное обеспечение деятельности федеральных органов исполнительной власти»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 Российской Федерации в области государственного управления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48709"/>
              </p:ext>
            </p:extLst>
          </p:nvPr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Шевченко Кристина Владиславовна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 2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Бердникова Ольга Романовна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49300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182665" y="89950"/>
            <a:ext cx="687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985" r="15615"/>
          <a:stretch/>
        </p:blipFill>
        <p:spPr>
          <a:xfrm>
            <a:off x="9726450" y="3225660"/>
            <a:ext cx="1702965" cy="20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31" y="276637"/>
            <a:ext cx="9838081" cy="106200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Понятие и сущность цифровой трансформации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1DEF052-C684-43E3-A6F5-85A0122FE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7831" y="1275052"/>
            <a:ext cx="10419369" cy="526233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+mj-lt"/>
              </a:rPr>
              <a:t>«Цифровая трансформация» </a:t>
            </a:r>
            <a:r>
              <a:rPr lang="ru-RU" sz="1800" dirty="0"/>
              <a:t>- совокупность действий, осуществляемых государственным органом, направленных на изменение (трансформацию) государственного управления и деятельности государственного органа по предоставлению им государственных услуг и исполнению государственных функций за счет использования данных в электронном виде и внедрения информационных технологий в свою деятельность.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Этот подход подразумевает не только установку современного оборудования или программного обеспечения, но и фундаментальные изменения </a:t>
            </a:r>
            <a:r>
              <a:rPr lang="ru-RU" sz="1800" b="1" dirty="0">
                <a:latin typeface="+mj-lt"/>
              </a:rPr>
              <a:t>в подходах к управлению</a:t>
            </a:r>
            <a:r>
              <a:rPr lang="ru-RU" sz="1800" b="1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sz="1800" b="1" dirty="0">
                <a:solidFill>
                  <a:srgbClr val="C00000"/>
                </a:solidFill>
                <a:latin typeface="+mj-lt"/>
              </a:rPr>
              <a:t>Целями цифровой трансформации государственного управления </a:t>
            </a:r>
            <a:r>
              <a:rPr lang="ru-RU" sz="1800" dirty="0"/>
              <a:t>являются социально-экономическое развитие Российской Федерации (управление отраслями экономики и социальной сферы), выраженное в росте реальных доходов и повышении покупательской способности граждан Российской Федерации, повышение инвестиционной привлекательности государства, обеспечение национальной безопасности и личной безопасности граждан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138" y="146331"/>
            <a:ext cx="10377806" cy="1062000"/>
          </a:xfrm>
        </p:spPr>
        <p:txBody>
          <a:bodyPr>
            <a:normAutofit/>
          </a:bodyPr>
          <a:lstStyle/>
          <a:p>
            <a:r>
              <a:rPr lang="ru-RU" sz="3200" b="1" dirty="0"/>
              <a:t>Федеральный проект «Цифровое государственное управление»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0131435"/>
              </p:ext>
            </p:extLst>
          </p:nvPr>
        </p:nvGraphicFramePr>
        <p:xfrm>
          <a:off x="394392" y="1534313"/>
          <a:ext cx="10453718" cy="232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54946" y="1032768"/>
            <a:ext cx="6154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</a:rPr>
              <a:t>Срок начала и окончания проекта:	01.11.2018 - 31.12.2024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3137" y="4347557"/>
            <a:ext cx="10527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ru-RU" dirty="0"/>
              <a:t>направлен на достижение национальной цели «Цифровая трансформация», которая определена указом Президента Российской Федерации от 21 июля 2021 г. № 474 </a:t>
            </a:r>
            <a:br>
              <a:rPr lang="ru-RU" dirty="0"/>
            </a:br>
            <a:r>
              <a:rPr lang="ru-RU" dirty="0"/>
              <a:t>«О национальных целях развития Российской Федерации на период до 2030 года»;</a:t>
            </a:r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ru-RU" dirty="0"/>
              <a:t>ключевой целевой показатель, характеризующий достижение национальной цели – </a:t>
            </a:r>
            <a:r>
              <a:rPr lang="ru-RU" b="1" dirty="0">
                <a:latin typeface="+mj-lt"/>
              </a:rPr>
              <a:t>увеличение доли массовых социально значимых услуг, доступных в электронном виде, до 95% к 2030 году.</a:t>
            </a:r>
          </a:p>
        </p:txBody>
      </p:sp>
    </p:spTree>
    <p:extLst>
      <p:ext uri="{BB962C8B-B14F-4D97-AF65-F5344CB8AC3E}">
        <p14:creationId xmlns:p14="http://schemas.microsoft.com/office/powerpoint/2010/main" val="117328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138" y="146331"/>
            <a:ext cx="10377806" cy="1062000"/>
          </a:xfrm>
        </p:spPr>
        <p:txBody>
          <a:bodyPr>
            <a:normAutofit/>
          </a:bodyPr>
          <a:lstStyle/>
          <a:p>
            <a:r>
              <a:rPr lang="ru-RU" sz="3200" b="1" dirty="0"/>
              <a:t>ФГИС «Единый портал государственных и муниципальных услуг (функций)»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4240" y="1363287"/>
            <a:ext cx="1065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+mj-lt"/>
              </a:rPr>
              <a:t>Единый портал государственных и муниципальных услуг (ЕПГУ) </a:t>
            </a:r>
            <a:r>
              <a:rPr lang="ru-RU" dirty="0"/>
              <a:t>— портал </a:t>
            </a:r>
            <a:r>
              <a:rPr lang="ru-RU" dirty="0" err="1"/>
              <a:t>Госуслуг</a:t>
            </a:r>
            <a:r>
              <a:rPr lang="ru-RU" dirty="0"/>
              <a:t>. Это федеральная государственная информационная система. Она обеспечивает гражданам, предпринимателям и юридическим лицам доступ к сведениям о государственных и муниципальных учреждениях и оказываемых ими электронных услугах.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6635" y="2995542"/>
            <a:ext cx="10652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2E2F31"/>
                </a:solidFill>
                <a:latin typeface="Roboto"/>
              </a:rPr>
              <a:t>Публикация информации о государственных услугах и государственных функциях на ЕПГУ в соответствии со сведениями, представленными в Сводном реестре услуг</a:t>
            </a:r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2E2F31"/>
              </a:solidFill>
              <a:latin typeface="Roboto"/>
            </a:endParaRPr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2E2F31"/>
                </a:solidFill>
                <a:latin typeface="Roboto"/>
              </a:rPr>
              <a:t>Предоставление формы заявлений и иных документов, необходимых для получения государственной услуги (функции)</a:t>
            </a:r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2E2F31"/>
              </a:solidFill>
              <a:latin typeface="Roboto"/>
            </a:endParaRPr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2E2F31"/>
                </a:solidFill>
                <a:latin typeface="Roboto"/>
              </a:rPr>
              <a:t>Обеспечение оплаты начислений и госпошлин, формирование статистической информации об оказании </a:t>
            </a:r>
            <a:r>
              <a:rPr lang="ru-RU" sz="1600" dirty="0" err="1">
                <a:solidFill>
                  <a:srgbClr val="2E2F31"/>
                </a:solidFill>
                <a:latin typeface="Roboto"/>
              </a:rPr>
              <a:t>госуслуг</a:t>
            </a:r>
            <a:r>
              <a:rPr lang="ru-RU" sz="1600" dirty="0">
                <a:solidFill>
                  <a:srgbClr val="2E2F31"/>
                </a:solidFill>
                <a:latin typeface="Roboto"/>
              </a:rPr>
              <a:t> ОИВ</a:t>
            </a:r>
          </a:p>
          <a:p>
            <a:pPr algn="just">
              <a:buClr>
                <a:schemeClr val="accent3"/>
              </a:buClr>
            </a:pPr>
            <a:endParaRPr lang="ru-RU" sz="1600" dirty="0">
              <a:solidFill>
                <a:srgbClr val="2E2F31"/>
              </a:solidFill>
              <a:latin typeface="Roboto"/>
            </a:endParaRPr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2E2F31"/>
                </a:solidFill>
                <a:latin typeface="Roboto"/>
              </a:rPr>
              <a:t>Обеспечение возможности для заявителей в целях получения государственных услуг (функций) представлять документы в электронном виде, в том числе и с возможностью использования электронной цифровой подписи</a:t>
            </a:r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2E2F31"/>
              </a:solidFill>
              <a:latin typeface="Roboto"/>
            </a:endParaRPr>
          </a:p>
          <a:p>
            <a:pPr marL="285750" indent="-285750" algn="just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2E2F31"/>
                </a:solidFill>
                <a:latin typeface="Roboto"/>
              </a:rPr>
              <a:t>Обеспечение возможности осуществления мониторинга хода предоставления государственных услуг или исполнения государственных функций и </a:t>
            </a:r>
            <a:r>
              <a:rPr lang="ru-RU" sz="1600" dirty="0" err="1">
                <a:solidFill>
                  <a:srgbClr val="2E2F31"/>
                </a:solidFill>
                <a:latin typeface="Roboto"/>
              </a:rPr>
              <a:t>д.р</a:t>
            </a:r>
            <a:r>
              <a:rPr lang="ru-RU" sz="1600" dirty="0">
                <a:solidFill>
                  <a:srgbClr val="2E2F31"/>
                </a:solidFill>
                <a:latin typeface="Roboto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29200" y="2563616"/>
            <a:ext cx="3217025" cy="37908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ФУНКЦИИ</a:t>
            </a:r>
          </a:p>
        </p:txBody>
      </p:sp>
    </p:spTree>
    <p:extLst>
      <p:ext uri="{BB962C8B-B14F-4D97-AF65-F5344CB8AC3E}">
        <p14:creationId xmlns:p14="http://schemas.microsoft.com/office/powerpoint/2010/main" val="97975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718" y="346676"/>
            <a:ext cx="10377806" cy="10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Единая цифровая платформа Российской Федерации 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«ГосТех»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4540" y="1750355"/>
            <a:ext cx="4964722" cy="2593045"/>
          </a:xfrm>
          <a:prstGeom prst="roundRect">
            <a:avLst/>
          </a:prstGeom>
          <a:solidFill>
            <a:srgbClr val="1098E6"/>
          </a:solidFill>
          <a:ln w="38100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7278" y="1778447"/>
            <a:ext cx="451924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/>
                <a:cs typeface="Arial"/>
                <a:sym typeface="Arial"/>
              </a:rPr>
              <a:t>ЕЦП «</a:t>
            </a:r>
            <a:r>
              <a:rPr lang="ru-RU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/>
                <a:cs typeface="Arial"/>
                <a:sym typeface="Arial"/>
              </a:rPr>
              <a:t>ГосТех</a:t>
            </a:r>
            <a:r>
              <a:rPr lang="ru-RU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/>
                <a:cs typeface="Arial"/>
                <a:sym typeface="Arial"/>
              </a:rPr>
              <a:t>»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/>
                <a:cs typeface="Arial"/>
                <a:sym typeface="Arial"/>
              </a:rPr>
              <a:t>- это основной инструмент цифровой трансформации, внедрение которого будет также сопровождаться трансформацией процессов, стандартов, нормативно-правовых актов, а также культуры </a:t>
            </a:r>
            <a:b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/>
                <a:cs typeface="Arial"/>
                <a:sym typeface="Arial"/>
              </a:rPr>
            </a:b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/>
                <a:cs typeface="Arial"/>
                <a:sym typeface="Arial"/>
              </a:rPr>
              <a:t>и компетенций в государственных информационных технологиях.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400" kern="0" dirty="0">
              <a:solidFill>
                <a:srgbClr val="000000"/>
              </a:solidFill>
              <a:latin typeface="Inter"/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400" kern="0" dirty="0">
              <a:solidFill>
                <a:srgbClr val="000000"/>
              </a:solidFill>
              <a:latin typeface="Inter"/>
              <a:cs typeface="Arial"/>
              <a:sym typeface="Arial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110654" y="2057400"/>
            <a:ext cx="720969" cy="386862"/>
          </a:xfrm>
          <a:prstGeom prst="rightArrow">
            <a:avLst/>
          </a:prstGeom>
          <a:solidFill>
            <a:srgbClr val="FF928E"/>
          </a:solidFill>
          <a:ln w="25400" cap="flat" cmpd="sng" algn="ctr">
            <a:solidFill>
              <a:srgbClr val="FF928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110654" y="2660015"/>
            <a:ext cx="720969" cy="386862"/>
          </a:xfrm>
          <a:prstGeom prst="rightArrow">
            <a:avLst/>
          </a:prstGeom>
          <a:solidFill>
            <a:srgbClr val="FF928E"/>
          </a:solidFill>
          <a:ln w="25400" cap="flat" cmpd="sng" algn="ctr">
            <a:solidFill>
              <a:srgbClr val="FF928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108516" y="3235284"/>
            <a:ext cx="720969" cy="386862"/>
          </a:xfrm>
          <a:prstGeom prst="rightArrow">
            <a:avLst/>
          </a:prstGeom>
          <a:solidFill>
            <a:srgbClr val="FF928E"/>
          </a:solidFill>
          <a:ln w="25400" cap="flat" cmpd="sng" algn="ctr">
            <a:solidFill>
              <a:srgbClr val="FF928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108515" y="3802476"/>
            <a:ext cx="720969" cy="386862"/>
          </a:xfrm>
          <a:prstGeom prst="rightArrow">
            <a:avLst/>
          </a:prstGeom>
          <a:solidFill>
            <a:srgbClr val="FF928E"/>
          </a:solidFill>
          <a:ln w="25400" cap="flat" cmpd="sng" algn="ctr">
            <a:solidFill>
              <a:srgbClr val="FF928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67" y="1053658"/>
            <a:ext cx="4111130" cy="4111130"/>
          </a:xfrm>
          <a:prstGeom prst="rect">
            <a:avLst/>
          </a:prstGeom>
        </p:spPr>
      </p:pic>
      <p:sp>
        <p:nvSpPr>
          <p:cNvPr id="17" name="Google Shape;2184;p10"/>
          <p:cNvSpPr txBox="1"/>
          <p:nvPr/>
        </p:nvSpPr>
        <p:spPr>
          <a:xfrm>
            <a:off x="2200925" y="6437650"/>
            <a:ext cx="1033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b="1" i="1" u="sng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Источник: </a:t>
            </a:r>
            <a:r>
              <a:rPr lang="ru-RU" sz="1400" i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Официальный сайт ФКУ «Государственные технологии» https://platform.digital.gov.ru/</a:t>
            </a:r>
            <a:endParaRPr sz="1400" i="1" kern="0" dirty="0">
              <a:solidFill>
                <a:schemeClr val="bg1">
                  <a:lumMod val="50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3151" y="5023827"/>
            <a:ext cx="9223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Правовые основы создания: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i="1" dirty="0"/>
              <a:t>Постановление Правительства РФ от 12.10.2020 № 1674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i="1" dirty="0"/>
              <a:t>Постановление Правительства РФ от 16.12.2022 № 2338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i="1" dirty="0"/>
              <a:t>Постановление Правительства РФ от 30.11.2022 № 2194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i="1" dirty="0"/>
              <a:t>Распоряжение Правительства РФ от 21.10.2022 г. № 3102-р</a:t>
            </a:r>
          </a:p>
        </p:txBody>
      </p:sp>
    </p:spTree>
    <p:extLst>
      <p:ext uri="{BB962C8B-B14F-4D97-AF65-F5344CB8AC3E}">
        <p14:creationId xmlns:p14="http://schemas.microsoft.com/office/powerpoint/2010/main" val="112203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495" y="321738"/>
            <a:ext cx="10377806" cy="1062000"/>
          </a:xfrm>
        </p:spPr>
        <p:txBody>
          <a:bodyPr>
            <a:normAutofit/>
          </a:bodyPr>
          <a:lstStyle/>
          <a:p>
            <a:r>
              <a:rPr lang="ru-RU" sz="2800" b="1" dirty="0"/>
              <a:t>Концепция создания платформы «ГосТех» и Положение </a:t>
            </a:r>
            <a:br>
              <a:rPr lang="ru-RU" sz="2800" b="1" dirty="0"/>
            </a:br>
            <a:r>
              <a:rPr lang="ru-RU" sz="2800" b="1" dirty="0"/>
              <a:t>о платформе «ГосТех»</a:t>
            </a:r>
          </a:p>
        </p:txBody>
      </p:sp>
      <p:graphicFrame>
        <p:nvGraphicFramePr>
          <p:cNvPr id="18" name="Google Shape;2255;p14"/>
          <p:cNvGraphicFramePr/>
          <p:nvPr>
            <p:extLst>
              <p:ext uri="{D42A27DB-BD31-4B8C-83A1-F6EECF244321}">
                <p14:modId xmlns:p14="http://schemas.microsoft.com/office/powerpoint/2010/main" val="1225466194"/>
              </p:ext>
            </p:extLst>
          </p:nvPr>
        </p:nvGraphicFramePr>
        <p:xfrm>
          <a:off x="1435219" y="1178181"/>
          <a:ext cx="10416082" cy="53010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0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43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Предпосылки создания платформы «ГосТех»</a:t>
                      </a:r>
                      <a:endParaRPr sz="1600" b="1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изменение потребностей в государственного управления, развитие информационных технологий, необходимость решения указанных задач указывают на актуальность создания Платформы.</a:t>
                      </a:r>
                      <a:endParaRPr sz="14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Назначение, цели и задачи платформы «ГосТех»</a:t>
                      </a:r>
                      <a:endParaRPr sz="1600" b="1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Платформа предназначена для реализации процессов жизненного цикла ГИС в соответствии с установленной методологией, технологическим процессом, использованием цифровых продуктов.</a:t>
                      </a:r>
                      <a:endParaRPr sz="14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Inter"/>
                          <a:ea typeface="Inter"/>
                          <a:cs typeface="Inter"/>
                          <a:sym typeface="Inter"/>
                        </a:rPr>
                        <a:t>Виды цифровых продуктов и функции платформы «ГосТех»</a:t>
                      </a:r>
                      <a:endParaRPr sz="1600" b="1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Inter"/>
                          <a:ea typeface="Inter"/>
                          <a:cs typeface="Inter"/>
                          <a:sym typeface="Inter"/>
                        </a:rPr>
                        <a:t>инфраструктурные технологические сервисы;</a:t>
                      </a:r>
                      <a:endParaRPr sz="14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Inter"/>
                          <a:ea typeface="Inter"/>
                          <a:cs typeface="Inter"/>
                          <a:sym typeface="Inter"/>
                        </a:rPr>
                        <a:t>базовые сервисы платформы "ГосТех";</a:t>
                      </a:r>
                      <a:endParaRPr sz="14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Inter"/>
                          <a:ea typeface="Inter"/>
                          <a:cs typeface="Inter"/>
                          <a:sym typeface="Inter"/>
                        </a:rPr>
                        <a:t>цифровые продукты и программно-аппаратные комплексы, обеспечивающие функции защиты информации</a:t>
                      </a:r>
                      <a:endParaRPr sz="14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6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Inter"/>
                          <a:ea typeface="Inter"/>
                          <a:cs typeface="Inter"/>
                          <a:sym typeface="Inter"/>
                        </a:rPr>
                        <a:t>Унифицированные механизмы безопасности</a:t>
                      </a:r>
                      <a:endParaRPr sz="1600" b="1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Inter"/>
                          <a:ea typeface="Inter"/>
                          <a:cs typeface="Inter"/>
                          <a:sym typeface="Inter"/>
                        </a:rPr>
                        <a:t>позволяет сократить сроки разработки, внедрения систем защиты информации, аттестации ГИС, а также разработки и развития цифровых продуктов.</a:t>
                      </a:r>
                      <a:endParaRPr sz="14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Состав и полномочия участников платформы «ГосТех»</a:t>
                      </a:r>
                      <a:endParaRPr sz="1600" b="1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операторы, пользователи, разработчики, поставщики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Принципы построения ГИС на основе архитектуры доменов</a:t>
                      </a:r>
                      <a:endParaRPr sz="1600" b="1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архитектура домена проектируется и утверждается в соответствии с методическими рекомендациями по вопросу проектирования архитектуры домена с использованием </a:t>
                      </a:r>
                      <a:r>
                        <a:rPr lang="ru-RU" sz="1400" u="sng" dirty="0" err="1">
                          <a:latin typeface="Inter"/>
                          <a:ea typeface="Inter"/>
                          <a:cs typeface="Inter"/>
                          <a:sym typeface="Inter"/>
                        </a:rPr>
                        <a:t>клиентоцентричного</a:t>
                      </a:r>
                      <a:r>
                        <a:rPr lang="ru-RU" sz="1400" u="sng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 подхода</a:t>
                      </a:r>
                      <a:endParaRPr sz="1400" u="sng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64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Дорожная карта создания платформы «ГосТех»</a:t>
                      </a:r>
                      <a:endParaRPr sz="1600" b="1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sng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1-й этап </a:t>
                      </a:r>
                      <a:r>
                        <a:rPr lang="ru-RU" sz="14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(до конца 2022 года), </a:t>
                      </a:r>
                      <a:r>
                        <a:rPr lang="ru-RU" sz="1400" u="sng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2-й этап </a:t>
                      </a:r>
                      <a:r>
                        <a:rPr lang="ru-RU" sz="14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(январь 2023 г. - декабрь 2024 г.), </a:t>
                      </a:r>
                      <a:r>
                        <a:rPr lang="ru-RU" sz="1400" u="sng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3-й этап</a:t>
                      </a:r>
                      <a:r>
                        <a:rPr lang="ru-RU" sz="14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 (с 2024 года)</a:t>
                      </a:r>
                      <a:endParaRPr sz="14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Google Shape;2256;p14"/>
          <p:cNvSpPr txBox="1"/>
          <p:nvPr/>
        </p:nvSpPr>
        <p:spPr>
          <a:xfrm>
            <a:off x="1368718" y="6468496"/>
            <a:ext cx="1144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b="1" u="sng" kern="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Arial"/>
                <a:sym typeface="Arial"/>
              </a:rPr>
              <a:t>Источник: </a:t>
            </a:r>
            <a:r>
              <a:rPr lang="ru-RU" sz="1300" i="1" kern="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Arial"/>
                <a:sym typeface="Arial"/>
              </a:rPr>
              <a:t>Постановление Правительства РФ от 16.12.2022 № 2338, Распоряжение Правительства РФ от 21.10.2022 г. № 3102-р</a:t>
            </a:r>
            <a:r>
              <a:rPr lang="ru-RU" sz="1400" i="1" kern="0" dirty="0">
                <a:solidFill>
                  <a:srgbClr val="000000"/>
                </a:solidFill>
                <a:latin typeface="Inter" panose="020B0604020202020204" charset="0"/>
                <a:ea typeface="Inter" panose="020B0604020202020204" charset="0"/>
                <a:cs typeface="Arial"/>
                <a:sym typeface="Arial"/>
              </a:rPr>
              <a:t> </a:t>
            </a:r>
            <a:endParaRPr sz="1400" i="1" kern="0" dirty="0">
              <a:solidFill>
                <a:srgbClr val="000000"/>
              </a:solidFill>
              <a:latin typeface="Inter" panose="020B0604020202020204" charset="0"/>
              <a:ea typeface="Inter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55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718" y="346676"/>
            <a:ext cx="10377806" cy="1062000"/>
          </a:xfrm>
        </p:spPr>
        <p:txBody>
          <a:bodyPr>
            <a:normAutofit/>
          </a:bodyPr>
          <a:lstStyle/>
          <a:p>
            <a:r>
              <a:rPr lang="ru-RU" sz="2800" b="1" dirty="0"/>
              <a:t>Ожидаемый социально-экономический эффект  </a:t>
            </a:r>
            <a:br>
              <a:rPr lang="ru-RU" sz="2800" b="1" dirty="0"/>
            </a:br>
            <a:r>
              <a:rPr lang="ru-RU" sz="2800" b="1" dirty="0"/>
              <a:t>от создания и функционирования платформы «ГосТех»</a:t>
            </a:r>
          </a:p>
        </p:txBody>
      </p:sp>
      <p:graphicFrame>
        <p:nvGraphicFramePr>
          <p:cNvPr id="6" name="Google Shape;2296;p18"/>
          <p:cNvGraphicFramePr/>
          <p:nvPr>
            <p:extLst>
              <p:ext uri="{D42A27DB-BD31-4B8C-83A1-F6EECF244321}">
                <p14:modId xmlns:p14="http://schemas.microsoft.com/office/powerpoint/2010/main" val="3618542833"/>
              </p:ext>
            </p:extLst>
          </p:nvPr>
        </p:nvGraphicFramePr>
        <p:xfrm>
          <a:off x="1368718" y="1704582"/>
          <a:ext cx="10501857" cy="4518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0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Inter"/>
                          <a:ea typeface="Inter"/>
                          <a:cs typeface="Inter"/>
                          <a:sym typeface="Inter"/>
                        </a:rPr>
                        <a:t>высокая удовлетворенность физических или юридических лиц при взаимодействии с государственными органами в электронном виде</a:t>
                      </a:r>
                      <a:endParaRPr sz="16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Inter"/>
                          <a:ea typeface="Inter"/>
                          <a:cs typeface="Inter"/>
                          <a:sym typeface="Inter"/>
                        </a:rPr>
                        <a:t>сокращение времени создания, развития ГИС на платформе «ГосТех» за счет применения типовых решений и унификации процессов разработки программного обеспечения</a:t>
                      </a:r>
                      <a:endParaRPr sz="16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повышение доступности и надежности ГИС при высоких нагрузках за счет обеспечения платформы «ГосТех» высоких показателей производительности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Inter"/>
                          <a:ea typeface="Inter"/>
                          <a:cs typeface="Inter"/>
                          <a:sym typeface="Inter"/>
                        </a:rPr>
                        <a:t>обеспечение процессов создания, развития, эксплуатации ГИС платформы «ГосТех» с учетом клиентоцентричного и итерационного подхода разработки на основе архитектуры доменов</a:t>
                      </a:r>
                      <a:endParaRPr sz="16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Inter"/>
                          <a:ea typeface="Inter"/>
                          <a:cs typeface="Inter"/>
                          <a:sym typeface="Inter"/>
                        </a:rPr>
                        <a:t>формирование каталога цифровых продуктов платформы «ГосТех», а также механизма их повторного использования</a:t>
                      </a:r>
                      <a:endParaRPr sz="16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Inter"/>
                          <a:ea typeface="Inter"/>
                          <a:cs typeface="Inter"/>
                          <a:sym typeface="Inter"/>
                        </a:rPr>
                        <a:t>сокращение стоимости владения ГИС за счет снижения ущерба от реализовавшихся инцидентов информационной безопасности и недоступности ГИС</a:t>
                      </a:r>
                      <a:endParaRPr sz="16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7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latin typeface="Inter"/>
                          <a:ea typeface="Inter"/>
                          <a:cs typeface="Inter"/>
                          <a:sym typeface="Inter"/>
                        </a:rPr>
                        <a:t>сокращение расходов на создание сервисов ГИС за счет повторного использования программного обеспечения</a:t>
                      </a:r>
                      <a:endParaRPr sz="1600" dirty="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D67A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Google Shape;2297;p18"/>
          <p:cNvSpPr txBox="1"/>
          <p:nvPr/>
        </p:nvSpPr>
        <p:spPr>
          <a:xfrm>
            <a:off x="1294712" y="6175574"/>
            <a:ext cx="974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Источник: 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Распоряжение Правительства РФ от 21.10.2022 г. № 3102-р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85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718" y="346676"/>
            <a:ext cx="10377806" cy="1062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РЕЗУЛЬТАТИВНОСТЬ И ЭФФЕКТИВНОСТЬ </a:t>
            </a:r>
          </a:p>
        </p:txBody>
      </p:sp>
      <p:sp>
        <p:nvSpPr>
          <p:cNvPr id="8" name="Google Shape;2305;p19"/>
          <p:cNvSpPr txBox="1"/>
          <p:nvPr/>
        </p:nvSpPr>
        <p:spPr>
          <a:xfrm>
            <a:off x="1260991" y="877676"/>
            <a:ext cx="104088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700" b="1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Ключевые (возможные) показатели эффективности применения платформы «ГосТех»</a:t>
            </a:r>
            <a:endParaRPr sz="1700" b="1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Google Shape;2306;p19"/>
          <p:cNvSpPr txBox="1"/>
          <p:nvPr/>
        </p:nvSpPr>
        <p:spPr>
          <a:xfrm>
            <a:off x="1214700" y="1323922"/>
            <a:ext cx="10977300" cy="5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36550">
              <a:buClr>
                <a:srgbClr val="000000"/>
              </a:buClr>
              <a:buSzPts val="1700"/>
              <a:buFont typeface="Inter"/>
              <a:buAutoNum type="arabicPeriod"/>
            </a:pPr>
            <a:r>
              <a:rPr lang="ru-RU" sz="1700" b="1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Показатель “Время”:</a:t>
            </a:r>
            <a:endParaRPr sz="1700" b="1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3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700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Направлен на сравнение сроков создания государственных информационных систем с помощью инструментов Платформы со временем создания государственных информационных систем без использования ЕЦП “ГосТех” с 2020-2022 гг. </a:t>
            </a:r>
            <a:endParaRPr sz="17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3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700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Единица измерения: календарные дни.</a:t>
            </a:r>
            <a:endParaRPr sz="17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36550">
              <a:buClr>
                <a:srgbClr val="000000"/>
              </a:buClr>
              <a:buSzPts val="1700"/>
              <a:buFont typeface="Inter"/>
              <a:buAutoNum type="arabicPeriod"/>
            </a:pPr>
            <a:r>
              <a:rPr lang="ru-RU" sz="1700" b="1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Показатель “Комфорт”:</a:t>
            </a:r>
            <a:endParaRPr sz="1700" b="1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3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700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Количество положительных отзывов при использовании платформы ЕЦП “ГосТех”.</a:t>
            </a:r>
            <a:endParaRPr sz="17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3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700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Единица измерения: 1 человек - 1 отзыв</a:t>
            </a:r>
            <a:endParaRPr sz="17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36550">
              <a:buClr>
                <a:srgbClr val="000000"/>
              </a:buClr>
              <a:buSzPts val="1700"/>
              <a:buFont typeface="Inter"/>
              <a:buAutoNum type="arabicPeriod"/>
            </a:pPr>
            <a:r>
              <a:rPr lang="ru-RU" sz="1700" b="1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Показатель “Экономия”:</a:t>
            </a:r>
            <a:endParaRPr sz="1700" b="1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3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700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Разница между стоимостью создания государственной информационной системы с помощью ЕЦП “ГосТех” и стоимостью создания указанной в государственных контрактах)  государственных информационных систем без использования Платформы с 2020-2022 гг.</a:t>
            </a:r>
            <a:endParaRPr sz="17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300" kern="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700" kern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Единица измерения: тыс. руб.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68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138" y="146331"/>
            <a:ext cx="10377806" cy="1062000"/>
          </a:xfrm>
        </p:spPr>
        <p:txBody>
          <a:bodyPr>
            <a:normAutofit/>
          </a:bodyPr>
          <a:lstStyle/>
          <a:p>
            <a:r>
              <a:rPr lang="ru-RU" sz="3200" b="1" dirty="0"/>
              <a:t>Цифровая трансформация и проблемы государственного управления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0333339"/>
              </p:ext>
            </p:extLst>
          </p:nvPr>
        </p:nvGraphicFramePr>
        <p:xfrm>
          <a:off x="683141" y="1080376"/>
          <a:ext cx="10611659" cy="503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209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1173</Words>
  <Application>Microsoft Office PowerPoint</Application>
  <PresentationFormat>Широкоэкранный</PresentationFormat>
  <Paragraphs>149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Inter</vt:lpstr>
      <vt:lpstr>Inter ExtraLight</vt:lpstr>
      <vt:lpstr>Inter SemiBold</vt:lpstr>
      <vt:lpstr>Roboto</vt:lpstr>
      <vt:lpstr>Times New Roman</vt:lpstr>
      <vt:lpstr>Wingdings</vt:lpstr>
      <vt:lpstr>Тема Office</vt:lpstr>
      <vt:lpstr>Презентация PowerPoint</vt:lpstr>
      <vt:lpstr>Понятие и сущность цифровой трансформации</vt:lpstr>
      <vt:lpstr>Федеральный проект «Цифровое государственное управление»</vt:lpstr>
      <vt:lpstr>ФГИС «Единый портал государственных и муниципальных услуг (функций)» </vt:lpstr>
      <vt:lpstr>Единая цифровая платформа Российской Федерации «ГосТех»</vt:lpstr>
      <vt:lpstr>Концепция создания платформы «ГосТех» и Положение  о платформе «ГосТех»</vt:lpstr>
      <vt:lpstr>Ожидаемый социально-экономический эффект   от создания и функционирования платформы «ГосТех»</vt:lpstr>
      <vt:lpstr>РЕЗУЛЬТАТИВНОСТЬ И ЭФФЕКТИВНОСТЬ </vt:lpstr>
      <vt:lpstr>Цифровая трансформация и проблемы государственного управления</vt:lpstr>
      <vt:lpstr>Цифровая трансформация государственного управления и стратегические риски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karina otarova</cp:lastModifiedBy>
  <cp:revision>125</cp:revision>
  <dcterms:created xsi:type="dcterms:W3CDTF">2022-06-08T19:18:59Z</dcterms:created>
  <dcterms:modified xsi:type="dcterms:W3CDTF">2023-04-17T20:07:19Z</dcterms:modified>
</cp:coreProperties>
</file>