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6" r:id="rId2"/>
    <p:sldId id="287" r:id="rId3"/>
    <p:sldId id="393" r:id="rId4"/>
    <p:sldId id="399" r:id="rId5"/>
    <p:sldId id="398" r:id="rId6"/>
    <p:sldId id="394" r:id="rId7"/>
    <p:sldId id="402" r:id="rId8"/>
    <p:sldId id="395" r:id="rId9"/>
    <p:sldId id="396" r:id="rId10"/>
    <p:sldId id="397" r:id="rId11"/>
    <p:sldId id="400" r:id="rId12"/>
    <p:sldId id="401" r:id="rId13"/>
    <p:sldId id="404" r:id="rId14"/>
    <p:sldId id="403" r:id="rId15"/>
    <p:sldId id="39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AA8"/>
    <a:srgbClr val="F0626B"/>
    <a:srgbClr val="E9ECF3"/>
    <a:srgbClr val="D0D6E6"/>
    <a:srgbClr val="E1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0"/>
    <p:restoredTop sz="95761"/>
  </p:normalViewPr>
  <p:slideViewPr>
    <p:cSldViewPr snapToGrid="0" showGuides="1">
      <p:cViewPr varScale="1">
        <p:scale>
          <a:sx n="91" d="100"/>
          <a:sy n="91" d="100"/>
        </p:scale>
        <p:origin x="200" y="1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E9229CD-1E50-49B6-BE57-0FE95BD1D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30C6D4-B069-42CA-B07C-37374BE295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C28A-312D-47F3-8473-D38A81B00B2C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9C3710-BBDE-491D-8DCF-1D2BE90A66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7EBFC9-F630-47C7-A02D-F71AB9DD3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85C1-5B73-4BC2-A4CE-6B223B444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31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A7B9B-2350-4130-9D0E-DE2CF81FC9D1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0BC89-D448-469E-BB90-AC2906C14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62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6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6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82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3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05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3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1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9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39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9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8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0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89B2BE01-5661-A230-B1CD-44CEDB6A3E9B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16B778-0F18-F88F-A909-4C0207CAAE95}"/>
              </a:ext>
            </a:extLst>
          </p:cNvPr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413F0F1-5B34-029F-632D-B178B93A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/>
            </a:br>
            <a:r>
              <a:rPr lang="ru-RU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1E62C4D8-7C5B-B436-9DC1-AA2002CFA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A3F7F8-8A73-3112-983C-3B737A3DACC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  <a:extLst>
              <a:ext uri="{FF2B5EF4-FFF2-40B4-BE49-F238E27FC236}">
                <a16:creationId xmlns:a16="http://schemas.microsoft.com/office/drawing/2014/main" id="{677894EA-9CD9-DDF6-507E-5E4457D7A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563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  <a:extLst>
              <a:ext uri="{FF2B5EF4-FFF2-40B4-BE49-F238E27FC236}">
                <a16:creationId xmlns:a16="http://schemas.microsoft.com/office/drawing/2014/main" id="{5E1A9132-FE6F-459D-9DD9-C5B3360758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010922"/>
            <a:ext cx="664465" cy="15026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5C66A5-6CB8-4944-B0C0-4429B28546D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9E3366D9-DF71-998B-A864-7945D80B3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/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CFF5B896-D2EC-6E60-F4D7-BCF5B6BDEC8F}"/>
              </a:ext>
            </a:extLst>
          </p:cNvPr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C1438B-ED55-08F0-6C5D-C54BE782DD7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E54CB439-0EC6-0848-DDC3-6BF944F92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70296B5-9B0D-18B7-7C9F-8665A08FB431}"/>
              </a:ext>
            </a:extLst>
          </p:cNvPr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81380A6A-C0B5-07FA-0095-FA71FB3AA1F3}"/>
              </a:ext>
            </a:extLst>
          </p:cNvPr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F0819C8A-A32A-DCAF-6DC0-E27F0620D339}"/>
              </a:ext>
            </a:extLst>
          </p:cNvPr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862D787A-F321-898D-AFBF-C994E04BEED7}"/>
              </a:ext>
            </a:extLst>
          </p:cNvPr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>
            <a:extLst>
              <a:ext uri="{FF2B5EF4-FFF2-40B4-BE49-F238E27FC236}">
                <a16:creationId xmlns:a16="http://schemas.microsoft.com/office/drawing/2014/main" id="{F2F47F17-C72A-20B8-2EC9-EF1ECB542A8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9" name="Заголовок 1">
            <a:extLst>
              <a:ext uri="{FF2B5EF4-FFF2-40B4-BE49-F238E27FC236}">
                <a16:creationId xmlns:a16="http://schemas.microsoft.com/office/drawing/2014/main" id="{9C793C0A-DAFD-9C9A-FB73-C5058465648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D813DA6D-420F-1204-2DBE-CE889D15C18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1D0B2648-93B5-4536-C933-F042ECBE626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09E8978C-E608-48B9-8954-95DD60AD0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A69FFA-7452-446E-9CD1-19C65F2F32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4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12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1350" userDrawn="1">
          <p15:clr>
            <a:srgbClr val="FBAE40"/>
          </p15:clr>
        </p15:guide>
        <p15:guide id="9" pos="41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BD173F79-53C6-AA6A-F4FC-231E7A0DF919}"/>
              </a:ext>
            </a:extLst>
          </p:cNvPr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486B3A-95C7-3E39-298A-20F287EF7B0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CC25B7EE-88B4-C44B-D8E2-861541ECE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>
            <a:extLst>
              <a:ext uri="{FF2B5EF4-FFF2-40B4-BE49-F238E27FC236}">
                <a16:creationId xmlns:a16="http://schemas.microsoft.com/office/drawing/2014/main" id="{68DA6C7E-BC94-3C97-C4D7-8CBFB564A100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E7648C65-7E31-3E8B-1061-8FEBBA1AF8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Текст 24">
            <a:extLst>
              <a:ext uri="{FF2B5EF4-FFF2-40B4-BE49-F238E27FC236}">
                <a16:creationId xmlns:a16="http://schemas.microsoft.com/office/drawing/2014/main" id="{D91B5219-F84F-4498-781A-EE13BEC1D1A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E1760BE7-6D27-FF6D-B50E-E7EB88BBFDF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AE606EBC-18F8-943B-ED75-B0F5D4BA9419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E0D86FE1-85EE-E9B1-6982-38DCFD12BF48}"/>
              </a:ext>
            </a:extLst>
          </p:cNvPr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8BFC3425-C0E6-D6DF-FE89-066BDDFEDBEA}"/>
              </a:ext>
            </a:extLst>
          </p:cNvPr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51940EE1-4A01-9939-B2E3-DA58D8E77686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5089E85-19CA-7382-148B-A796C7328CE3}"/>
              </a:ext>
            </a:extLst>
          </p:cNvPr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D926DA3-B3AA-794A-B2FB-EF4580666796}"/>
              </a:ext>
            </a:extLst>
          </p:cNvPr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98FC3508-1424-577D-BC96-2855FE8F416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DE7640A-4CCC-01DF-B035-A5B0C87689A9}"/>
              </a:ext>
            </a:extLst>
          </p:cNvPr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53A37A6-A02C-19DD-683D-13DE5778CE14}"/>
              </a:ext>
            </a:extLst>
          </p:cNvPr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BBED5334-A869-6CC1-145D-03DF0B229D3C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75953F19-0FF4-4CFE-CC14-CD1BEB2598F0}"/>
              </a:ext>
            </a:extLst>
          </p:cNvPr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45850E90-81D8-4A40-A040-737DEF501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98FB5B-FA5C-49C1-BAA7-6ADF1CF71E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9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4" userDrawn="1">
          <p15:clr>
            <a:srgbClr val="FBAE40"/>
          </p15:clr>
        </p15:guide>
        <p15:guide id="8" pos="53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F1B54E-77A0-2F6B-6251-EB79CC9DAA6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F578E172-520C-EC48-A48B-AE7A0F0DE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>
            <a:extLst>
              <a:ext uri="{FF2B5EF4-FFF2-40B4-BE49-F238E27FC236}">
                <a16:creationId xmlns:a16="http://schemas.microsoft.com/office/drawing/2014/main" id="{625D6996-ABE0-2283-5153-08B864AA4B9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8" name="Текст 24">
            <a:extLst>
              <a:ext uri="{FF2B5EF4-FFF2-40B4-BE49-F238E27FC236}">
                <a16:creationId xmlns:a16="http://schemas.microsoft.com/office/drawing/2014/main" id="{64F747F8-A6EA-E19C-1F4E-2D4D20CED716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0" name="Рисунок 89">
            <a:extLst>
              <a:ext uri="{FF2B5EF4-FFF2-40B4-BE49-F238E27FC236}">
                <a16:creationId xmlns:a16="http://schemas.microsoft.com/office/drawing/2014/main" id="{5C23556E-16B5-93DF-88E4-C4E63166E021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>
            <a:extLst>
              <a:ext uri="{FF2B5EF4-FFF2-40B4-BE49-F238E27FC236}">
                <a16:creationId xmlns:a16="http://schemas.microsoft.com/office/drawing/2014/main" id="{9ED2DC1C-0D9D-E1A1-DBAB-999CA7DED10F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2" name="Рисунок 89">
            <a:extLst>
              <a:ext uri="{FF2B5EF4-FFF2-40B4-BE49-F238E27FC236}">
                <a16:creationId xmlns:a16="http://schemas.microsoft.com/office/drawing/2014/main" id="{9DFD902F-2691-32B8-9612-4E33E7611245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3" name="Рисунок 89">
            <a:extLst>
              <a:ext uri="{FF2B5EF4-FFF2-40B4-BE49-F238E27FC236}">
                <a16:creationId xmlns:a16="http://schemas.microsoft.com/office/drawing/2014/main" id="{9FD2D451-4E32-EA27-9765-E31217038AE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FFB5F8BB-3F8E-2AB4-8103-D6B2DEFB3227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660207FF-FA4F-AE47-4426-F5E6D3BDB21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35D36C85-9D87-33AC-6472-8555545CC7AC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2FA1905F-93CB-B69D-4571-6F0BDE50FFDE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4" name="Рисунок 89">
            <a:extLst>
              <a:ext uri="{FF2B5EF4-FFF2-40B4-BE49-F238E27FC236}">
                <a16:creationId xmlns:a16="http://schemas.microsoft.com/office/drawing/2014/main" id="{022CA6DB-E6BE-5D91-CB04-B58AA4B66146}"/>
              </a:ext>
            </a:extLst>
          </p:cNvPr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5" name="Рисунок 89">
            <a:extLst>
              <a:ext uri="{FF2B5EF4-FFF2-40B4-BE49-F238E27FC236}">
                <a16:creationId xmlns:a16="http://schemas.microsoft.com/office/drawing/2014/main" id="{38A01FB1-CB99-CCCF-FA33-7FB485771063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6" name="Рисунок 89">
            <a:extLst>
              <a:ext uri="{FF2B5EF4-FFF2-40B4-BE49-F238E27FC236}">
                <a16:creationId xmlns:a16="http://schemas.microsoft.com/office/drawing/2014/main" id="{25137577-0B86-D050-2DE5-8C1EEBCBCF30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7" name="Рисунок 89">
            <a:extLst>
              <a:ext uri="{FF2B5EF4-FFF2-40B4-BE49-F238E27FC236}">
                <a16:creationId xmlns:a16="http://schemas.microsoft.com/office/drawing/2014/main" id="{2327BEFA-8039-DE60-FE2B-EC4A72B57537}"/>
              </a:ext>
            </a:extLst>
          </p:cNvPr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6CDCDFA4-802A-B38C-C25B-5422977D4ACE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0" name="Текст 24">
            <a:extLst>
              <a:ext uri="{FF2B5EF4-FFF2-40B4-BE49-F238E27FC236}">
                <a16:creationId xmlns:a16="http://schemas.microsoft.com/office/drawing/2014/main" id="{3A1E0FF2-6188-EA43-DC05-751C7C69BA43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CFADC54C-E154-94CE-1587-5DFF051ADBC1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AD8A490A-4233-023C-98FF-33DF88FA4A47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4" name="Рисунок 93">
            <a:hlinkClick r:id="rId2"/>
            <a:extLst>
              <a:ext uri="{FF2B5EF4-FFF2-40B4-BE49-F238E27FC236}">
                <a16:creationId xmlns:a16="http://schemas.microsoft.com/office/drawing/2014/main" id="{AAF7062A-3B10-4D25-B595-91D53D00E5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36EA32F-CFE3-44CA-AEF4-7870486B59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C2D0D94F-C697-53B4-BF88-5CB7932B6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>
            <a:extLst>
              <a:ext uri="{FF2B5EF4-FFF2-40B4-BE49-F238E27FC236}">
                <a16:creationId xmlns:a16="http://schemas.microsoft.com/office/drawing/2014/main" id="{5F8C011E-9EC7-ED66-3CD4-851713F8E51A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BAB95509-4FC4-D57B-AA6A-3CDE7D516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>
            <a:extLst>
              <a:ext uri="{FF2B5EF4-FFF2-40B4-BE49-F238E27FC236}">
                <a16:creationId xmlns:a16="http://schemas.microsoft.com/office/drawing/2014/main" id="{D033A01C-D2D4-D163-74C9-D3ECC2F30813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2990E688-8245-4DCE-9F03-3C27C805ED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04C5D1-698B-4111-98CB-F1F996C7627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9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6C699546-67D7-6573-6A15-F5F1D8C6C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>
            <a:extLst>
              <a:ext uri="{FF2B5EF4-FFF2-40B4-BE49-F238E27FC236}">
                <a16:creationId xmlns:a16="http://schemas.microsoft.com/office/drawing/2014/main" id="{F99130A2-7D4D-E981-DAEE-CA82D0AA770E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7EEF973-C13E-340E-4BF4-0E5F9B5C5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>
            <a:extLst>
              <a:ext uri="{FF2B5EF4-FFF2-40B4-BE49-F238E27FC236}">
                <a16:creationId xmlns:a16="http://schemas.microsoft.com/office/drawing/2014/main" id="{649FEFC1-7644-B2EA-ABBB-85443647054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D862FEA-F67B-8917-DC57-3F6F581AD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>
            <a:extLst>
              <a:ext uri="{FF2B5EF4-FFF2-40B4-BE49-F238E27FC236}">
                <a16:creationId xmlns:a16="http://schemas.microsoft.com/office/drawing/2014/main" id="{AF7F4E20-85BF-DB26-7DE9-E5F6B1D5AD3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hlinkClick r:id="rId3"/>
            <a:extLst>
              <a:ext uri="{FF2B5EF4-FFF2-40B4-BE49-F238E27FC236}">
                <a16:creationId xmlns:a16="http://schemas.microsoft.com/office/drawing/2014/main" id="{F606DB43-0FF1-4F8A-B0C5-696515C320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98B58B-8496-4D0D-B782-FB92CF0E374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9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FB6DDDFE-9BC1-4B38-B1D0-CCA466513B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B1601B6-B1E7-4D3A-AF7E-201A53D509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</a:p>
        </p:txBody>
      </p:sp>
      <p:pic>
        <p:nvPicPr>
          <p:cNvPr id="91" name="Рисунок 90">
            <a:hlinkClick r:id="rId2"/>
            <a:extLst>
              <a:ext uri="{FF2B5EF4-FFF2-40B4-BE49-F238E27FC236}">
                <a16:creationId xmlns:a16="http://schemas.microsoft.com/office/drawing/2014/main" id="{01221490-FCD1-49C8-B968-97CCE9435E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528596-727C-4DA1-8E85-589AED431A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28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>
            <a:extLst>
              <a:ext uri="{FF2B5EF4-FFF2-40B4-BE49-F238E27FC236}">
                <a16:creationId xmlns:a16="http://schemas.microsoft.com/office/drawing/2014/main" id="{CA51DB80-E37A-3BC5-6FD1-0F2508838739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9BC08ADE-54D7-164B-B1FD-C4A6C71C0E05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7" name="Рисунок 96">
            <a:hlinkClick r:id="rId3"/>
            <a:extLst>
              <a:ext uri="{FF2B5EF4-FFF2-40B4-BE49-F238E27FC236}">
                <a16:creationId xmlns:a16="http://schemas.microsoft.com/office/drawing/2014/main" id="{F24A1688-4AD6-4F4E-945E-C4361F6E9B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7354C1F-4904-41A3-92CD-41E0820527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05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>
            <a:extLst>
              <a:ext uri="{FF2B5EF4-FFF2-40B4-BE49-F238E27FC236}">
                <a16:creationId xmlns:a16="http://schemas.microsoft.com/office/drawing/2014/main" id="{D7436FD7-09FE-488B-0E8F-B75B59DD743D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E43C8C1E-826A-9AF8-8651-D8809DAC9E94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</a:p>
        </p:txBody>
      </p:sp>
      <p:pic>
        <p:nvPicPr>
          <p:cNvPr id="93" name="Рисунок 92">
            <a:hlinkClick r:id="rId3"/>
            <a:extLst>
              <a:ext uri="{FF2B5EF4-FFF2-40B4-BE49-F238E27FC236}">
                <a16:creationId xmlns:a16="http://schemas.microsoft.com/office/drawing/2014/main" id="{E26D08AD-3AA9-4A21-A06E-283C192B47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BE10C70-4704-4878-A70C-7BA4F9953B9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3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>
            <a:extLst>
              <a:ext uri="{FF2B5EF4-FFF2-40B4-BE49-F238E27FC236}">
                <a16:creationId xmlns:a16="http://schemas.microsoft.com/office/drawing/2014/main" id="{16BEAE78-02D9-5686-31DB-F618D13BA67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2AEEEE-BC58-FCE1-C204-561041ED9107}"/>
              </a:ext>
            </a:extLst>
          </p:cNvPr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FA1A8975-B058-BB07-8988-765641A62BD6}"/>
              </a:ext>
            </a:extLst>
          </p:cNvPr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5F02C9D8-8A36-F903-AB9F-E39FC0BF14AA}"/>
              </a:ext>
            </a:extLst>
          </p:cNvPr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403C6A2B-CE2F-CD86-456C-CBF05734A4EB}"/>
              </a:ext>
            </a:extLst>
          </p:cNvPr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ED590FE2-2C0E-F1A3-2C12-82928B3A42E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5273DD62-E97D-E935-6023-79F3B47DD5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829095FB-41F4-EF0D-401A-9A07C6B7A8E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2839A4FD-7F6C-9FDC-1465-B3440337B8D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9" name="Текст 24">
            <a:extLst>
              <a:ext uri="{FF2B5EF4-FFF2-40B4-BE49-F238E27FC236}">
                <a16:creationId xmlns:a16="http://schemas.microsoft.com/office/drawing/2014/main" id="{99DBB67C-ACD4-629B-B83D-87BC37D495FB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EDBB57A4-6E7F-DE4E-B45E-FFADDD4169B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BC303A74-E859-EFBC-B16C-92C686472C1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2" name="Текст 24">
            <a:extLst>
              <a:ext uri="{FF2B5EF4-FFF2-40B4-BE49-F238E27FC236}">
                <a16:creationId xmlns:a16="http://schemas.microsoft.com/office/drawing/2014/main" id="{17E39157-9328-4749-9109-7E3BD8180F0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BED809AB-BFF9-6A8C-462D-87179F5315C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8" name="Текст 24">
            <a:extLst>
              <a:ext uri="{FF2B5EF4-FFF2-40B4-BE49-F238E27FC236}">
                <a16:creationId xmlns:a16="http://schemas.microsoft.com/office/drawing/2014/main" id="{EA439770-6BD3-4992-5978-13FBFEBE30B1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9" name="Текст 24">
            <a:extLst>
              <a:ext uri="{FF2B5EF4-FFF2-40B4-BE49-F238E27FC236}">
                <a16:creationId xmlns:a16="http://schemas.microsoft.com/office/drawing/2014/main" id="{36320C18-FD98-B496-3EFE-FE7FE8E01AF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0" name="Текст 24">
            <a:extLst>
              <a:ext uri="{FF2B5EF4-FFF2-40B4-BE49-F238E27FC236}">
                <a16:creationId xmlns:a16="http://schemas.microsoft.com/office/drawing/2014/main" id="{99D0410A-45CB-8D96-7A8A-8A2260C8698E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8A8BAD46-CC66-0BC3-BEB8-A9251A0A2C29}"/>
              </a:ext>
            </a:extLst>
          </p:cNvPr>
          <p:cNvCxnSpPr>
            <a:cxnSpLocks/>
          </p:cNvCxnSpPr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ED89711D-E795-2D13-D7F1-8FE61647B04F}"/>
              </a:ext>
            </a:extLst>
          </p:cNvPr>
          <p:cNvCxnSpPr>
            <a:cxnSpLocks/>
          </p:cNvCxnSpPr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FCA85121-C3D9-45F6-4A55-D031D12ABC9A}"/>
              </a:ext>
            </a:extLst>
          </p:cNvPr>
          <p:cNvCxnSpPr>
            <a:cxnSpLocks/>
          </p:cNvCxnSpPr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EEC95F0D-A9BC-4697-D362-426F0B1A42C8}"/>
              </a:ext>
            </a:extLst>
          </p:cNvPr>
          <p:cNvCxnSpPr>
            <a:cxnSpLocks/>
          </p:cNvCxnSpPr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45088C6B-5A8D-479B-8B80-4003832E00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923285B-E77D-435A-84B7-0835AF8315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30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575B8C8-60A9-47E4-8536-0EBA2874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F75398-A3B1-4840-BAF2-91D2FE53F5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80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65">
          <p15:clr>
            <a:srgbClr val="FBAE40"/>
          </p15:clr>
        </p15:guide>
        <p15:guide id="3" pos="4180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86FDBD-1E3F-1197-C0E5-F3E7F41F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>
            <a:extLst>
              <a:ext uri="{FF2B5EF4-FFF2-40B4-BE49-F238E27FC236}">
                <a16:creationId xmlns:a16="http://schemas.microsoft.com/office/drawing/2014/main" id="{0F5588C9-8A1D-E9FF-CA35-2AAF75C1D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37A183A7-6FB3-4E48-9FAA-A29DEE67D6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ABD691-7E8B-4E64-A501-098482B77F3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A21DD8C0-D442-DEF9-355A-B9A9686BA435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C644B807-161F-2351-1A0A-0321B692CD1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9" name="Рисунок 78">
            <a:hlinkClick r:id="rId2"/>
            <a:extLst>
              <a:ext uri="{FF2B5EF4-FFF2-40B4-BE49-F238E27FC236}">
                <a16:creationId xmlns:a16="http://schemas.microsoft.com/office/drawing/2014/main" id="{2F29CA44-1F2B-4021-A946-165C5ECF7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F4FC77-DD53-42BA-861E-754D72E16D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0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AF19CD83-28DF-DC56-D800-1189F6872A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hlinkClick r:id="rId2"/>
            <a:extLst>
              <a:ext uri="{FF2B5EF4-FFF2-40B4-BE49-F238E27FC236}">
                <a16:creationId xmlns:a16="http://schemas.microsoft.com/office/drawing/2014/main" id="{11A319AA-21C8-4961-B01C-D5769B5B9E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35838-FA92-44BD-992F-0E6BC745E5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3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6FC94706-DD51-3FAF-C2E8-A75995F85DB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862038F-F3F4-90E0-0014-D59B90E4E915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B18C49C-FE67-40B8-9B48-5FAA5D6E29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5F57D0-745D-4AA6-8F93-82155C0CB4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44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6EE1969-3619-4F65-9242-AA81FBC7B0A7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72C5AC-3E51-4CB9-9F4F-771A47A51C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49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F93D5D9-2676-4A02-8956-92CE9F7379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B1B178-9529-4889-A225-C86FC96493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6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5FB254-AEFA-CFEF-DCD6-493511D00F4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20B28173-DED4-1EB6-7CD1-A46320279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31819B4E-011E-F5A2-01EC-7551E78E58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6" name="Текст 24">
            <a:extLst>
              <a:ext uri="{FF2B5EF4-FFF2-40B4-BE49-F238E27FC236}">
                <a16:creationId xmlns:a16="http://schemas.microsoft.com/office/drawing/2014/main" id="{B00FEDF9-AA79-92E5-DC6B-3F5A020A50D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Рисунок 78">
            <a:extLst>
              <a:ext uri="{FF2B5EF4-FFF2-40B4-BE49-F238E27FC236}">
                <a16:creationId xmlns:a16="http://schemas.microsoft.com/office/drawing/2014/main" id="{FEDD6905-B654-F0D1-D2CD-7EE59F40443A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B8B8782-091C-0AE6-A8DF-D38C0DE53F64}"/>
              </a:ext>
            </a:extLst>
          </p:cNvPr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75EB00F8-F7FF-7C56-9AE7-8868E4EB67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E4DEEAE8-F271-A203-D424-9BC7724B439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5BA86FD-A468-E175-B867-0F25C07B842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FD393F1-9AFA-1233-99C6-7E25C4A33623}"/>
              </a:ext>
            </a:extLst>
          </p:cNvPr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  <a:extLst>
              <a:ext uri="{FF2B5EF4-FFF2-40B4-BE49-F238E27FC236}">
                <a16:creationId xmlns:a16="http://schemas.microsoft.com/office/drawing/2014/main" id="{66437858-7FE1-40AE-B2A6-B6C5B44547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9DBD99-AC67-4F38-BE6A-5764EA5B86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B88C8-03FA-FC76-45ED-B3B0E86D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DE214E-5CC0-46A1-7918-AE492F094888}"/>
              </a:ext>
            </a:extLst>
          </p:cNvPr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DC1293-1EBA-E313-E8CF-03B2F9713BCF}"/>
              </a:ext>
            </a:extLst>
          </p:cNvPr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>
            <a:extLst>
              <a:ext uri="{FF2B5EF4-FFF2-40B4-BE49-F238E27FC236}">
                <a16:creationId xmlns:a16="http://schemas.microsoft.com/office/drawing/2014/main" id="{580B6701-96E8-359A-3D10-7CA7556E6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90E2B-FC13-EA00-24AD-5D808A40BD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24">
            <a:extLst>
              <a:ext uri="{FF2B5EF4-FFF2-40B4-BE49-F238E27FC236}">
                <a16:creationId xmlns:a16="http://schemas.microsoft.com/office/drawing/2014/main" id="{37956E23-F986-B582-0C7E-7B1C73BE4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07551EE7-C8F6-2EF3-F0BF-15DDD23A56A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  <a:extLst>
              <a:ext uri="{FF2B5EF4-FFF2-40B4-BE49-F238E27FC236}">
                <a16:creationId xmlns:a16="http://schemas.microsoft.com/office/drawing/2014/main" id="{74FB0920-6D98-AC15-EA88-76F59D1E1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id="{AD6FC3DE-FF01-180D-ED66-EF27307DC69A}"/>
              </a:ext>
            </a:extLst>
          </p:cNvPr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>
            <a:extLst>
              <a:ext uri="{FF2B5EF4-FFF2-40B4-BE49-F238E27FC236}">
                <a16:creationId xmlns:a16="http://schemas.microsoft.com/office/drawing/2014/main" id="{12A3BDF9-45DB-CF39-B6CB-E62831A5D45B}"/>
              </a:ext>
            </a:extLst>
          </p:cNvPr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>
            <a:extLst>
              <a:ext uri="{FF2B5EF4-FFF2-40B4-BE49-F238E27FC236}">
                <a16:creationId xmlns:a16="http://schemas.microsoft.com/office/drawing/2014/main" id="{4BF239EF-9E66-6CA3-6B4D-7738E449AA1F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6" name="Текст 13">
            <a:extLst>
              <a:ext uri="{FF2B5EF4-FFF2-40B4-BE49-F238E27FC236}">
                <a16:creationId xmlns:a16="http://schemas.microsoft.com/office/drawing/2014/main" id="{1F7143F7-0A33-FE59-AE32-5533B3B0CAD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2"/>
            <a:extLst>
              <a:ext uri="{FF2B5EF4-FFF2-40B4-BE49-F238E27FC236}">
                <a16:creationId xmlns:a16="http://schemas.microsoft.com/office/drawing/2014/main" id="{1AAB16A0-D2EE-4471-8557-962D451BA6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85E076-841F-4AC9-AF92-48C68A8C33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65" userDrawn="1">
          <p15:clr>
            <a:srgbClr val="FBAE40"/>
          </p15:clr>
        </p15:guide>
        <p15:guide id="7" orient="horz" pos="7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C92C6E8D-7ABB-48D5-A749-BAF89E96A9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802E6C-68EC-4801-A081-BD5E5EE18A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53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9A391268-860F-4226-B4BF-7BC245EB73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088E36-4120-486F-844B-3FEAFD423D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5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1C0A92F-E40A-41D0-A4AE-29B66EAFDC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1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899DE29-4F9F-4F0F-B2E5-F595641DD1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7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76" name="Рисунок 75">
            <a:hlinkClick r:id="rId2"/>
            <a:extLst>
              <a:ext uri="{FF2B5EF4-FFF2-40B4-BE49-F238E27FC236}">
                <a16:creationId xmlns:a16="http://schemas.microsoft.com/office/drawing/2014/main" id="{4A7863E5-E99C-410E-9551-B744F4AD0B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3F86A3-6A2E-46BA-8D74-4FABB148FE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7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3DB8DCFA-D423-F9B3-41A4-D600EFBD92E5}"/>
              </a:ext>
            </a:extLst>
          </p:cNvPr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34433338-CF56-B860-848F-0BCCB1FBE93D}"/>
              </a:ext>
            </a:extLst>
          </p:cNvPr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AF56F496-B2D7-D378-E0CB-3F143C5259F8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5" name="Текст 24">
            <a:extLst>
              <a:ext uri="{FF2B5EF4-FFF2-40B4-BE49-F238E27FC236}">
                <a16:creationId xmlns:a16="http://schemas.microsoft.com/office/drawing/2014/main" id="{0BF18C03-42F7-2349-76E1-FF9D93D53434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05E2B17A-F0CA-4EAF-A079-794B26002E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1D315C-8F33-4F18-A2D4-69A766243E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02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C36A-5183-D04E-3ECF-04737DBE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82777-1BEE-AE99-0C7B-7F59CD68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40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3" r:id="rId2"/>
    <p:sldLayoutId id="2147483656" r:id="rId3"/>
    <p:sldLayoutId id="2147483657" r:id="rId4"/>
    <p:sldLayoutId id="2147483668" r:id="rId5"/>
    <p:sldLayoutId id="2147483659" r:id="rId6"/>
    <p:sldLayoutId id="2147483680" r:id="rId7"/>
    <p:sldLayoutId id="2147483660" r:id="rId8"/>
    <p:sldLayoutId id="2147483679" r:id="rId9"/>
    <p:sldLayoutId id="2147483658" r:id="rId10"/>
    <p:sldLayoutId id="2147483663" r:id="rId11"/>
    <p:sldLayoutId id="2147483661" r:id="rId12"/>
    <p:sldLayoutId id="2147483662" r:id="rId13"/>
    <p:sldLayoutId id="2147483667" r:id="rId14"/>
    <p:sldLayoutId id="2147483664" r:id="rId15"/>
    <p:sldLayoutId id="2147483666" r:id="rId16"/>
    <p:sldLayoutId id="2147483674" r:id="rId17"/>
    <p:sldLayoutId id="2147483675" r:id="rId18"/>
    <p:sldLayoutId id="2147483673" r:id="rId19"/>
    <p:sldLayoutId id="2147483665" r:id="rId20"/>
    <p:sldLayoutId id="2147483669" r:id="rId21"/>
    <p:sldLayoutId id="2147483670" r:id="rId22"/>
    <p:sldLayoutId id="2147483671" r:id="rId23"/>
    <p:sldLayoutId id="2147483672" r:id="rId24"/>
    <p:sldLayoutId id="2147483676" r:id="rId25"/>
    <p:sldLayoutId id="214748367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031" y="979468"/>
            <a:ext cx="110369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«Ломоносов-202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«Авангард цифровой трансформации государственного администрирования: стратегии, технологии, эффективность»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«Ключевые показатели эффективности цифрового государственного администрирования»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стратегические возможности внедрения цифровых технологий в государственном управлении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        Магистрант 1 курса: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Гринько Александра Сергеевна 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Научный руководитель: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Алимурадов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Мурад </a:t>
            </a: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Камилович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кандидат экономических наук, доцент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665" y="6473004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C0100A9-814E-4798-99F5-D69532D8531C}"/>
              </a:ext>
            </a:extLst>
          </p:cNvPr>
          <p:cNvSpPr txBox="1">
            <a:spLocks/>
          </p:cNvSpPr>
          <p:nvPr/>
        </p:nvSpPr>
        <p:spPr>
          <a:xfrm>
            <a:off x="5594685" y="63636"/>
            <a:ext cx="6597316" cy="865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имени </a:t>
            </a:r>
            <a:r>
              <a:rPr lang="ru-RU" sz="18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endParaRPr lang="ru-RU" sz="1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3802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00972-0964-4A61-DA26-4CEDFDFB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997" y="294970"/>
            <a:ext cx="10721722" cy="1062000"/>
          </a:xfrm>
        </p:spPr>
        <p:txBody>
          <a:bodyPr>
            <a:noAutofit/>
          </a:bodyPr>
          <a:lstStyle/>
          <a:p>
            <a:r>
              <a:rPr lang="ru-RU" sz="3100" dirty="0"/>
              <a:t>Внедрение методологического подхода к разработке стратегии цифровизации государственного управления в регионах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5EE13-68BD-6526-F894-235CD09A3E49}"/>
              </a:ext>
            </a:extLst>
          </p:cNvPr>
          <p:cNvSpPr txBox="1"/>
          <p:nvPr/>
        </p:nvSpPr>
        <p:spPr>
          <a:xfrm>
            <a:off x="1422082" y="1582752"/>
            <a:ext cx="3440064" cy="400110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Базовая методология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F80CA3-B74C-4911-CC28-DF557CC4DAD8}"/>
              </a:ext>
            </a:extLst>
          </p:cNvPr>
          <p:cNvSpPr/>
          <p:nvPr/>
        </p:nvSpPr>
        <p:spPr>
          <a:xfrm>
            <a:off x="4945735" y="1356970"/>
            <a:ext cx="7098985" cy="8516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Методология академика, проф., д.э.н. Квинта В.Л.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15DA5-2F29-B604-A8EA-80EACCACE0A6}"/>
              </a:ext>
            </a:extLst>
          </p:cNvPr>
          <p:cNvSpPr txBox="1"/>
          <p:nvPr/>
        </p:nvSpPr>
        <p:spPr>
          <a:xfrm>
            <a:off x="1422082" y="2958339"/>
            <a:ext cx="3440064" cy="707886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Ключевые элементы стратегии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9DAB25-DABF-45CB-B36C-70F320EF6D71}"/>
              </a:ext>
            </a:extLst>
          </p:cNvPr>
          <p:cNvSpPr/>
          <p:nvPr/>
        </p:nvSpPr>
        <p:spPr>
          <a:xfrm>
            <a:off x="4945735" y="2345216"/>
            <a:ext cx="7098985" cy="19341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Миссия и стратегическое видение цифровизации государственного 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Стратегические приоритеты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Ресурсная обеспеченность приоритетов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Учет различных рисков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Сценарный анализ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2CAD3-4157-66B9-A0C5-EC0804CBA264}"/>
              </a:ext>
            </a:extLst>
          </p:cNvPr>
          <p:cNvSpPr txBox="1"/>
          <p:nvPr/>
        </p:nvSpPr>
        <p:spPr>
          <a:xfrm>
            <a:off x="1422082" y="5313792"/>
            <a:ext cx="3440064" cy="646331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Преимущества выбранной методологии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51991B-D736-9E02-B9F2-3DD047C8246F}"/>
              </a:ext>
            </a:extLst>
          </p:cNvPr>
          <p:cNvSpPr/>
          <p:nvPr/>
        </p:nvSpPr>
        <p:spPr>
          <a:xfrm>
            <a:off x="4945734" y="4415918"/>
            <a:ext cx="7098985" cy="244208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Учет региональных особенностей и темпов социально-экономического развития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Учет сильных и слабых сторон региона, его актуальных и перспективных возможностей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Объективная оценка основных угроз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Возможность разработки различных сценариев цифровизации государственного управления с учетом факторов внешней среды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9EF36-892E-925E-A36A-29FEDB12C564}"/>
              </a:ext>
            </a:extLst>
          </p:cNvPr>
          <p:cNvSpPr txBox="1"/>
          <p:nvPr/>
        </p:nvSpPr>
        <p:spPr>
          <a:xfrm>
            <a:off x="11773296" y="64791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4047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00972-0964-4A61-DA26-4CEDFDFB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597" y="200867"/>
            <a:ext cx="9838081" cy="1062000"/>
          </a:xfrm>
        </p:spPr>
        <p:txBody>
          <a:bodyPr>
            <a:noAutofit/>
          </a:bodyPr>
          <a:lstStyle/>
          <a:p>
            <a:r>
              <a:rPr lang="ru-RU" sz="3200" dirty="0"/>
              <a:t>Цифровизация государственного управления</a:t>
            </a:r>
            <a:r>
              <a:rPr lang="en-US" sz="3200" dirty="0"/>
              <a:t>: </a:t>
            </a:r>
            <a:r>
              <a:rPr lang="ru-RU" sz="3200" dirty="0"/>
              <a:t>стратегия Санкт-Петербурга от 25.08.2021 года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92883A-CE00-93DF-9CD3-AA67382287D8}"/>
              </a:ext>
            </a:extLst>
          </p:cNvPr>
          <p:cNvSpPr/>
          <p:nvPr/>
        </p:nvSpPr>
        <p:spPr>
          <a:xfrm>
            <a:off x="1297596" y="4672113"/>
            <a:ext cx="3315561" cy="2059857"/>
          </a:xfrm>
          <a:prstGeom prst="rect">
            <a:avLst/>
          </a:prstGeom>
          <a:solidFill>
            <a:schemeClr val="accent1"/>
          </a:solidFill>
          <a:ln>
            <a:solidFill>
              <a:srgbClr val="F0626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Ключевые технологии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C54FFEA-43EA-14DE-F11B-5704D4DD9911}"/>
              </a:ext>
            </a:extLst>
          </p:cNvPr>
          <p:cNvSpPr/>
          <p:nvPr/>
        </p:nvSpPr>
        <p:spPr>
          <a:xfrm>
            <a:off x="1297595" y="1249391"/>
            <a:ext cx="3315561" cy="602342"/>
          </a:xfrm>
          <a:prstGeom prst="rect">
            <a:avLst/>
          </a:prstGeom>
          <a:solidFill>
            <a:schemeClr val="accent1"/>
          </a:solidFill>
          <a:ln>
            <a:solidFill>
              <a:srgbClr val="F0626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Срок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77DA31D-F4CE-90FB-AFF9-5431B57A1A37}"/>
              </a:ext>
            </a:extLst>
          </p:cNvPr>
          <p:cNvSpPr/>
          <p:nvPr/>
        </p:nvSpPr>
        <p:spPr>
          <a:xfrm>
            <a:off x="4852656" y="1249391"/>
            <a:ext cx="7215611" cy="602342"/>
          </a:xfrm>
          <a:prstGeom prst="rect">
            <a:avLst/>
          </a:prstGeom>
          <a:ln>
            <a:solidFill>
              <a:srgbClr val="F0626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до 2024 года включительно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E0C21C2-EC0C-B002-B384-5613A87B8062}"/>
              </a:ext>
            </a:extLst>
          </p:cNvPr>
          <p:cNvSpPr/>
          <p:nvPr/>
        </p:nvSpPr>
        <p:spPr>
          <a:xfrm>
            <a:off x="1297595" y="1910144"/>
            <a:ext cx="3315561" cy="602342"/>
          </a:xfrm>
          <a:prstGeom prst="rect">
            <a:avLst/>
          </a:prstGeom>
          <a:solidFill>
            <a:schemeClr val="accent1"/>
          </a:solidFill>
          <a:ln>
            <a:solidFill>
              <a:srgbClr val="F0626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Цель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A39892A-805E-2116-7B37-E7E284C6AC6E}"/>
              </a:ext>
            </a:extLst>
          </p:cNvPr>
          <p:cNvSpPr/>
          <p:nvPr/>
        </p:nvSpPr>
        <p:spPr>
          <a:xfrm>
            <a:off x="4852656" y="1901618"/>
            <a:ext cx="7215611" cy="602342"/>
          </a:xfrm>
          <a:prstGeom prst="rect">
            <a:avLst/>
          </a:prstGeom>
          <a:ln>
            <a:solidFill>
              <a:srgbClr val="F0626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достижение высокой степени цифровой зрелости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6562DEB-0ED6-C048-A9C5-EE4BA1F49D01}"/>
              </a:ext>
            </a:extLst>
          </p:cNvPr>
          <p:cNvSpPr/>
          <p:nvPr/>
        </p:nvSpPr>
        <p:spPr>
          <a:xfrm>
            <a:off x="1297595" y="2570897"/>
            <a:ext cx="3315561" cy="2042805"/>
          </a:xfrm>
          <a:prstGeom prst="rect">
            <a:avLst/>
          </a:prstGeom>
          <a:solidFill>
            <a:schemeClr val="accent1"/>
          </a:solidFill>
          <a:ln>
            <a:solidFill>
              <a:srgbClr val="F0626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Задачи в отношении цифровизации государственного управления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9E71883-3FF2-FB2B-EFCF-78861A96FFC2}"/>
              </a:ext>
            </a:extLst>
          </p:cNvPr>
          <p:cNvSpPr/>
          <p:nvPr/>
        </p:nvSpPr>
        <p:spPr>
          <a:xfrm>
            <a:off x="4852657" y="2553845"/>
            <a:ext cx="7215612" cy="2059857"/>
          </a:xfrm>
          <a:prstGeom prst="rect">
            <a:avLst/>
          </a:prstGeom>
          <a:ln>
            <a:solidFill>
              <a:srgbClr val="F0626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переход к управлению на основе данных высокого качества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минимизация издержек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реализация концепции супер-сервисов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создание центров компетенций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реинжиниринг бизнес-процессов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цифровые платформенные решения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829B159-A06E-2D1F-5ECF-8DCC8C55C3F4}"/>
              </a:ext>
            </a:extLst>
          </p:cNvPr>
          <p:cNvSpPr/>
          <p:nvPr/>
        </p:nvSpPr>
        <p:spPr>
          <a:xfrm>
            <a:off x="4852658" y="4672114"/>
            <a:ext cx="7215612" cy="2059857"/>
          </a:xfrm>
          <a:prstGeom prst="rect">
            <a:avLst/>
          </a:prstGeom>
          <a:ln>
            <a:solidFill>
              <a:srgbClr val="F0626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</a:rPr>
              <a:t>нейротехнологии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</a:rPr>
              <a:t>роботехника</a:t>
            </a:r>
            <a:endParaRPr lang="ru-R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большие данные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промышленный интернет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беспроводная связь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распределенный реестр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426E2-6D30-82EF-F071-06387609C1A8}"/>
              </a:ext>
            </a:extLst>
          </p:cNvPr>
          <p:cNvSpPr txBox="1"/>
          <p:nvPr/>
        </p:nvSpPr>
        <p:spPr>
          <a:xfrm>
            <a:off x="11773296" y="64791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87387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00972-0964-4A61-DA26-4CEDFDFB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742" y="437103"/>
            <a:ext cx="9838081" cy="1062000"/>
          </a:xfrm>
        </p:spPr>
        <p:txBody>
          <a:bodyPr>
            <a:noAutofit/>
          </a:bodyPr>
          <a:lstStyle/>
          <a:p>
            <a:r>
              <a:rPr lang="ru-RU" sz="3200" dirty="0"/>
              <a:t>Миссия и стратегическое видение цифровизации государственного управления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6F94E-B1A4-BB43-FF16-8C311C2BBB1B}"/>
              </a:ext>
            </a:extLst>
          </p:cNvPr>
          <p:cNvSpPr txBox="1"/>
          <p:nvPr/>
        </p:nvSpPr>
        <p:spPr>
          <a:xfrm>
            <a:off x="1494651" y="2322612"/>
            <a:ext cx="2801575" cy="400110"/>
          </a:xfrm>
          <a:prstGeom prst="rect">
            <a:avLst/>
          </a:prstGeom>
          <a:solidFill>
            <a:schemeClr val="accent1"/>
          </a:solidFill>
          <a:ln>
            <a:solidFill>
              <a:srgbClr val="F0626B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МИССИЯ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44BFDF-CDD8-8E52-272A-68A05193F86F}"/>
              </a:ext>
            </a:extLst>
          </p:cNvPr>
          <p:cNvSpPr/>
          <p:nvPr/>
        </p:nvSpPr>
        <p:spPr>
          <a:xfrm>
            <a:off x="4746560" y="1616334"/>
            <a:ext cx="7098985" cy="1812666"/>
          </a:xfrm>
          <a:prstGeom prst="rect">
            <a:avLst/>
          </a:prstGeom>
          <a:ln>
            <a:solidFill>
              <a:srgbClr val="F0626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Качественное улучшение жизни населения г. Санкт-Петербург на основе создания универсального цифрового пространства для сбора, анализа и использования данных с целью предоставления качественных и быстрых государственных услуг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3036E-8681-016F-7F9E-60E810F7C3D5}"/>
              </a:ext>
            </a:extLst>
          </p:cNvPr>
          <p:cNvSpPr txBox="1"/>
          <p:nvPr/>
        </p:nvSpPr>
        <p:spPr>
          <a:xfrm>
            <a:off x="1494652" y="4668713"/>
            <a:ext cx="2801575" cy="707886"/>
          </a:xfrm>
          <a:prstGeom prst="rect">
            <a:avLst/>
          </a:prstGeom>
          <a:solidFill>
            <a:schemeClr val="accent1"/>
          </a:solidFill>
          <a:ln>
            <a:solidFill>
              <a:srgbClr val="F0626B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ВИДЕНИЕ (ОСНОВНЫЕ ПРИОРИТЕТЫ)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8D39CD-C953-0A38-DB2A-1616B2BC7876}"/>
              </a:ext>
            </a:extLst>
          </p:cNvPr>
          <p:cNvSpPr/>
          <p:nvPr/>
        </p:nvSpPr>
        <p:spPr>
          <a:xfrm>
            <a:off x="4746560" y="3900172"/>
            <a:ext cx="7098985" cy="2244969"/>
          </a:xfrm>
          <a:prstGeom prst="rect">
            <a:avLst/>
          </a:prstGeom>
          <a:ln>
            <a:solidFill>
              <a:srgbClr val="F0626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качественное улучшение процесса и результативности государственного управления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формирование механизма обратной связи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обеспечение постоянного улучшения действующих и будущих платформенных решений и процесса оказания государственных услуг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574CF-8233-DD5C-6575-2F0E3E0B565B}"/>
              </a:ext>
            </a:extLst>
          </p:cNvPr>
          <p:cNvSpPr txBox="1"/>
          <p:nvPr/>
        </p:nvSpPr>
        <p:spPr>
          <a:xfrm>
            <a:off x="11778870" y="64791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4986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00972-0964-4A61-DA26-4CEDFDFB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013" y="372848"/>
            <a:ext cx="10498283" cy="1062000"/>
          </a:xfrm>
        </p:spPr>
        <p:txBody>
          <a:bodyPr>
            <a:noAutofit/>
          </a:bodyPr>
          <a:lstStyle/>
          <a:p>
            <a:r>
              <a:rPr lang="ru-RU" sz="3200" dirty="0"/>
              <a:t>Проблемы реализации  стратегии цифровизации государственного управления в г. Санкт-Петербург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FB830-D0EF-36B9-486F-9A129B9679D7}"/>
              </a:ext>
            </a:extLst>
          </p:cNvPr>
          <p:cNvSpPr txBox="1"/>
          <p:nvPr/>
        </p:nvSpPr>
        <p:spPr>
          <a:xfrm>
            <a:off x="1181095" y="1611770"/>
            <a:ext cx="1049828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отсутствие комплексной системы нормативного обеспечения для внедрения новых принципов и технологий предоставления государственных услуг в цифровом формате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66B1A-F306-CF6E-B575-BA1C030476DE}"/>
              </a:ext>
            </a:extLst>
          </p:cNvPr>
          <p:cNvSpPr txBox="1"/>
          <p:nvPr/>
        </p:nvSpPr>
        <p:spPr>
          <a:xfrm>
            <a:off x="1181096" y="3313202"/>
            <a:ext cx="1049828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недостаточный уровень информированности жителей Санкт-Петербурга о доступных государственных услугах, который могут быть предоставлены в цифровом формате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3BC35A-EBD9-FC25-0F98-FAFC3BE64141}"/>
              </a:ext>
            </a:extLst>
          </p:cNvPr>
          <p:cNvSpPr txBox="1"/>
          <p:nvPr/>
        </p:nvSpPr>
        <p:spPr>
          <a:xfrm>
            <a:off x="1181099" y="5014096"/>
            <a:ext cx="1049828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низкий уровень вовлеченности жителей Санкт-Петербурга в процесс взаимодействия с органами государственной власти с целью разработки и реализации инициатив цифровой трансформации государственного управления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4A3CC-8350-919C-3EE8-F6AB8CA08907}"/>
              </a:ext>
            </a:extLst>
          </p:cNvPr>
          <p:cNvSpPr txBox="1"/>
          <p:nvPr/>
        </p:nvSpPr>
        <p:spPr>
          <a:xfrm>
            <a:off x="1181098" y="4163649"/>
            <a:ext cx="1049828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отсутствие единой платформы существующих государственных информационных систем Санкт-Петербурга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07504E-B4E9-69B6-9093-CF4799E38984}"/>
              </a:ext>
            </a:extLst>
          </p:cNvPr>
          <p:cNvSpPr txBox="1"/>
          <p:nvPr/>
        </p:nvSpPr>
        <p:spPr>
          <a:xfrm>
            <a:off x="1181095" y="2462486"/>
            <a:ext cx="1049828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низкий уровень эффективного использования передовых ИКТ (анализ больших данных, искусственный интеллект и др.)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5354B-1B88-A6F7-F60C-81BEF17A181E}"/>
              </a:ext>
            </a:extLst>
          </p:cNvPr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7270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00972-0964-4A61-DA26-4CEDFDFB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451" y="437103"/>
            <a:ext cx="9838081" cy="1062000"/>
          </a:xfrm>
        </p:spPr>
        <p:txBody>
          <a:bodyPr>
            <a:noAutofit/>
          </a:bodyPr>
          <a:lstStyle/>
          <a:p>
            <a:r>
              <a:rPr lang="ru-RU" sz="3200" dirty="0"/>
              <a:t>Выводы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44BFDF-CDD8-8E52-272A-68A05193F86F}"/>
              </a:ext>
            </a:extLst>
          </p:cNvPr>
          <p:cNvSpPr/>
          <p:nvPr/>
        </p:nvSpPr>
        <p:spPr>
          <a:xfrm>
            <a:off x="1311451" y="1518906"/>
            <a:ext cx="10550068" cy="621797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Цифровизация государственного управления не может быть реализована без использования стратегического подхода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8D39CD-C953-0A38-DB2A-1616B2BC7876}"/>
              </a:ext>
            </a:extLst>
          </p:cNvPr>
          <p:cNvSpPr/>
          <p:nvPr/>
        </p:nvSpPr>
        <p:spPr>
          <a:xfrm>
            <a:off x="1311451" y="2367170"/>
            <a:ext cx="10550068" cy="750667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Разработка стратегии должна быть основана на использовании актуальных методологических подходов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7620D0B-44DD-07E4-D58C-B29B04D91C03}"/>
              </a:ext>
            </a:extLst>
          </p:cNvPr>
          <p:cNvSpPr/>
          <p:nvPr/>
        </p:nvSpPr>
        <p:spPr>
          <a:xfrm>
            <a:off x="1311451" y="3324501"/>
            <a:ext cx="10550068" cy="750667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Стратегия должна иметь формулировки не только целей и задач (пример г. Санкт-Петербург) но и миссии и основных приоритетов (отсутствуют в текущей редакции)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5D30E7-B67A-1782-E56F-B2F168D37294}"/>
              </a:ext>
            </a:extLst>
          </p:cNvPr>
          <p:cNvSpPr/>
          <p:nvPr/>
        </p:nvSpPr>
        <p:spPr>
          <a:xfrm>
            <a:off x="1311451" y="4301635"/>
            <a:ext cx="10550068" cy="750667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Приоритеты позволят уточнить конкретные направления работы и более точно определить необходимый объем всех видов ресурсов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869305-96B9-3D9A-669A-D5489440C8F3}"/>
              </a:ext>
            </a:extLst>
          </p:cNvPr>
          <p:cNvSpPr txBox="1"/>
          <p:nvPr/>
        </p:nvSpPr>
        <p:spPr>
          <a:xfrm>
            <a:off x="11760958" y="64718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84738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2665" y="6413698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2023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7550" y="1013280"/>
            <a:ext cx="82702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«Ломоносов-202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«Авангард цифровой трансформации государственного администрирования: стратегии, технологии, эффективность»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«Ключевые показатели эффективности цифрового государственного администрирования»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стратегические возможности внедрения цифровых технологий в государственном управлении 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36A4136D-F928-4388-990D-51011D197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182113"/>
              </p:ext>
            </p:extLst>
          </p:nvPr>
        </p:nvGraphicFramePr>
        <p:xfrm>
          <a:off x="1283515" y="5471912"/>
          <a:ext cx="1064562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2096">
                  <a:extLst>
                    <a:ext uri="{9D8B030D-6E8A-4147-A177-3AD203B41FA5}">
                      <a16:colId xmlns:a16="http://schemas.microsoft.com/office/drawing/2014/main" val="2300360792"/>
                    </a:ext>
                  </a:extLst>
                </a:gridCol>
                <a:gridCol w="2793533">
                  <a:extLst>
                    <a:ext uri="{9D8B030D-6E8A-4147-A177-3AD203B41FA5}">
                      <a16:colId xmlns:a16="http://schemas.microsoft.com/office/drawing/2014/main" val="402161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Научный руководитель:</a:t>
                      </a:r>
                    </a:p>
                    <a:p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Алимурадов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Мурад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Камилович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кандидат экономических наук, доцент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Магистрант 1 курса: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Гринько Александра Сергеевна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93118471"/>
                  </a:ext>
                </a:extLst>
              </a:tr>
            </a:tbl>
          </a:graphicData>
        </a:graphic>
      </p:graphicFrame>
      <p:graphicFrame>
        <p:nvGraphicFramePr>
          <p:cNvPr id="5" name="Таблица 8">
            <a:extLst>
              <a:ext uri="{FF2B5EF4-FFF2-40B4-BE49-F238E27FC236}">
                <a16:creationId xmlns:a16="http://schemas.microsoft.com/office/drawing/2014/main" id="{4D43F655-B682-4B1E-B2A3-2BE532865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557645"/>
              </p:ext>
            </p:extLst>
          </p:nvPr>
        </p:nvGraphicFramePr>
        <p:xfrm>
          <a:off x="9726450" y="3225660"/>
          <a:ext cx="1702965" cy="2077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965">
                  <a:extLst>
                    <a:ext uri="{9D8B030D-6E8A-4147-A177-3AD203B41FA5}">
                      <a16:colId xmlns:a16="http://schemas.microsoft.com/office/drawing/2014/main" val="3655017921"/>
                    </a:ext>
                  </a:extLst>
                </a:gridCol>
              </a:tblGrid>
              <a:tr h="2077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ФОТО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1370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C66957-2CD0-4DE7-AE05-D5E2807EFF93}"/>
              </a:ext>
            </a:extLst>
          </p:cNvPr>
          <p:cNvSpPr/>
          <p:nvPr/>
        </p:nvSpPr>
        <p:spPr>
          <a:xfrm>
            <a:off x="5182665" y="89950"/>
            <a:ext cx="6870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имени </a:t>
            </a:r>
            <a:r>
              <a:rPr lang="ru-RU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endParaRPr lang="ru-RU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6E577D-6ABB-9AFD-FA6A-F92363D66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450" y="3225660"/>
            <a:ext cx="1702964" cy="218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5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DC9CD1AD-503D-EA56-008E-B5BD6CAA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477" y="381943"/>
            <a:ext cx="9838081" cy="1062000"/>
          </a:xfrm>
        </p:spPr>
        <p:txBody>
          <a:bodyPr>
            <a:normAutofit/>
          </a:bodyPr>
          <a:lstStyle/>
          <a:p>
            <a:r>
              <a:rPr lang="ru-RU" sz="3200" dirty="0"/>
              <a:t>Цель и задачи исследования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0316FE-F4FB-33D8-69C2-B6F916411B35}"/>
              </a:ext>
            </a:extLst>
          </p:cNvPr>
          <p:cNvSpPr/>
          <p:nvPr/>
        </p:nvSpPr>
        <p:spPr>
          <a:xfrm>
            <a:off x="1415967" y="1346950"/>
            <a:ext cx="2564296" cy="8595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Цель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04CCF1-A4A9-0512-BE40-7D89FB0D16D7}"/>
              </a:ext>
            </a:extLst>
          </p:cNvPr>
          <p:cNvSpPr/>
          <p:nvPr/>
        </p:nvSpPr>
        <p:spPr>
          <a:xfrm>
            <a:off x="4813850" y="1346950"/>
            <a:ext cx="7098985" cy="145607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Обосновать необходимость применения методологии стратегирования в отношении разработки и реализации стратегии цифровизации государственного управления на уровне субъектов РФ</a:t>
            </a:r>
          </a:p>
        </p:txBody>
      </p:sp>
      <p:sp>
        <p:nvSpPr>
          <p:cNvPr id="6" name="Стрелка: вправо 3">
            <a:extLst>
              <a:ext uri="{FF2B5EF4-FFF2-40B4-BE49-F238E27FC236}">
                <a16:creationId xmlns:a16="http://schemas.microsoft.com/office/drawing/2014/main" id="{66846B97-4045-D291-5562-E166E9502996}"/>
              </a:ext>
            </a:extLst>
          </p:cNvPr>
          <p:cNvSpPr/>
          <p:nvPr/>
        </p:nvSpPr>
        <p:spPr>
          <a:xfrm>
            <a:off x="4119073" y="1644258"/>
            <a:ext cx="555968" cy="264919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14F391-DD75-1E2A-13D0-F431C7DD38DA}"/>
              </a:ext>
            </a:extLst>
          </p:cNvPr>
          <p:cNvSpPr/>
          <p:nvPr/>
        </p:nvSpPr>
        <p:spPr>
          <a:xfrm>
            <a:off x="1415967" y="3101287"/>
            <a:ext cx="2564296" cy="8595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Задачи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62ADD9-5343-13A0-022F-8372FA24F6E8}"/>
              </a:ext>
            </a:extLst>
          </p:cNvPr>
          <p:cNvSpPr/>
          <p:nvPr/>
        </p:nvSpPr>
        <p:spPr>
          <a:xfrm>
            <a:off x="4813851" y="3101287"/>
            <a:ext cx="7098985" cy="36157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определить значимость необходимости учета региональной специфики при разработке стратегии цифровизации системы государственного управления в регионах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обосновать приоритетность цифровизации системы государственного управления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выявить характерные проблемы реализации стратегии цифровизации системы государственного управления в регионах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обосновать необходимость пересмотра методологического подхода к разработке стратегии цифровизации системы государственного управления в регионах.</a:t>
            </a:r>
          </a:p>
          <a:p>
            <a:pPr marL="342900" indent="-342900">
              <a:buFontTx/>
              <a:buChar char="-"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137A732E-5336-225C-E715-F0E6E9B46DBE}"/>
              </a:ext>
            </a:extLst>
          </p:cNvPr>
          <p:cNvSpPr/>
          <p:nvPr/>
        </p:nvSpPr>
        <p:spPr>
          <a:xfrm>
            <a:off x="4119073" y="3398595"/>
            <a:ext cx="555968" cy="264919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FF0A9-3E86-92A8-01BE-B5E83E7D0559}"/>
              </a:ext>
            </a:extLst>
          </p:cNvPr>
          <p:cNvSpPr txBox="1"/>
          <p:nvPr/>
        </p:nvSpPr>
        <p:spPr>
          <a:xfrm>
            <a:off x="11912835" y="64791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778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0342882-5D8F-65FB-65A1-5DE0E9BD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4" y="284950"/>
            <a:ext cx="9838081" cy="1062000"/>
          </a:xfrm>
        </p:spPr>
        <p:txBody>
          <a:bodyPr>
            <a:normAutofit/>
          </a:bodyPr>
          <a:lstStyle/>
          <a:p>
            <a:r>
              <a:rPr lang="ru-RU" sz="3200" dirty="0"/>
              <a:t>Направления цифровизации государственного управления на современном этапе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8F8E6-E2B2-CBC6-3666-E88CE1B8C186}"/>
              </a:ext>
            </a:extLst>
          </p:cNvPr>
          <p:cNvSpPr txBox="1"/>
          <p:nvPr/>
        </p:nvSpPr>
        <p:spPr>
          <a:xfrm>
            <a:off x="3426728" y="1546844"/>
            <a:ext cx="7480050" cy="400110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Электронные услуги и сервисы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568CA9-B7D2-71B4-B396-82620472C3BB}"/>
              </a:ext>
            </a:extLst>
          </p:cNvPr>
          <p:cNvSpPr txBox="1"/>
          <p:nvPr/>
        </p:nvSpPr>
        <p:spPr>
          <a:xfrm>
            <a:off x="3426728" y="2080872"/>
            <a:ext cx="7480050" cy="400110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Электронный документооборот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BA41A-1D48-DDDB-7DD0-5D2973329E48}"/>
              </a:ext>
            </a:extLst>
          </p:cNvPr>
          <p:cNvSpPr txBox="1"/>
          <p:nvPr/>
        </p:nvSpPr>
        <p:spPr>
          <a:xfrm>
            <a:off x="3426728" y="2579023"/>
            <a:ext cx="7480050" cy="400110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Нормотворческая деятельность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983BC6-ED3B-4E2F-474A-AB6D2AE5A311}"/>
              </a:ext>
            </a:extLst>
          </p:cNvPr>
          <p:cNvSpPr txBox="1"/>
          <p:nvPr/>
        </p:nvSpPr>
        <p:spPr>
          <a:xfrm>
            <a:off x="3426728" y="3624726"/>
            <a:ext cx="7480050" cy="400110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Создание цифровых платформ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8B5FAC-9923-4BDC-65D7-75542709CEB5}"/>
              </a:ext>
            </a:extLst>
          </p:cNvPr>
          <p:cNvSpPr txBox="1"/>
          <p:nvPr/>
        </p:nvSpPr>
        <p:spPr>
          <a:xfrm>
            <a:off x="3426728" y="3133021"/>
            <a:ext cx="7480050" cy="400110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Перспективные технологии</a:t>
            </a:r>
          </a:p>
        </p:txBody>
      </p:sp>
      <p:pic>
        <p:nvPicPr>
          <p:cNvPr id="18" name="Picture 4" descr="государство, офис значок в Coronavirus Emergency">
            <a:extLst>
              <a:ext uri="{FF2B5EF4-FFF2-40B4-BE49-F238E27FC236}">
                <a16:creationId xmlns:a16="http://schemas.microsoft.com/office/drawing/2014/main" id="{8FBAF0A8-DC8A-5AD4-C6BB-0D0C85A96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9" y="2039648"/>
            <a:ext cx="1457830" cy="1457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9" name="Соединитель: уступ 25">
            <a:extLst>
              <a:ext uri="{FF2B5EF4-FFF2-40B4-BE49-F238E27FC236}">
                <a16:creationId xmlns:a16="http://schemas.microsoft.com/office/drawing/2014/main" id="{4F7A4949-379B-C4B0-B62F-788623655D16}"/>
              </a:ext>
            </a:extLst>
          </p:cNvPr>
          <p:cNvCxnSpPr>
            <a:cxnSpLocks/>
            <a:stCxn id="18" idx="3"/>
            <a:endCxn id="13" idx="1"/>
          </p:cNvCxnSpPr>
          <p:nvPr/>
        </p:nvCxnSpPr>
        <p:spPr>
          <a:xfrm flipV="1">
            <a:off x="2996279" y="1746899"/>
            <a:ext cx="430449" cy="10216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Соединитель: уступ 27">
            <a:extLst>
              <a:ext uri="{FF2B5EF4-FFF2-40B4-BE49-F238E27FC236}">
                <a16:creationId xmlns:a16="http://schemas.microsoft.com/office/drawing/2014/main" id="{64B37387-B0C1-9F59-C041-479BD715ED06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 flipV="1">
            <a:off x="2996279" y="2280927"/>
            <a:ext cx="430449" cy="4876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Соединитель: уступ 29">
            <a:extLst>
              <a:ext uri="{FF2B5EF4-FFF2-40B4-BE49-F238E27FC236}">
                <a16:creationId xmlns:a16="http://schemas.microsoft.com/office/drawing/2014/main" id="{095D7BE7-BA69-006B-9C49-0D3F06D2D2EE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2996279" y="2768563"/>
            <a:ext cx="430449" cy="5645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Соединитель: уступ 31">
            <a:extLst>
              <a:ext uri="{FF2B5EF4-FFF2-40B4-BE49-F238E27FC236}">
                <a16:creationId xmlns:a16="http://schemas.microsoft.com/office/drawing/2014/main" id="{159494DA-1574-233F-18BF-ECB014E857DE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>
            <a:off x="2996279" y="2768563"/>
            <a:ext cx="430449" cy="10562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EEDFDBA-1B69-9DC9-7D8D-9ADA6DD46C71}"/>
              </a:ext>
            </a:extLst>
          </p:cNvPr>
          <p:cNvCxnSpPr>
            <a:cxnSpLocks/>
            <a:stCxn id="18" idx="3"/>
            <a:endCxn id="15" idx="1"/>
          </p:cNvCxnSpPr>
          <p:nvPr/>
        </p:nvCxnSpPr>
        <p:spPr>
          <a:xfrm>
            <a:off x="2996279" y="2768563"/>
            <a:ext cx="430449" cy="10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49">
            <a:extLst>
              <a:ext uri="{FF2B5EF4-FFF2-40B4-BE49-F238E27FC236}">
                <a16:creationId xmlns:a16="http://schemas.microsoft.com/office/drawing/2014/main" id="{8615CEB7-D57A-6F85-BEFC-EA86ECC867EB}"/>
              </a:ext>
            </a:extLst>
          </p:cNvPr>
          <p:cNvSpPr/>
          <p:nvPr/>
        </p:nvSpPr>
        <p:spPr>
          <a:xfrm>
            <a:off x="2127903" y="4144710"/>
            <a:ext cx="9323462" cy="7691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F909D1-3285-6421-36CE-0BFECF310251}"/>
              </a:ext>
            </a:extLst>
          </p:cNvPr>
          <p:cNvSpPr/>
          <p:nvPr/>
        </p:nvSpPr>
        <p:spPr>
          <a:xfrm>
            <a:off x="1193219" y="4864035"/>
            <a:ext cx="3315561" cy="1709015"/>
          </a:xfrm>
          <a:prstGeom prst="rect">
            <a:avLst/>
          </a:prstGeom>
          <a:solidFill>
            <a:srgbClr val="2D7AA8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Обеспечить комплексный переход к цифровому взаимодействия государства, населения и бизнеса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9982DE1-E7CE-D2A2-2DAD-E86F8453606A}"/>
              </a:ext>
            </a:extLst>
          </p:cNvPr>
          <p:cNvSpPr/>
          <p:nvPr/>
        </p:nvSpPr>
        <p:spPr>
          <a:xfrm>
            <a:off x="4680067" y="4864035"/>
            <a:ext cx="3571936" cy="1709015"/>
          </a:xfrm>
          <a:prstGeom prst="rect">
            <a:avLst/>
          </a:prstGeom>
          <a:solidFill>
            <a:srgbClr val="2D7AA8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Снизить издержки и увеличить скорость «цифрового перехода»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100C8B9-AD08-632F-5DCF-1DB8066D5270}"/>
              </a:ext>
            </a:extLst>
          </p:cNvPr>
          <p:cNvSpPr/>
          <p:nvPr/>
        </p:nvSpPr>
        <p:spPr>
          <a:xfrm>
            <a:off x="8423290" y="4863979"/>
            <a:ext cx="3571936" cy="1709015"/>
          </a:xfrm>
          <a:prstGeom prst="rect">
            <a:avLst/>
          </a:prstGeom>
          <a:solidFill>
            <a:srgbClr val="2D7AA8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Снизить издержки и увеличить скорость «цифрового перехода»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76C614-736C-B65B-671B-058760606041}"/>
              </a:ext>
            </a:extLst>
          </p:cNvPr>
          <p:cNvSpPr txBox="1"/>
          <p:nvPr/>
        </p:nvSpPr>
        <p:spPr>
          <a:xfrm>
            <a:off x="1928389" y="4263992"/>
            <a:ext cx="97526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Стратегические направления цифровизации государственного управления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9" name="Стрелка: вниз 55">
            <a:extLst>
              <a:ext uri="{FF2B5EF4-FFF2-40B4-BE49-F238E27FC236}">
                <a16:creationId xmlns:a16="http://schemas.microsoft.com/office/drawing/2014/main" id="{3AFF76ED-B414-18D0-31E2-99A1F0EB9822}"/>
              </a:ext>
            </a:extLst>
          </p:cNvPr>
          <p:cNvSpPr/>
          <p:nvPr/>
        </p:nvSpPr>
        <p:spPr>
          <a:xfrm>
            <a:off x="2845749" y="4666004"/>
            <a:ext cx="85458" cy="128187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низ 56">
            <a:extLst>
              <a:ext uri="{FF2B5EF4-FFF2-40B4-BE49-F238E27FC236}">
                <a16:creationId xmlns:a16="http://schemas.microsoft.com/office/drawing/2014/main" id="{B41F22C6-FA16-6AAE-C1D3-C6C4D4273DB9}"/>
              </a:ext>
            </a:extLst>
          </p:cNvPr>
          <p:cNvSpPr/>
          <p:nvPr/>
        </p:nvSpPr>
        <p:spPr>
          <a:xfrm>
            <a:off x="6568585" y="4690217"/>
            <a:ext cx="85458" cy="128187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низ 57">
            <a:extLst>
              <a:ext uri="{FF2B5EF4-FFF2-40B4-BE49-F238E27FC236}">
                <a16:creationId xmlns:a16="http://schemas.microsoft.com/office/drawing/2014/main" id="{8ED4FAD3-DB00-E071-3B22-EC3414753A68}"/>
              </a:ext>
            </a:extLst>
          </p:cNvPr>
          <p:cNvSpPr/>
          <p:nvPr/>
        </p:nvSpPr>
        <p:spPr>
          <a:xfrm>
            <a:off x="10458628" y="4684558"/>
            <a:ext cx="85458" cy="128187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AA8A26-57A8-376A-D795-601ECBD7ABCD}"/>
              </a:ext>
            </a:extLst>
          </p:cNvPr>
          <p:cNvSpPr txBox="1"/>
          <p:nvPr/>
        </p:nvSpPr>
        <p:spPr>
          <a:xfrm>
            <a:off x="11912835" y="64791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1723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91C337F-10E0-FD1A-73F2-69532091462D}"/>
              </a:ext>
            </a:extLst>
          </p:cNvPr>
          <p:cNvCxnSpPr/>
          <p:nvPr/>
        </p:nvCxnSpPr>
        <p:spPr>
          <a:xfrm flipV="1">
            <a:off x="2047074" y="2962038"/>
            <a:ext cx="3738722" cy="20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AC8FFB14-223F-2998-862E-39014509FCF1}"/>
              </a:ext>
            </a:extLst>
          </p:cNvPr>
          <p:cNvCxnSpPr/>
          <p:nvPr/>
        </p:nvCxnSpPr>
        <p:spPr>
          <a:xfrm flipV="1">
            <a:off x="2047074" y="3723821"/>
            <a:ext cx="3738722" cy="20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2634680-FB0E-BA9B-29F0-51533C2C0374}"/>
              </a:ext>
            </a:extLst>
          </p:cNvPr>
          <p:cNvCxnSpPr/>
          <p:nvPr/>
        </p:nvCxnSpPr>
        <p:spPr>
          <a:xfrm flipV="1">
            <a:off x="2047074" y="4347968"/>
            <a:ext cx="3738722" cy="20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CED28AC-4245-37CB-487B-7A36B70E7960}"/>
              </a:ext>
            </a:extLst>
          </p:cNvPr>
          <p:cNvCxnSpPr/>
          <p:nvPr/>
        </p:nvCxnSpPr>
        <p:spPr>
          <a:xfrm flipV="1">
            <a:off x="2047074" y="4970760"/>
            <a:ext cx="3738722" cy="20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0DCE849-13C0-D122-993D-EC0F22A9F718}"/>
              </a:ext>
            </a:extLst>
          </p:cNvPr>
          <p:cNvCxnSpPr>
            <a:stCxn id="5" idx="3"/>
            <a:endCxn id="20" idx="1"/>
          </p:cNvCxnSpPr>
          <p:nvPr/>
        </p:nvCxnSpPr>
        <p:spPr>
          <a:xfrm>
            <a:off x="2047074" y="2099301"/>
            <a:ext cx="37387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C68DC-CBB8-981C-389D-D1E91B6C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4" y="284950"/>
            <a:ext cx="9838081" cy="1062000"/>
          </a:xfrm>
        </p:spPr>
        <p:txBody>
          <a:bodyPr>
            <a:normAutofit/>
          </a:bodyPr>
          <a:lstStyle/>
          <a:p>
            <a:r>
              <a:rPr lang="ru-RU" sz="3200" dirty="0"/>
              <a:t>Уровни зрелости цифрового государственного управления</a:t>
            </a:r>
            <a:r>
              <a:rPr lang="en-US" sz="3200" dirty="0"/>
              <a:t>: </a:t>
            </a:r>
            <a:r>
              <a:rPr lang="ru-RU" sz="3200" dirty="0"/>
              <a:t>модель </a:t>
            </a:r>
            <a:r>
              <a:rPr lang="en-US" sz="3200" dirty="0"/>
              <a:t>Gartner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B9E965-B409-C67D-270B-BD79C83765CD}"/>
              </a:ext>
            </a:extLst>
          </p:cNvPr>
          <p:cNvSpPr/>
          <p:nvPr/>
        </p:nvSpPr>
        <p:spPr>
          <a:xfrm>
            <a:off x="1396107" y="1819501"/>
            <a:ext cx="650967" cy="559599"/>
          </a:xfrm>
          <a:prstGeom prst="rect">
            <a:avLst/>
          </a:prstGeom>
          <a:solidFill>
            <a:srgbClr val="2D7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1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40FCBC-BD01-B028-C16E-B787B6CE2548}"/>
              </a:ext>
            </a:extLst>
          </p:cNvPr>
          <p:cNvSpPr/>
          <p:nvPr/>
        </p:nvSpPr>
        <p:spPr>
          <a:xfrm>
            <a:off x="2146712" y="1819501"/>
            <a:ext cx="3438322" cy="559599"/>
          </a:xfrm>
          <a:prstGeom prst="rect">
            <a:avLst/>
          </a:prstGeom>
          <a:solidFill>
            <a:srgbClr val="2D7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Уровень «Инициация»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89A11B-7108-1616-94BF-D771E8E508C1}"/>
              </a:ext>
            </a:extLst>
          </p:cNvPr>
          <p:cNvSpPr/>
          <p:nvPr/>
        </p:nvSpPr>
        <p:spPr>
          <a:xfrm>
            <a:off x="1396107" y="2667691"/>
            <a:ext cx="650967" cy="559599"/>
          </a:xfrm>
          <a:prstGeom prst="rect">
            <a:avLst/>
          </a:prstGeom>
          <a:solidFill>
            <a:srgbClr val="2D7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3CD1E2-B8CF-4694-87A6-3081C9177F7A}"/>
              </a:ext>
            </a:extLst>
          </p:cNvPr>
          <p:cNvSpPr/>
          <p:nvPr/>
        </p:nvSpPr>
        <p:spPr>
          <a:xfrm>
            <a:off x="2146712" y="2667692"/>
            <a:ext cx="3438322" cy="559599"/>
          </a:xfrm>
          <a:prstGeom prst="rect">
            <a:avLst/>
          </a:prstGeom>
          <a:solidFill>
            <a:srgbClr val="2D7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Уровень «Развитие»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81DD62-28FB-EF5C-7B7F-0A277DFC4D9D}"/>
              </a:ext>
            </a:extLst>
          </p:cNvPr>
          <p:cNvSpPr/>
          <p:nvPr/>
        </p:nvSpPr>
        <p:spPr>
          <a:xfrm>
            <a:off x="1396107" y="3516151"/>
            <a:ext cx="650967" cy="559599"/>
          </a:xfrm>
          <a:prstGeom prst="rect">
            <a:avLst/>
          </a:prstGeom>
          <a:solidFill>
            <a:srgbClr val="2D7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8B7BDB3-5C07-C752-B9C4-BDFAEE7751E4}"/>
              </a:ext>
            </a:extLst>
          </p:cNvPr>
          <p:cNvSpPr/>
          <p:nvPr/>
        </p:nvSpPr>
        <p:spPr>
          <a:xfrm>
            <a:off x="2146712" y="3517912"/>
            <a:ext cx="3438322" cy="559599"/>
          </a:xfrm>
          <a:prstGeom prst="rect">
            <a:avLst/>
          </a:prstGeom>
          <a:solidFill>
            <a:srgbClr val="2D7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Уровень «Рост»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08F83CD-5017-2876-DFFE-5E0CFB596FE1}"/>
              </a:ext>
            </a:extLst>
          </p:cNvPr>
          <p:cNvSpPr/>
          <p:nvPr/>
        </p:nvSpPr>
        <p:spPr>
          <a:xfrm>
            <a:off x="1396107" y="4205933"/>
            <a:ext cx="650967" cy="559599"/>
          </a:xfrm>
          <a:prstGeom prst="rect">
            <a:avLst/>
          </a:prstGeom>
          <a:solidFill>
            <a:srgbClr val="2D7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F44DB32-164A-2149-A723-BEFD3D165950}"/>
              </a:ext>
            </a:extLst>
          </p:cNvPr>
          <p:cNvSpPr/>
          <p:nvPr/>
        </p:nvSpPr>
        <p:spPr>
          <a:xfrm>
            <a:off x="2146712" y="4208849"/>
            <a:ext cx="3438322" cy="559599"/>
          </a:xfrm>
          <a:prstGeom prst="rect">
            <a:avLst/>
          </a:prstGeom>
          <a:solidFill>
            <a:srgbClr val="2D7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Уровень «Управление»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242CA33-70F0-9E47-C282-93439A512BA8}"/>
              </a:ext>
            </a:extLst>
          </p:cNvPr>
          <p:cNvSpPr/>
          <p:nvPr/>
        </p:nvSpPr>
        <p:spPr>
          <a:xfrm>
            <a:off x="1396107" y="4900252"/>
            <a:ext cx="650967" cy="559599"/>
          </a:xfrm>
          <a:prstGeom prst="rect">
            <a:avLst/>
          </a:prstGeom>
          <a:solidFill>
            <a:srgbClr val="2D7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F8500A6-B423-ECB0-7DEC-A9997F48C41C}"/>
              </a:ext>
            </a:extLst>
          </p:cNvPr>
          <p:cNvSpPr/>
          <p:nvPr/>
        </p:nvSpPr>
        <p:spPr>
          <a:xfrm>
            <a:off x="2146712" y="4900253"/>
            <a:ext cx="3438322" cy="559599"/>
          </a:xfrm>
          <a:prstGeom prst="rect">
            <a:avLst/>
          </a:prstGeom>
          <a:solidFill>
            <a:srgbClr val="2D7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Уровень «Оптимизация»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DCEB5BD-FDE2-B664-C860-D1D04168E3E2}"/>
              </a:ext>
            </a:extLst>
          </p:cNvPr>
          <p:cNvSpPr/>
          <p:nvPr/>
        </p:nvSpPr>
        <p:spPr>
          <a:xfrm>
            <a:off x="5785796" y="1819501"/>
            <a:ext cx="6148762" cy="5595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Создание модели электронного правительства, перевод части госуслуг в электронной форму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B933877-42CE-29F1-6E42-D1D5E760DECE}"/>
              </a:ext>
            </a:extLst>
          </p:cNvPr>
          <p:cNvSpPr/>
          <p:nvPr/>
        </p:nvSpPr>
        <p:spPr>
          <a:xfrm>
            <a:off x="5785796" y="2516864"/>
            <a:ext cx="6148762" cy="86125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Повышение открытости, рост использования открытых данных в деятельности государств, качественное развитие сервисов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E5865AE-EAA3-AC67-5234-739837C44620}"/>
              </a:ext>
            </a:extLst>
          </p:cNvPr>
          <p:cNvSpPr/>
          <p:nvPr/>
        </p:nvSpPr>
        <p:spPr>
          <a:xfrm>
            <a:off x="5785796" y="3515884"/>
            <a:ext cx="6148762" cy="5595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Большинство данных носят открытый характер, формируются целевые цифровые платформы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07DADCA-52BB-65D6-D5BC-0D15F4D2F6BA}"/>
              </a:ext>
            </a:extLst>
          </p:cNvPr>
          <p:cNvSpPr/>
          <p:nvPr/>
        </p:nvSpPr>
        <p:spPr>
          <a:xfrm>
            <a:off x="5785796" y="4208849"/>
            <a:ext cx="6148762" cy="5595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Правительство осуществляет управление цифровой экосистемы государственного управления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70DE1D6-4A1C-7590-4F30-ECB8A18A210F}"/>
              </a:ext>
            </a:extLst>
          </p:cNvPr>
          <p:cNvSpPr/>
          <p:nvPr/>
        </p:nvSpPr>
        <p:spPr>
          <a:xfrm>
            <a:off x="5785796" y="4901814"/>
            <a:ext cx="6148762" cy="5595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Появление автоматизированных алгоритмов, самостоятельная обработка данных, консолидация сервисов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AF4B0-23D7-FF71-10F0-D6EE11B40478}"/>
              </a:ext>
            </a:extLst>
          </p:cNvPr>
          <p:cNvSpPr txBox="1"/>
          <p:nvPr/>
        </p:nvSpPr>
        <p:spPr>
          <a:xfrm>
            <a:off x="11912835" y="64791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606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гиональный проект &quot;Цифровое государственное управление&quot;">
            <a:extLst>
              <a:ext uri="{FF2B5EF4-FFF2-40B4-BE49-F238E27FC236}">
                <a16:creationId xmlns:a16="http://schemas.microsoft.com/office/drawing/2014/main" id="{2CC7EBE1-73A4-16E2-4D3C-F6A3AF75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02" y="1861774"/>
            <a:ext cx="7857328" cy="366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C68DC-CBB8-981C-389D-D1E91B6C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003" y="415177"/>
            <a:ext cx="9838081" cy="1062000"/>
          </a:xfrm>
        </p:spPr>
        <p:txBody>
          <a:bodyPr>
            <a:normAutofit/>
          </a:bodyPr>
          <a:lstStyle/>
          <a:p>
            <a:r>
              <a:rPr lang="ru-RU" sz="3200" dirty="0"/>
              <a:t>Федеральный проект «Цифровое государственное управление»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0A69D-E095-6B2D-F493-15A663E7BA06}"/>
              </a:ext>
            </a:extLst>
          </p:cNvPr>
          <p:cNvSpPr txBox="1"/>
          <p:nvPr/>
        </p:nvSpPr>
        <p:spPr>
          <a:xfrm>
            <a:off x="1342749" y="2154579"/>
            <a:ext cx="6453457" cy="70788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Проект национальной программы «Цифровая экономика Российской Федерации»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8CEE30-EF88-6D4F-C8F0-36AA452224C4}"/>
              </a:ext>
            </a:extLst>
          </p:cNvPr>
          <p:cNvSpPr txBox="1"/>
          <p:nvPr/>
        </p:nvSpPr>
        <p:spPr>
          <a:xfrm>
            <a:off x="1342750" y="3047797"/>
            <a:ext cx="6453457" cy="70788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Целевой показатель – 95 % массовых социально значимых услуг доступны в цифровом виде к 2030 году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D3D437-6366-8FF5-B5F7-56F388680B79}"/>
              </a:ext>
            </a:extLst>
          </p:cNvPr>
          <p:cNvSpPr txBox="1"/>
          <p:nvPr/>
        </p:nvSpPr>
        <p:spPr>
          <a:xfrm>
            <a:off x="1342749" y="3941015"/>
            <a:ext cx="6453457" cy="40011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Ключевой сервисы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r>
              <a:rPr lang="ru-RU" sz="2000" dirty="0">
                <a:solidFill>
                  <a:schemeClr val="bg1"/>
                </a:solidFill>
              </a:rPr>
              <a:t> портал ЕПГУ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049FD-C238-5B06-6B22-66DC6B023C3D}"/>
              </a:ext>
            </a:extLst>
          </p:cNvPr>
          <p:cNvSpPr txBox="1"/>
          <p:nvPr/>
        </p:nvSpPr>
        <p:spPr>
          <a:xfrm>
            <a:off x="1342749" y="4526457"/>
            <a:ext cx="6453457" cy="70788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Ключевые индикаторы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ru-RU" sz="2000" dirty="0">
                <a:solidFill>
                  <a:schemeClr val="bg1"/>
                </a:solidFill>
              </a:rPr>
              <a:t>доступность услуг, скорость оказания услуг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9B7F44-4594-F3CF-B6F6-80FDD5EB34CE}"/>
              </a:ext>
            </a:extLst>
          </p:cNvPr>
          <p:cNvSpPr txBox="1"/>
          <p:nvPr/>
        </p:nvSpPr>
        <p:spPr>
          <a:xfrm>
            <a:off x="11912835" y="64791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9835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C68DC-CBB8-981C-389D-D1E91B6C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4" y="284950"/>
            <a:ext cx="9838081" cy="1062000"/>
          </a:xfrm>
        </p:spPr>
        <p:txBody>
          <a:bodyPr>
            <a:normAutofit/>
          </a:bodyPr>
          <a:lstStyle/>
          <a:p>
            <a:r>
              <a:rPr lang="ru-RU" sz="3200" dirty="0"/>
              <a:t>Задачи федерального проекта «Государственное цифровое управление»</a:t>
            </a:r>
          </a:p>
        </p:txBody>
      </p:sp>
      <p:pic>
        <p:nvPicPr>
          <p:cNvPr id="3" name="Picture 2" descr="Разработка стратегии интернет-маркетинга - пример | Интернет-агентство  Emisart: интернет-маркетинг">
            <a:extLst>
              <a:ext uri="{FF2B5EF4-FFF2-40B4-BE49-F238E27FC236}">
                <a16:creationId xmlns:a16="http://schemas.microsoft.com/office/drawing/2014/main" id="{29AE21D0-D967-2391-7D6C-492D0089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16" y="3881732"/>
            <a:ext cx="2793500" cy="27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22DC93-28B0-55BB-FAB3-8A19A6C6FE2B}"/>
              </a:ext>
            </a:extLst>
          </p:cNvPr>
          <p:cNvSpPr txBox="1"/>
          <p:nvPr/>
        </p:nvSpPr>
        <p:spPr>
          <a:xfrm>
            <a:off x="1303579" y="1721002"/>
            <a:ext cx="324126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r>
              <a:rPr lang="ru-RU" sz="2000" dirty="0"/>
              <a:t>Рост удовлетворенности граждан качеством социально значимых услуг, предоставляемых государством в электронном виде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2B7BF-BE9B-2552-E051-5593C0070C39}"/>
              </a:ext>
            </a:extLst>
          </p:cNvPr>
          <p:cNvSpPr txBox="1"/>
          <p:nvPr/>
        </p:nvSpPr>
        <p:spPr>
          <a:xfrm>
            <a:off x="4845870" y="1721002"/>
            <a:ext cx="324126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Обеспечение необходимых темпов цифровизации процессов предоставлениях государственных услуг</a:t>
            </a:r>
          </a:p>
          <a:p>
            <a:pPr algn="ctr"/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407D0-B5A4-688C-F8AC-794E21F573A9}"/>
              </a:ext>
            </a:extLst>
          </p:cNvPr>
          <p:cNvSpPr txBox="1"/>
          <p:nvPr/>
        </p:nvSpPr>
        <p:spPr>
          <a:xfrm>
            <a:off x="8388161" y="1721002"/>
            <a:ext cx="3305155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Развитие системы стимулирования граждан к получению государственных услуг в цифровом формате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C2188-B897-9090-E423-D44FA1E1AEB5}"/>
              </a:ext>
            </a:extLst>
          </p:cNvPr>
          <p:cNvSpPr txBox="1"/>
          <p:nvPr/>
        </p:nvSpPr>
        <p:spPr>
          <a:xfrm>
            <a:off x="2464930" y="3872293"/>
            <a:ext cx="3241259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Повышение показателей качества и удобства государственных услуг, предоставляемых в электронном виде</a:t>
            </a:r>
          </a:p>
          <a:p>
            <a:pPr algn="ctr"/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E471F-0927-79D5-5FB3-0B66BC0E5653}"/>
              </a:ext>
            </a:extLst>
          </p:cNvPr>
          <p:cNvSpPr txBox="1"/>
          <p:nvPr/>
        </p:nvSpPr>
        <p:spPr>
          <a:xfrm>
            <a:off x="6023357" y="3872293"/>
            <a:ext cx="3241259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r>
              <a:rPr lang="ru-RU" sz="2000" dirty="0"/>
              <a:t>Повышение скорости предоставления государственных услуг для граждан и бизнес-структур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0730F6-8D59-A23B-9B53-801BBADFA2D8}"/>
              </a:ext>
            </a:extLst>
          </p:cNvPr>
          <p:cNvSpPr txBox="1"/>
          <p:nvPr/>
        </p:nvSpPr>
        <p:spPr>
          <a:xfrm>
            <a:off x="11912835" y="64791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678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C68DC-CBB8-981C-389D-D1E91B6C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93" y="500626"/>
            <a:ext cx="9838081" cy="1062000"/>
          </a:xfrm>
        </p:spPr>
        <p:txBody>
          <a:bodyPr>
            <a:normAutofit/>
          </a:bodyPr>
          <a:lstStyle/>
          <a:p>
            <a:r>
              <a:rPr lang="ru-RU" sz="3200" dirty="0"/>
              <a:t>Показатели развития ЕПГУ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88F51-841D-0F6E-A61B-AC8867E7DD4C}"/>
              </a:ext>
            </a:extLst>
          </p:cNvPr>
          <p:cNvSpPr txBox="1"/>
          <p:nvPr/>
        </p:nvSpPr>
        <p:spPr>
          <a:xfrm>
            <a:off x="4378484" y="1572299"/>
            <a:ext cx="34350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Пользователи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85B51C-6E80-A625-75B6-FBB6B26606A0}"/>
              </a:ext>
            </a:extLst>
          </p:cNvPr>
          <p:cNvSpPr txBox="1"/>
          <p:nvPr/>
        </p:nvSpPr>
        <p:spPr>
          <a:xfrm>
            <a:off x="2667000" y="2588573"/>
            <a:ext cx="3882736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инноваторы</a:t>
            </a:r>
          </a:p>
          <a:p>
            <a:pPr algn="ctr"/>
            <a:endParaRPr lang="ru-RU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A79882-CF16-D742-DB0E-8A7AB8491123}"/>
              </a:ext>
            </a:extLst>
          </p:cNvPr>
          <p:cNvSpPr txBox="1"/>
          <p:nvPr/>
        </p:nvSpPr>
        <p:spPr>
          <a:xfrm>
            <a:off x="6549734" y="2592787"/>
            <a:ext cx="3153065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консерваторы</a:t>
            </a:r>
          </a:p>
          <a:p>
            <a:pPr algn="ctr"/>
            <a:endParaRPr lang="ru-RU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0BBCA0-67D0-B8A5-50DB-DA4C10EDB6FE}"/>
              </a:ext>
            </a:extLst>
          </p:cNvPr>
          <p:cNvSpPr txBox="1"/>
          <p:nvPr/>
        </p:nvSpPr>
        <p:spPr>
          <a:xfrm>
            <a:off x="1521801" y="2907917"/>
            <a:ext cx="11451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60 %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73E9FB-B9C6-9256-47FB-583B8F451F32}"/>
              </a:ext>
            </a:extLst>
          </p:cNvPr>
          <p:cNvSpPr txBox="1"/>
          <p:nvPr/>
        </p:nvSpPr>
        <p:spPr>
          <a:xfrm>
            <a:off x="9818917" y="2915952"/>
            <a:ext cx="8568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40 %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437E30-AB34-798F-CA62-3B4376CAF29D}"/>
              </a:ext>
            </a:extLst>
          </p:cNvPr>
          <p:cNvSpPr txBox="1"/>
          <p:nvPr/>
        </p:nvSpPr>
        <p:spPr>
          <a:xfrm>
            <a:off x="4401549" y="4206464"/>
            <a:ext cx="351095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Net Promoter Score</a:t>
            </a:r>
            <a:endParaRPr lang="ru-RU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95B4AF-FF87-E80C-5D32-1C0721FF1E9E}"/>
              </a:ext>
            </a:extLst>
          </p:cNvPr>
          <p:cNvSpPr txBox="1"/>
          <p:nvPr/>
        </p:nvSpPr>
        <p:spPr>
          <a:xfrm>
            <a:off x="2667000" y="5188419"/>
            <a:ext cx="313963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32</a:t>
            </a:r>
          </a:p>
          <a:p>
            <a:pPr algn="ctr"/>
            <a:endParaRPr lang="ru-RU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E3F9B5-8D6E-0BC3-ECE5-B4FCB2BBEB70}"/>
              </a:ext>
            </a:extLst>
          </p:cNvPr>
          <p:cNvSpPr txBox="1"/>
          <p:nvPr/>
        </p:nvSpPr>
        <p:spPr>
          <a:xfrm>
            <a:off x="5794290" y="5187784"/>
            <a:ext cx="390851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55</a:t>
            </a:r>
            <a:endParaRPr lang="ru-RU" sz="2400" dirty="0"/>
          </a:p>
          <a:p>
            <a:pPr algn="ctr"/>
            <a:endParaRPr lang="ru-RU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20EC0A-85D3-08A9-392B-7BB11E4D42BC}"/>
              </a:ext>
            </a:extLst>
          </p:cNvPr>
          <p:cNvSpPr txBox="1"/>
          <p:nvPr/>
        </p:nvSpPr>
        <p:spPr>
          <a:xfrm>
            <a:off x="1365875" y="5510949"/>
            <a:ext cx="13011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2020 </a:t>
            </a:r>
            <a:r>
              <a:rPr lang="ru-RU" sz="2200" dirty="0"/>
              <a:t>год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279866-3B05-82DC-EC3B-23570D92E1DA}"/>
              </a:ext>
            </a:extLst>
          </p:cNvPr>
          <p:cNvSpPr txBox="1"/>
          <p:nvPr/>
        </p:nvSpPr>
        <p:spPr>
          <a:xfrm>
            <a:off x="9596775" y="5509817"/>
            <a:ext cx="13011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202</a:t>
            </a:r>
            <a:r>
              <a:rPr lang="ru-RU" sz="2200" dirty="0"/>
              <a:t>1</a:t>
            </a:r>
            <a:r>
              <a:rPr lang="en-US" sz="2200" dirty="0"/>
              <a:t> </a:t>
            </a:r>
            <a:r>
              <a:rPr lang="ru-RU" sz="2200" dirty="0"/>
              <a:t>год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BC2695-B4BB-033A-AD82-047077328C07}"/>
              </a:ext>
            </a:extLst>
          </p:cNvPr>
          <p:cNvSpPr txBox="1"/>
          <p:nvPr/>
        </p:nvSpPr>
        <p:spPr>
          <a:xfrm>
            <a:off x="11912835" y="64791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6744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99F2D-B26B-3F54-5B68-0086624E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4" y="284950"/>
            <a:ext cx="9838081" cy="1062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Региональные проблемы реализации стратегии цифровизации государственного управления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139BEC-B61F-2580-C1A5-6915794B9CE7}"/>
              </a:ext>
            </a:extLst>
          </p:cNvPr>
          <p:cNvSpPr txBox="1"/>
          <p:nvPr/>
        </p:nvSpPr>
        <p:spPr>
          <a:xfrm>
            <a:off x="1640142" y="1564879"/>
            <a:ext cx="279486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Структурная разбалансированность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957A8-8126-24EB-4041-8A499D08BFC3}"/>
              </a:ext>
            </a:extLst>
          </p:cNvPr>
          <p:cNvSpPr txBox="1"/>
          <p:nvPr/>
        </p:nvSpPr>
        <p:spPr>
          <a:xfrm>
            <a:off x="1640142" y="2479520"/>
            <a:ext cx="2794862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Низкий уровень эффективности бюджетных расходов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460FA-73B5-CDE6-0444-50C654CD2CC1}"/>
              </a:ext>
            </a:extLst>
          </p:cNvPr>
          <p:cNvSpPr txBox="1"/>
          <p:nvPr/>
        </p:nvSpPr>
        <p:spPr>
          <a:xfrm>
            <a:off x="1640143" y="3709527"/>
            <a:ext cx="2794861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Кадровый «голод»</a:t>
            </a:r>
          </a:p>
          <a:p>
            <a:pPr algn="ctr"/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0833D2-DA79-5ADD-E2FD-08F1098241F8}"/>
              </a:ext>
            </a:extLst>
          </p:cNvPr>
          <p:cNvSpPr txBox="1"/>
          <p:nvPr/>
        </p:nvSpPr>
        <p:spPr>
          <a:xfrm>
            <a:off x="1640143" y="4627753"/>
            <a:ext cx="2794861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Избыточная численность сотрудников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E5B57-EBC2-8AFB-CDD4-3E271798C4EA}"/>
              </a:ext>
            </a:extLst>
          </p:cNvPr>
          <p:cNvSpPr txBox="1"/>
          <p:nvPr/>
        </p:nvSpPr>
        <p:spPr>
          <a:xfrm>
            <a:off x="1640143" y="5780816"/>
            <a:ext cx="2794861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Низкий уровень цифровых компетенций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EE489-693A-6274-8DAA-3A8CDD98744F}"/>
              </a:ext>
            </a:extLst>
          </p:cNvPr>
          <p:cNvSpPr txBox="1"/>
          <p:nvPr/>
        </p:nvSpPr>
        <p:spPr>
          <a:xfrm>
            <a:off x="4874579" y="1583584"/>
            <a:ext cx="66557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Отсутствие единого подхода к структурной организации цифровизации государственного управления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7035E-BE5D-2930-C9C0-BE20AC215178}"/>
              </a:ext>
            </a:extLst>
          </p:cNvPr>
          <p:cNvSpPr txBox="1"/>
          <p:nvPr/>
        </p:nvSpPr>
        <p:spPr>
          <a:xfrm>
            <a:off x="4874579" y="2490695"/>
            <a:ext cx="665577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Расходы на цифровизацию, заложенные в региональном бюджете не обеспечены внутренними доходам регионов и межбюджетными трансфертами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D9033-B06B-CD55-FD96-DE8DA7F95474}"/>
              </a:ext>
            </a:extLst>
          </p:cNvPr>
          <p:cNvSpPr txBox="1"/>
          <p:nvPr/>
        </p:nvSpPr>
        <p:spPr>
          <a:xfrm>
            <a:off x="4874579" y="3709527"/>
            <a:ext cx="66557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Отсутствие специалистов на региональном уровне, межрегиональная трудовая миграция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43C87A-A56C-C3B8-3CFD-24EE0BEBE7AC}"/>
              </a:ext>
            </a:extLst>
          </p:cNvPr>
          <p:cNvSpPr txBox="1"/>
          <p:nvPr/>
        </p:nvSpPr>
        <p:spPr>
          <a:xfrm>
            <a:off x="4874579" y="5042152"/>
            <a:ext cx="665577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 региональных органах управления отсутствуют специалисты, имеющие необходимые компетенции для разработки, реализации, мониторинга и контроля стратегических приоритетов</a:t>
            </a:r>
          </a:p>
        </p:txBody>
      </p:sp>
      <p:cxnSp>
        <p:nvCxnSpPr>
          <p:cNvPr id="13" name="Соединитель: уступ 18">
            <a:extLst>
              <a:ext uri="{FF2B5EF4-FFF2-40B4-BE49-F238E27FC236}">
                <a16:creationId xmlns:a16="http://schemas.microsoft.com/office/drawing/2014/main" id="{878F60B9-5D6D-6E6B-51E7-9C474C587245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>
            <a:off x="4435004" y="5135585"/>
            <a:ext cx="439575" cy="5682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Соединитель: уступ 20">
            <a:extLst>
              <a:ext uri="{FF2B5EF4-FFF2-40B4-BE49-F238E27FC236}">
                <a16:creationId xmlns:a16="http://schemas.microsoft.com/office/drawing/2014/main" id="{00C4E108-9BFF-ADB0-D7A5-5937E0397190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4435004" y="5703872"/>
            <a:ext cx="439575" cy="4308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AC51CED-2BA3-4DC1-C3C6-DD56A35E29FB}"/>
              </a:ext>
            </a:extLst>
          </p:cNvPr>
          <p:cNvSpPr txBox="1"/>
          <p:nvPr/>
        </p:nvSpPr>
        <p:spPr>
          <a:xfrm>
            <a:off x="11912835" y="64791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1354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8373A11-2C96-0B02-1A5F-FFD42908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944" y="459884"/>
            <a:ext cx="9838081" cy="1062000"/>
          </a:xfrm>
        </p:spPr>
        <p:txBody>
          <a:bodyPr>
            <a:normAutofit/>
          </a:bodyPr>
          <a:lstStyle/>
          <a:p>
            <a:r>
              <a:rPr lang="ru-RU" sz="3200" dirty="0"/>
              <a:t>Практика цифровизации государственного управления</a:t>
            </a:r>
            <a:endParaRPr lang="ru-RU" dirty="0"/>
          </a:p>
        </p:txBody>
      </p:sp>
      <p:sp>
        <p:nvSpPr>
          <p:cNvPr id="4" name="Стрелка: вправо 2">
            <a:extLst>
              <a:ext uri="{FF2B5EF4-FFF2-40B4-BE49-F238E27FC236}">
                <a16:creationId xmlns:a16="http://schemas.microsoft.com/office/drawing/2014/main" id="{4D163360-9059-046A-8B6E-DCA64B7BE33D}"/>
              </a:ext>
            </a:extLst>
          </p:cNvPr>
          <p:cNvSpPr/>
          <p:nvPr/>
        </p:nvSpPr>
        <p:spPr>
          <a:xfrm>
            <a:off x="4508134" y="1799512"/>
            <a:ext cx="1252888" cy="4571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10">
            <a:extLst>
              <a:ext uri="{FF2B5EF4-FFF2-40B4-BE49-F238E27FC236}">
                <a16:creationId xmlns:a16="http://schemas.microsoft.com/office/drawing/2014/main" id="{828A671D-936F-EB30-A74C-AA2EF5D20E73}"/>
              </a:ext>
            </a:extLst>
          </p:cNvPr>
          <p:cNvSpPr/>
          <p:nvPr/>
        </p:nvSpPr>
        <p:spPr>
          <a:xfrm>
            <a:off x="8106766" y="2445398"/>
            <a:ext cx="190123" cy="252357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11">
            <a:extLst>
              <a:ext uri="{FF2B5EF4-FFF2-40B4-BE49-F238E27FC236}">
                <a16:creationId xmlns:a16="http://schemas.microsoft.com/office/drawing/2014/main" id="{616F8B90-0A2E-76D4-B02A-13CC59606214}"/>
              </a:ext>
            </a:extLst>
          </p:cNvPr>
          <p:cNvSpPr/>
          <p:nvPr/>
        </p:nvSpPr>
        <p:spPr>
          <a:xfrm>
            <a:off x="2993697" y="2029898"/>
            <a:ext cx="190123" cy="31372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A5F11-AC7A-EEC1-50E4-5CF8715AFEC8}"/>
              </a:ext>
            </a:extLst>
          </p:cNvPr>
          <p:cNvSpPr txBox="1"/>
          <p:nvPr/>
        </p:nvSpPr>
        <p:spPr>
          <a:xfrm>
            <a:off x="1620556" y="1660566"/>
            <a:ext cx="288757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2021 год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D3FD1F-61B5-43F7-91ED-937128EBB789}"/>
              </a:ext>
            </a:extLst>
          </p:cNvPr>
          <p:cNvSpPr txBox="1"/>
          <p:nvPr/>
        </p:nvSpPr>
        <p:spPr>
          <a:xfrm>
            <a:off x="5761023" y="1245068"/>
            <a:ext cx="567350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Регионы разрабатывают и утверждают стратегии цифровой трансформации отраслей экономики, социальной сферы и государственного управления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F61DC-C84A-28AE-0859-79D23FE68716}"/>
              </a:ext>
            </a:extLst>
          </p:cNvPr>
          <p:cNvSpPr txBox="1"/>
          <p:nvPr/>
        </p:nvSpPr>
        <p:spPr>
          <a:xfrm>
            <a:off x="1620555" y="3413878"/>
            <a:ext cx="288757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2022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1B7505-DFB5-7FAC-59C5-8DB954B3C43A}"/>
              </a:ext>
            </a:extLst>
          </p:cNvPr>
          <p:cNvSpPr txBox="1"/>
          <p:nvPr/>
        </p:nvSpPr>
        <p:spPr>
          <a:xfrm>
            <a:off x="5761022" y="2998379"/>
            <a:ext cx="5673504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Регионы сталкиваются с проблемами (главные – нехватка кадров, ресурсов, технологий) в результате санкционных ограничений и отсутствия компетенций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6D1680-5611-8612-2054-B14683C6764D}"/>
              </a:ext>
            </a:extLst>
          </p:cNvPr>
          <p:cNvSpPr txBox="1"/>
          <p:nvPr/>
        </p:nvSpPr>
        <p:spPr>
          <a:xfrm>
            <a:off x="1620555" y="5167189"/>
            <a:ext cx="2887579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2023 год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0291E4-594F-FB39-1EC2-5FD0118ED447}"/>
              </a:ext>
            </a:extLst>
          </p:cNvPr>
          <p:cNvSpPr txBox="1"/>
          <p:nvPr/>
        </p:nvSpPr>
        <p:spPr>
          <a:xfrm>
            <a:off x="5761022" y="4968973"/>
            <a:ext cx="5673504" cy="1631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Первые отчеты о реализации стратегий</a:t>
            </a:r>
            <a:r>
              <a:rPr lang="en-US" sz="2000" dirty="0"/>
              <a:t>: </a:t>
            </a:r>
            <a:r>
              <a:rPr lang="ru-RU" sz="2000" dirty="0"/>
              <a:t>позитивные результаты, рост показателей, но проблемы все еще более чем актуальны, решение лежит в поле пересмотра методологии стратегирования</a:t>
            </a:r>
          </a:p>
        </p:txBody>
      </p:sp>
      <p:sp>
        <p:nvSpPr>
          <p:cNvPr id="14" name="Стрелка: вправо 23">
            <a:extLst>
              <a:ext uri="{FF2B5EF4-FFF2-40B4-BE49-F238E27FC236}">
                <a16:creationId xmlns:a16="http://schemas.microsoft.com/office/drawing/2014/main" id="{CFA7EE94-D86B-5974-F4BF-AF3F06ED3645}"/>
              </a:ext>
            </a:extLst>
          </p:cNvPr>
          <p:cNvSpPr/>
          <p:nvPr/>
        </p:nvSpPr>
        <p:spPr>
          <a:xfrm>
            <a:off x="4507142" y="3546049"/>
            <a:ext cx="1252888" cy="4571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24">
            <a:extLst>
              <a:ext uri="{FF2B5EF4-FFF2-40B4-BE49-F238E27FC236}">
                <a16:creationId xmlns:a16="http://schemas.microsoft.com/office/drawing/2014/main" id="{FD213464-C198-7912-1139-3C81CDCC4FE7}"/>
              </a:ext>
            </a:extLst>
          </p:cNvPr>
          <p:cNvSpPr/>
          <p:nvPr/>
        </p:nvSpPr>
        <p:spPr>
          <a:xfrm>
            <a:off x="4507142" y="5328995"/>
            <a:ext cx="1252888" cy="4571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1A5C9F-DB9A-E8AB-22C0-539A7B674899}"/>
              </a:ext>
            </a:extLst>
          </p:cNvPr>
          <p:cNvSpPr txBox="1"/>
          <p:nvPr/>
        </p:nvSpPr>
        <p:spPr>
          <a:xfrm>
            <a:off x="11912835" y="64791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58520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C3C8"/>
      </a:accent1>
      <a:accent2>
        <a:srgbClr val="D86B77"/>
      </a:accent2>
      <a:accent3>
        <a:srgbClr val="1B587C"/>
      </a:accent3>
      <a:accent4>
        <a:srgbClr val="BF3242"/>
      </a:accent4>
      <a:accent5>
        <a:srgbClr val="14425D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МГУ Шаблон 0806" id="{F6C44D81-FC3E-2944-AD63-97354425985D}" vid="{452F2ECD-8971-B144-9C8B-B2B5580565D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Words>1110</Words>
  <Application>Microsoft Macintosh PowerPoint</Application>
  <PresentationFormat>Широкоэкранный</PresentationFormat>
  <Paragraphs>198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Inter ExtraLight</vt:lpstr>
      <vt:lpstr>Inter SemiBold</vt:lpstr>
      <vt:lpstr>Wingdings</vt:lpstr>
      <vt:lpstr>Тема Office</vt:lpstr>
      <vt:lpstr>Презентация PowerPoint</vt:lpstr>
      <vt:lpstr>Цель и задачи исследования</vt:lpstr>
      <vt:lpstr>Направления цифровизации государственного управления на современном этапе</vt:lpstr>
      <vt:lpstr>Уровни зрелости цифрового государственного управления: модель Gartner</vt:lpstr>
      <vt:lpstr>Федеральный проект «Цифровое государственное управление»</vt:lpstr>
      <vt:lpstr>Задачи федерального проекта «Государственное цифровое управление»</vt:lpstr>
      <vt:lpstr>Показатели развития ЕПГУ</vt:lpstr>
      <vt:lpstr>Региональные проблемы реализации стратегии цифровизации государственного управления</vt:lpstr>
      <vt:lpstr>Практика цифровизации государственного управления</vt:lpstr>
      <vt:lpstr>Внедрение методологического подхода к разработке стратегии цифровизации государственного управления в регионах</vt:lpstr>
      <vt:lpstr>Цифровизация государственного управления: стратегия Санкт-Петербурга от 25.08.2021 года</vt:lpstr>
      <vt:lpstr>Миссия и стратегическое видение цифровизации государственного управления</vt:lpstr>
      <vt:lpstr>Проблемы реализации  стратегии цифровизации государственного управления в г. Санкт-Петербург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ГОСУДАРСТВЕННОГО АДМИНИСТРИРОВАНИЯ</dc:title>
  <dc:creator>karina otarova</dc:creator>
  <cp:lastModifiedBy>Гринько Александра</cp:lastModifiedBy>
  <cp:revision>109</cp:revision>
  <dcterms:created xsi:type="dcterms:W3CDTF">2022-06-08T19:18:59Z</dcterms:created>
  <dcterms:modified xsi:type="dcterms:W3CDTF">2023-04-14T00:04:37Z</dcterms:modified>
</cp:coreProperties>
</file>