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405" r:id="rId3"/>
    <p:sldId id="394" r:id="rId4"/>
    <p:sldId id="265" r:id="rId5"/>
    <p:sldId id="266" r:id="rId6"/>
    <p:sldId id="267" r:id="rId7"/>
    <p:sldId id="406" r:id="rId8"/>
    <p:sldId id="399" r:id="rId9"/>
    <p:sldId id="396" r:id="rId10"/>
    <p:sldId id="402" r:id="rId11"/>
    <p:sldId id="401" r:id="rId12"/>
    <p:sldId id="395" r:id="rId13"/>
    <p:sldId id="400" r:id="rId14"/>
    <p:sldId id="39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/>
    <p:restoredTop sz="95761"/>
  </p:normalViewPr>
  <p:slideViewPr>
    <p:cSldViewPr snapToGrid="0" showGuides="1">
      <p:cViewPr varScale="1">
        <p:scale>
          <a:sx n="72" d="100"/>
          <a:sy n="72" d="100"/>
        </p:scale>
        <p:origin x="9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C66A5-6CB8-4944-B0C0-4429B28546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A69FFA-7452-446E-9CD1-19C65F2F32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98FB5B-FA5C-49C1-BAA7-6ADF1CF71E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6EA32F-CFE3-44CA-AEF4-7870486B59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04C5D1-698B-4111-98CB-F1F996C762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98B58B-8496-4D0D-B782-FB92CF0E374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1601B6-B1E7-4D3A-AF7E-201A53D509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528596-727C-4DA1-8E85-589AED431A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354C1F-4904-41A3-92CD-41E0820527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BE10C70-4704-4878-A70C-7BA4F9953B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23285B-E77D-435A-84B7-0835AF8315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75398-A3B1-4840-BAF2-91D2FE53F5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ABD691-7E8B-4E64-A501-098482B77F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4FC77-DD53-42BA-861E-754D72E16D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35838-FA92-44BD-992F-0E6BC745E5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F57D0-745D-4AA6-8F93-82155C0CB4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6EE1969-3619-4F65-9242-AA81FBC7B0A7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2C5AC-3E51-4CB9-9F4F-771A47A51C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1B178-9529-4889-A225-C86FC9649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DBD99-AC67-4F38-BE6A-5764EA5B86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DC053-2446-CF19-6395-A25A1963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3D328-A275-87F0-EF0E-91B068A7D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3AA62F-F292-2E27-782B-D7F61658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E98E-E989-4C1B-8FFD-B025DE1EF990}" type="datetimeFigureOut">
              <a:rPr lang="ru-KZ" smtClean="0"/>
              <a:t>18.04.2023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86A4C-0803-A709-5703-0010D4FF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8B6D4-0B9F-5131-3506-49759918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904E-40E5-4366-8478-D0D4C5946FF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526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85E076-841F-4AC9-AF92-48C68A8C33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802E6C-68EC-4801-A081-BD5E5EE18A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088E36-4120-486F-844B-3FEAFD423D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C0A92F-E40A-41D0-A4AE-29B66EAFDC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899DE29-4F9F-4F0F-B2E5-F595641DD1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3F86A3-6A2E-46BA-8D74-4FABB148FE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1D315C-8F33-4F18-A2D4-69A766243E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  <p:sldLayoutId id="214748368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oecd.ai/en/dashboards/countries/Kazakhst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3211" y="1156785"/>
            <a:ext cx="1114507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«Ломоносов-202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Подсекция «Технологии искусственного интеллекта в предоставлении государственных и муниципальных услуг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 в государственном управлении: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перспективы для Казахстана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             </a:t>
            </a:r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Оралбеков Асхат Нуржанулы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1 </a:t>
            </a:r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магистратуры МГУ ФГУ</a:t>
            </a:r>
          </a:p>
          <a:p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Назаренко Сергей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кандидат социологических наук, доцент</a:t>
            </a:r>
          </a:p>
          <a:p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 – 202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5594685" y="63636"/>
            <a:ext cx="6597316" cy="865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 имени </a:t>
            </a:r>
            <a:r>
              <a:rPr lang="ru-RU" sz="1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endParaRPr lang="ru-RU" sz="1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государственного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2CEA8-EDD6-3814-446D-D89C82D1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Багдат Мусин добавил, что более 250 тысяч специалистов будут обучены для работы в ИТ-сфере. 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209D8-0027-3419-D9C8-264384FCE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2050" name="Picture 2" descr="Багдат Мусин: Ключевой приоритет страны – развитие IT">
            <a:extLst>
              <a:ext uri="{FF2B5EF4-FFF2-40B4-BE49-F238E27FC236}">
                <a16:creationId xmlns:a16="http://schemas.microsoft.com/office/drawing/2014/main" id="{4E5BF37B-70DE-BDB3-BD6A-6AA39385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6" y="1547486"/>
            <a:ext cx="8680519" cy="50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4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33495-3B25-CD42-BCD1-A7C7930C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795" y="76464"/>
            <a:ext cx="9837739" cy="1062000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effectLst/>
                <a:latin typeface="var(--thim_font_title-font-family)"/>
              </a:rPr>
              <a:t>G42 предложит правительству Казахстана аналитику больших данных и варианты использования цифровых технологий</a:t>
            </a:r>
            <a:br>
              <a:rPr lang="ru-RU" b="1" i="0" dirty="0">
                <a:effectLst/>
                <a:latin typeface="var(--thim_font_title-font-family)"/>
              </a:rPr>
            </a:b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EF2FC0-0759-541C-FA30-7EB78D13C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6E28F7-886B-F942-E909-11E4BC63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690688"/>
            <a:ext cx="8871640" cy="48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8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A8383-276A-EF18-03EF-C7F8417F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BEA47-7A93-E9BA-D181-B3F27840D8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21D267D-1784-B83E-A698-049567A4759B}"/>
              </a:ext>
            </a:extLst>
          </p:cNvPr>
          <p:cNvSpPr txBox="1">
            <a:spLocks/>
          </p:cNvSpPr>
          <p:nvPr/>
        </p:nvSpPr>
        <p:spPr>
          <a:xfrm>
            <a:off x="7458527" y="365125"/>
            <a:ext cx="4733473" cy="6207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rgbClr val="121820"/>
                </a:solidFill>
                <a:latin typeface="Roboto" panose="02000000000000000000" pitchFamily="2" charset="0"/>
              </a:rPr>
              <a:t>С целью повышения общественной безопасности путем интеграции существующих и новых систем городского видеонаблюдения нами был разработан продукт – облачное видеонаблюдение с централизованным управлением и хранением видеоданных от 7 до 30 дней. «Казахтелеком» обеспечивает высокую степень безопасности видеоданных. Сегодня по Казахстану установлено более 40 тысяч камер в общественных местах, в объектах здравоохранения и образования, в подъездах жилых комплексов, в офисах и бизнес-центрах. Так в прошлом году мы установили более 500 камер видеонаблюдения в местах массового скопления людей по городу Астана. Видеопоток с камер выводится в Центры оперативного управления департамента полиции. Сотрудники правоохранительных органов имеют доступ ко всем камерам, для быстрого реагирования на инциденты и правонарушения. Кроме того, установлено более 1500 камер видеонаблюдения в поликлиниках, многопрофильных больницах, зданиях скорой помощи с выведением данных в Центр оперативного управления столицы. Кроме того, «Казахтелеком» совместно с департаментом полиции реализовал проект по выводу данных со школьных камер видеонаблюдения в Центр оперативного управления Туркестанской области. В режиме реального времени полицейские могут просматривать порядка 350 учебных заведений Туркестанской области и города Туркестан»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4200E-E749-06CD-BD17-57EB7B94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70" y="127281"/>
            <a:ext cx="6096000" cy="4067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FEE3BC-599A-6329-C28E-29C8C0290055}"/>
              </a:ext>
            </a:extLst>
          </p:cNvPr>
          <p:cNvSpPr txBox="1"/>
          <p:nvPr/>
        </p:nvSpPr>
        <p:spPr>
          <a:xfrm>
            <a:off x="1118160" y="4313099"/>
            <a:ext cx="63403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21820"/>
                </a:solidFill>
                <a:effectLst/>
                <a:latin typeface="Roboto" panose="02000000000000000000" pitchFamily="2" charset="0"/>
              </a:rPr>
              <a:t> «Казахтелекоме» начали развивать систему </a:t>
            </a:r>
            <a:r>
              <a:rPr lang="ru-RU" b="0" i="0" dirty="0" err="1">
                <a:solidFill>
                  <a:srgbClr val="121820"/>
                </a:solidFill>
                <a:effectLst/>
                <a:latin typeface="Roboto" panose="02000000000000000000" pitchFamily="2" charset="0"/>
              </a:rPr>
              <a:t>видеоаналитики</a:t>
            </a:r>
            <a:r>
              <a:rPr lang="ru-RU" b="0" i="0" dirty="0">
                <a:solidFill>
                  <a:srgbClr val="121820"/>
                </a:solidFill>
                <a:effectLst/>
                <a:latin typeface="Roboto" panose="02000000000000000000" pitchFamily="2" charset="0"/>
              </a:rPr>
              <a:t> с использованием искусственного интеллекта. Новые виды </a:t>
            </a:r>
            <a:r>
              <a:rPr lang="ru-RU" b="0" i="0" dirty="0" err="1">
                <a:solidFill>
                  <a:srgbClr val="121820"/>
                </a:solidFill>
                <a:effectLst/>
                <a:latin typeface="Roboto" panose="02000000000000000000" pitchFamily="2" charset="0"/>
              </a:rPr>
              <a:t>видеоаналитики</a:t>
            </a:r>
            <a:r>
              <a:rPr lang="ru-RU" b="0" i="0" dirty="0">
                <a:solidFill>
                  <a:srgbClr val="121820"/>
                </a:solidFill>
                <a:effectLst/>
                <a:latin typeface="Roboto" panose="02000000000000000000" pitchFamily="2" charset="0"/>
              </a:rPr>
              <a:t> помогают не только распознать инциденты, но и анализировать большое количество видеоархивов. Таким образом использование цифровых инструментов в системе «умного города» дает большой эффект в снижении преступности и повышения общественной безопасности городов Казахстана.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7016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21485FA-44F2-86ED-C657-22A0F7A469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2438" y="5276606"/>
            <a:ext cx="10323788" cy="1296444"/>
          </a:xfrm>
        </p:spPr>
        <p:txBody>
          <a:bodyPr>
            <a:norm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«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PneumoNet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используются решения ИИ, обеспечивающие быстрое и точное выявление семнадцати наиболее патогенных заболеваний легких, включая пневмонию, туберкулез, рак и COVID-19. Система была разработана инновационным консорциумом Казахского научно-исследовательского института онкологии и радиологии и компанией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Forus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6207EBE-2329-E78A-A6E5-0E121FEEBCD3}"/>
              </a:ext>
            </a:extLst>
          </p:cNvPr>
          <p:cNvSpPr txBox="1">
            <a:spLocks/>
          </p:cNvSpPr>
          <p:nvPr/>
        </p:nvSpPr>
        <p:spPr>
          <a:xfrm>
            <a:off x="309489" y="317182"/>
            <a:ext cx="11353800" cy="13255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0FAD76B-26BD-BBBF-ED38-F71F8FF9FE0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63E9DD9-E2FE-4A62-F434-D9158B08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ИИ в здравоохранении Казахстана</a:t>
            </a:r>
            <a:endParaRPr lang="ru-KZ" dirty="0"/>
          </a:p>
        </p:txBody>
      </p:sp>
      <p:pic>
        <p:nvPicPr>
          <p:cNvPr id="4100" name="Picture 4" descr="The World Bank">
            <a:extLst>
              <a:ext uri="{FF2B5EF4-FFF2-40B4-BE49-F238E27FC236}">
                <a16:creationId xmlns:a16="http://schemas.microsoft.com/office/drawing/2014/main" id="{1FBC3290-7894-D7B5-F642-1FF53FD7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38" y="767649"/>
            <a:ext cx="7972291" cy="4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9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6971" y="1290279"/>
            <a:ext cx="67273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«Ломоносов-202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Подсекция «Технологии искусственного интеллекта в предоставлении государственных и муниципальных услуг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: Искусственный интеллект в государственном управлении: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перспективы для Казахстана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41179"/>
              </p:ext>
            </p:extLst>
          </p:nvPr>
        </p:nvGraphicFramePr>
        <p:xfrm>
          <a:off x="1283515" y="5471912"/>
          <a:ext cx="10645629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0155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3275474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Назаренко Сергей Владимирович,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кандидат социологических наук, доцент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Оралбеков Асхат Нуржанулы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                                        1 </a:t>
                      </a:r>
                      <a:r>
                        <a:rPr kumimoji="0" lang="kk-K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курс магистратуры МГУ ФГУ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4488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182665" y="89950"/>
            <a:ext cx="687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60299-10D1-2361-73AC-6B09062A6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6" t="12043" r="14457" b="11219"/>
          <a:stretch/>
        </p:blipFill>
        <p:spPr>
          <a:xfrm>
            <a:off x="9726450" y="3225660"/>
            <a:ext cx="1702965" cy="20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85DCA-2863-6248-4FE4-28C1B75F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970" y="178933"/>
            <a:ext cx="9838081" cy="1062000"/>
          </a:xfrm>
        </p:spPr>
        <p:txBody>
          <a:bodyPr/>
          <a:lstStyle/>
          <a:p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 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утвердили в </a:t>
            </a:r>
            <a:r>
              <a:rPr lang="ru-RU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госпрограмму</a:t>
            </a:r>
            <a:r>
              <a:rPr lang="ru-RU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«Цифровой Казахстан». </a:t>
            </a:r>
            <a:endParaRPr lang="ru-KZ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761760-A7EA-D2F9-0BCD-9D735CB3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70" y="1560890"/>
            <a:ext cx="9513404" cy="48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911C4-335E-952F-5E82-AAC1EA87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588" y="1989285"/>
            <a:ext cx="10579646" cy="143971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Казахстане с переходом на платформенную модель государственного управления должна принести следующие выгоды:</a:t>
            </a:r>
            <a:br>
              <a:rPr lang="ru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E7F9A7-4E6E-F168-46CF-FEF6C3215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2"/>
          <a:stretch/>
        </p:blipFill>
        <p:spPr>
          <a:xfrm>
            <a:off x="1361120" y="2954826"/>
            <a:ext cx="10738114" cy="349836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6952CE-6E98-6DCB-21A3-721E95EE8047}"/>
              </a:ext>
            </a:extLst>
          </p:cNvPr>
          <p:cNvSpPr txBox="1">
            <a:spLocks/>
          </p:cNvSpPr>
          <p:nvPr/>
        </p:nvSpPr>
        <p:spPr>
          <a:xfrm>
            <a:off x="1519588" y="333375"/>
            <a:ext cx="9838081" cy="16498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4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развития отрасли информационно-коммуникационных технологий и цифровой сферы</a:t>
            </a:r>
          </a:p>
          <a:p>
            <a:br>
              <a:rPr lang="ru-RU" sz="4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Республики Казахстан от 30 декабря 2021 года № 961</a:t>
            </a:r>
            <a:br>
              <a:rPr lang="ru-RU" sz="1600" dirty="0"/>
            </a:br>
            <a:br>
              <a:rPr lang="ru-RU" sz="4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ставайтесь на связи!">
            <a:extLst>
              <a:ext uri="{FF2B5EF4-FFF2-40B4-BE49-F238E27FC236}">
                <a16:creationId xmlns:a16="http://schemas.microsoft.com/office/drawing/2014/main" id="{DC0D1F41-3CE0-8371-59BC-3FF6CF79B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33080" r="-580" b="24647"/>
          <a:stretch/>
        </p:blipFill>
        <p:spPr bwMode="auto">
          <a:xfrm>
            <a:off x="9156835" y="1081605"/>
            <a:ext cx="2942399" cy="8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1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16C00-BB82-F626-B8FF-FBE18E1B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9C4FF2-1034-B6C8-7CBA-D8E691AB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13" y="107239"/>
            <a:ext cx="7428023" cy="4598505"/>
          </a:xfrm>
          <a:prstGeom prst="rect">
            <a:avLst/>
          </a:prstGeom>
        </p:spPr>
      </p:pic>
      <p:pic>
        <p:nvPicPr>
          <p:cNvPr id="2050" name="Picture 2" descr="Что нужно знать о Назарбаев Университете: как поступить, какие программы,  чем уникален - статьи, истории, публикации | WEproject">
            <a:extLst>
              <a:ext uri="{FF2B5EF4-FFF2-40B4-BE49-F238E27FC236}">
                <a16:creationId xmlns:a16="http://schemas.microsoft.com/office/drawing/2014/main" id="{98B794CE-8ECB-D707-1181-94871E6DB9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8" y="107239"/>
            <a:ext cx="4087560" cy="45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 Казахстане разработали технологию автоматизированного распознавания  казахской речи">
            <a:extLst>
              <a:ext uri="{FF2B5EF4-FFF2-40B4-BE49-F238E27FC236}">
                <a16:creationId xmlns:a16="http://schemas.microsoft.com/office/drawing/2014/main" id="{1E6E5F69-0C50-D6CA-1F36-A4200E33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2" y="4833277"/>
            <a:ext cx="2948609" cy="18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5F2AE4-08A6-3868-2F41-B1081B7AFF54}"/>
              </a:ext>
            </a:extLst>
          </p:cNvPr>
          <p:cNvSpPr txBox="1"/>
          <p:nvPr/>
        </p:nvSpPr>
        <p:spPr>
          <a:xfrm>
            <a:off x="4644709" y="4838265"/>
            <a:ext cx="7428022" cy="185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KZ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 поддержки исследований и разработок в сфере искусственного интеллекта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 в апреле 2019 года во исполнение поручений Главы государства в области развития искусственного интеллекта решением Попечительского совета АОО «Назарбаев Университет». Фонд является одним из элементов экосистемы по обучению, исследованию и коммерциализации ИИ в стране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6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BC6B7-3EA2-B035-E71F-93D9CB68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DA061-4BF7-DB0A-BF4F-04C3FE2C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0D8640-8670-3F5D-41F9-D79AD49F8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386862"/>
            <a:ext cx="11574053" cy="61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E9E95-C907-C4A1-ECB4-5315F26E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55CDB-A01E-A834-E093-932385879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D77C1-2EA3-626E-9BB4-545E33ED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2" y="185530"/>
            <a:ext cx="11913355" cy="63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2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8A65-9214-3CC2-D1D2-BB90D027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KZ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рехуровн</a:t>
            </a:r>
            <a:r>
              <a:rPr lang="kk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евая</a:t>
            </a:r>
            <a:r>
              <a:rPr lang="ru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классификаци</a:t>
            </a:r>
            <a:r>
              <a:rPr lang="kk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</a:t>
            </a:r>
            <a:r>
              <a:rPr lang="ru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барьеров для внедрения ИИ в государственном управлении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kk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KZ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7DCC2D-BCA4-3E00-04E1-E8AFE2C1C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макроуровень требует нормативной трансформации определения прав и обязанностей как граждан, так и чиновников; необходимо повышение квалификации последних, поскольку они должны быть в состоянии полностью оценить воздействие ИИ на охраняемые общественные ценности, такие как прозрачность и справедливость принимаемых решений;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</a:t>
            </a:r>
            <a:r>
              <a:rPr lang="ru-KZ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мезоуровень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требует разработки новых способов измерения, мониторинга и оценки входных данных, обрабатываемой информации, полученных результатов и результатов воздействия на социум, что подразумевает разработку показателей эффективности деятельности государственных органов, качества услуг и оценки рисков;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	микроуровень требует устранения противоречий между легитимностью решений, предложенных ИИ, свободой усмотрения чиновников при оценке, использовании или отмене этих решений и правами граждан и бизнеса, которые могут быть затронуты предложенными решениями.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FDB47-8158-D0A2-55C8-5927AF2A30CD}"/>
              </a:ext>
            </a:extLst>
          </p:cNvPr>
          <p:cNvSpPr txBox="1"/>
          <p:nvPr/>
        </p:nvSpPr>
        <p:spPr>
          <a:xfrm>
            <a:off x="8485188" y="9776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 </a:t>
            </a:r>
            <a:r>
              <a:rPr lang="ru-K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Куземский</a:t>
            </a:r>
            <a:r>
              <a:rPr lang="ru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Г. </a:t>
            </a:r>
            <a:r>
              <a:rPr lang="ru-K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Мисураца</a:t>
            </a:r>
            <a:endParaRPr lang="ru-KZ" i="1" dirty="0"/>
          </a:p>
        </p:txBody>
      </p:sp>
    </p:spTree>
    <p:extLst>
      <p:ext uri="{BB962C8B-B14F-4D97-AF65-F5344CB8AC3E}">
        <p14:creationId xmlns:p14="http://schemas.microsoft.com/office/powerpoint/2010/main" val="158120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1E15-4076-BB16-69AF-A900104E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3" y="284950"/>
            <a:ext cx="10155169" cy="1062000"/>
          </a:xfrm>
        </p:spPr>
        <p:txBody>
          <a:bodyPr>
            <a:normAutofit/>
          </a:bodyPr>
          <a:lstStyle/>
          <a:p>
            <a:r>
              <a:rPr lang="ru-K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KZ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овушки</a:t>
            </a:r>
            <a:r>
              <a:rPr lang="ru-K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ИИ, которые могут стать препятствием для внедрения ИИ в </a:t>
            </a:r>
            <a:r>
              <a:rPr lang="ru-KZ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госуправление</a:t>
            </a:r>
            <a:r>
              <a:rPr lang="ru-KZ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KZ" sz="6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86F7E-C9EF-EC3A-972C-9B60C7278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0991" y="1690688"/>
            <a:ext cx="10059022" cy="452913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ловушка </a:t>
            </a:r>
            <a:r>
              <a:rPr lang="ru-KZ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фрейминга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неспособность смоделировать социальную систему целиком, включая общие социальные критерии, такие как справедливость;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ловушка переносимости – неспособность понять, как пере- профилирование алгоритмических решений, разработанных для одного социального контекста, может вводить в заблуждение, быть неточным или иным образом наносить вред при применении к другому контексту;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ловушка формализма – неспособность объяснить полный смысл социальных понятий, таких как справедливость, которые не могут быть включены в математические модели;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ловушка волнового эффекта – неспособность понять, как внедрение технологии в существующую социальную систему из- меняет поведение людей и уже сложившиеся ценности;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ловушка </a:t>
            </a:r>
            <a:r>
              <a:rPr lang="ru-KZ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солюционизма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неспособность признать возможность того, что лучшее решение проблемы может быть достигнуто без использования технологии.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3308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BE8D7-0639-3336-AC42-43DD8135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363BEC-398B-82EA-824D-774F8AAED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E0169-2A2E-3069-A7AE-1E74E37E1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6"/>
          <a:stretch/>
        </p:blipFill>
        <p:spPr>
          <a:xfrm>
            <a:off x="5049472" y="0"/>
            <a:ext cx="6678156" cy="48635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496C9307-4054-6A9A-23EA-71AA33B16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65"/>
          <a:stretch/>
        </p:blipFill>
        <p:spPr>
          <a:xfrm>
            <a:off x="0" y="309046"/>
            <a:ext cx="5155096" cy="5626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32042-539A-DC5F-431A-C2821C073422}"/>
              </a:ext>
            </a:extLst>
          </p:cNvPr>
          <p:cNvSpPr txBox="1"/>
          <p:nvPr/>
        </p:nvSpPr>
        <p:spPr>
          <a:xfrm>
            <a:off x="1041658" y="594543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ru-KZ" dirty="0">
                <a:hlinkClick r:id="rId4"/>
              </a:rPr>
              <a:t>https://oecd.ai/en/dashboards/countries/Kazakhstan</a:t>
            </a:r>
            <a:r>
              <a:rPr lang="en-US" dirty="0"/>
              <a:t> </a:t>
            </a:r>
            <a:endParaRPr lang="ru-KZ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6F1490B9-5857-50C2-F366-920300072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76684"/>
            <a:ext cx="5702616" cy="21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84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899</Words>
  <Application>Microsoft Office PowerPoint</Application>
  <PresentationFormat>Широкоэкранный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Inter ExtraLight</vt:lpstr>
      <vt:lpstr>Inter SemiBold</vt:lpstr>
      <vt:lpstr>Roboto</vt:lpstr>
      <vt:lpstr>Times New Roman</vt:lpstr>
      <vt:lpstr>var(--thim_font_title-font-family)</vt:lpstr>
      <vt:lpstr>Wingdings</vt:lpstr>
      <vt:lpstr>Тема Office</vt:lpstr>
      <vt:lpstr>Презентация PowerPoint</vt:lpstr>
      <vt:lpstr>Власти Казахстана утвердили в 2017 году госпрограмму «Цифровой Казахстан». </vt:lpstr>
      <vt:lpstr>Цифровая трансформация в Казахстане с переходом на платформенную модель государственного управления должна принести следующие выгоды: </vt:lpstr>
      <vt:lpstr>Презентация PowerPoint</vt:lpstr>
      <vt:lpstr>Презентация PowerPoint</vt:lpstr>
      <vt:lpstr>Презентация PowerPoint</vt:lpstr>
      <vt:lpstr>Трехуровневая классификация барьеров для внедрения ИИ в государственном управлении:  </vt:lpstr>
      <vt:lpstr>«Ловушки» ИИ, которые могут стать препятствием для внедрения ИИ в госуправление </vt:lpstr>
      <vt:lpstr>Презентация PowerPoint</vt:lpstr>
      <vt:lpstr>Багдат Мусин добавил, что более 250 тысяч специалистов будут обучены для работы в ИТ-сфере. </vt:lpstr>
      <vt:lpstr>G42 предложит правительству Казахстана аналитику больших данных и варианты использования цифровых технологий </vt:lpstr>
      <vt:lpstr>Презентация PowerPoint</vt:lpstr>
      <vt:lpstr>ИИ в здравоохранении Казахстана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admin</cp:lastModifiedBy>
  <cp:revision>110</cp:revision>
  <dcterms:created xsi:type="dcterms:W3CDTF">2022-06-08T19:18:59Z</dcterms:created>
  <dcterms:modified xsi:type="dcterms:W3CDTF">2023-04-18T08:49:41Z</dcterms:modified>
</cp:coreProperties>
</file>