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5" r:id="rId3"/>
    <p:sldMasterId id="2147483702" r:id="rId4"/>
    <p:sldMasterId id="2147483729" r:id="rId5"/>
    <p:sldMasterId id="2147483756" r:id="rId6"/>
    <p:sldMasterId id="2147483783" r:id="rId7"/>
    <p:sldMasterId id="2147483810" r:id="rId8"/>
  </p:sldMasterIdLst>
  <p:notesMasterIdLst>
    <p:notesMasterId r:id="rId11"/>
  </p:notesMasterIdLst>
  <p:handoutMasterIdLst>
    <p:handoutMasterId r:id="rId19"/>
  </p:handoutMasterIdLst>
  <p:sldIdLst>
    <p:sldId id="286" r:id="rId9"/>
    <p:sldId id="287" r:id="rId10"/>
    <p:sldId id="393" r:id="rId12"/>
    <p:sldId id="395" r:id="rId13"/>
    <p:sldId id="394" r:id="rId14"/>
    <p:sldId id="396" r:id="rId15"/>
    <p:sldId id="397" r:id="rId16"/>
    <p:sldId id="398" r:id="rId17"/>
    <p:sldId id="392" r:id="rId18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/>
    <p:restoredTop sz="95761"/>
  </p:normalViewPr>
  <p:slideViewPr>
    <p:cSldViewPr snapToGrid="0" showGuides="1">
      <p:cViewPr varScale="1">
        <p:scale>
          <a:sx n="80" d="100"/>
          <a:sy n="80" d="100"/>
        </p:scale>
        <p:origin x="834" y="90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hyperlink" Target="https://anspa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>
            <a:fillRect/>
          </a:stretch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/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/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/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6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Рисунок 78"/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/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3" name="Прямоугольник 162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/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46" name="Текст 13"/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/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5" name="Прямоугольник 94"/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8" name="Прямоугольник 97"/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1" name="Прямоугольник 100"/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76" name="Рисунок 75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/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5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>
            <a:fillRect/>
          </a:stretch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/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/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/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/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5" name="Прямоугольник 94"/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8" name="Прямоугольник 97"/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1" name="Прямоугольник 100"/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0" name="Рисунок 89"/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/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2" name="Рисунок 89"/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3" name="Рисунок 89"/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Рисунок 89"/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5" name="Рисунок 89"/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6" name="Рисунок 89"/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7" name="Рисунок 89"/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Текст 2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4" name="Рисунок 9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0" name="Рисунок 89"/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/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2" name="Рисунок 89"/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3" name="Рисунок 89"/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Рисунок 89"/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5" name="Рисунок 89"/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6" name="Рисунок 89"/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7" name="Рисунок 89"/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Текст 2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4" name="Рисунок 9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1" name="Рисунок 9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7" name="Рисунок 96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3" name="Рисунок 92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2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9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9" name="Рисунок 78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6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Рисунок 78"/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/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3" name="Прямоугольник 162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/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46" name="Текст 13"/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76" name="Рисунок 75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/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5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>
            <a:fillRect/>
          </a:stretch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/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/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/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/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5" name="Прямоугольник 94"/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8" name="Прямоугольник 97"/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1" name="Прямоугольник 100"/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0" name="Рисунок 89"/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/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2" name="Рисунок 89"/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3" name="Рисунок 89"/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Рисунок 89"/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5" name="Рисунок 89"/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6" name="Рисунок 89"/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7" name="Рисунок 89"/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Текст 2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4" name="Рисунок 9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1" name="Рисунок 9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7" name="Рисунок 96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3" name="Рисунок 92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2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9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9" name="Рисунок 78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6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Рисунок 78"/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/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3" name="Прямоугольник 162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/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46" name="Текст 13"/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1" name="Рисунок 9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76" name="Рисунок 75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/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5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>
            <a:fillRect/>
          </a:stretch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/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/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/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/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5" name="Прямоугольник 94"/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8" name="Прямоугольник 97"/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1" name="Прямоугольник 100"/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0" name="Рисунок 89"/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/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2" name="Рисунок 89"/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3" name="Рисунок 89"/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Рисунок 89"/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5" name="Рисунок 89"/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6" name="Рисунок 89"/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7" name="Рисунок 89"/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Текст 2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4" name="Рисунок 9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7" name="Рисунок 96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1" name="Рисунок 9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7" name="Рисунок 96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3" name="Рисунок 92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2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9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9" name="Рисунок 78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3" name="Рисунок 92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6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Рисунок 78"/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2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9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9" name="Рисунок 78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6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Рисунок 78"/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/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3" name="Прямоугольник 162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/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46" name="Текст 13"/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/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3" name="Прямоугольник 162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/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46" name="Текст 13"/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76" name="Рисунок 75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/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5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>
            <a:fillRect/>
          </a:stretch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/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/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/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/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5" name="Прямоугольник 94"/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8" name="Прямоугольник 97"/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1" name="Прямоугольник 100"/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0" name="Рисунок 89"/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/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2" name="Рисунок 89"/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3" name="Рисунок 89"/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Рисунок 89"/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5" name="Рисунок 89"/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6" name="Рисунок 89"/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7" name="Рисунок 89"/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Текст 2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4" name="Рисунок 9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1" name="Рисунок 9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7" name="Рисунок 96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3" name="Рисунок 92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2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9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9" name="Рисунок 78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6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Рисунок 78"/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/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3" name="Прямоугольник 162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/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46" name="Текст 13"/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76" name="Рисунок 75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/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5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>
            <a:fillRect/>
          </a:stretch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/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/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/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/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5" name="Прямоугольник 94"/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8" name="Прямоугольник 97"/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1" name="Прямоугольник 100"/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0" name="Рисунок 89"/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/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2" name="Рисунок 89"/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3" name="Рисунок 89"/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Рисунок 89"/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5" name="Рисунок 89"/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6" name="Рисунок 89"/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7" name="Рисунок 89"/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Текст 2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4" name="Рисунок 9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1" name="Рисунок 9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7" name="Рисунок 96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3" name="Рисунок 92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2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9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9" name="Рисунок 78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/>
          <p:cNvSpPr txBox="1"/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/>
          <p:cNvSpPr>
            <a:spLocks noGrp="1"/>
          </p:cNvSpPr>
          <p:nvPr>
            <p:ph type="tbl" sz="quarter" idx="16" hasCustomPrompt="1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6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Рисунок 78"/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76" name="Рисунок 75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pic>
        <p:nvPicPr>
          <p:cNvPr id="78" name="Рисунок 77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/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3" name="Прямоугольник 162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/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46" name="Текст 13"/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/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237" name="Прямоугольник 236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315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7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20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322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1" name="Рисунок 8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/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/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7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3" name="Текст 24"/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4" name="Текст 2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6" name="Текст 24"/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76" name="Рисунок 75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/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5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>
            <a:fillRect/>
          </a:stretch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/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/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/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/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7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9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5" name="Прямоугольник 94"/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8" name="Прямоугольник 97"/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1" name="Прямоугольник 100"/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2" name="Рисунок 81"/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/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/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Прямоугольник 94"/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/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5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0" name="Рисунок 89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8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0" name="Рисунок 89"/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/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2" name="Рисунок 89"/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93" name="Рисунок 89"/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Рисунок 89"/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5" name="Рисунок 89"/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6" name="Рисунок 89"/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7" name="Рисунок 89"/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Текст 2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4" name="Рисунок 93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4" name="Рисунок 83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>
            <a:fillRect/>
          </a:stretch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0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/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>
            <a:fillRect/>
          </a:stretch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86" name="Рисунок 85">
            <a:hlinkClick r:id="rId3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1" name="Рисунок 90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/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2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4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pic>
        <p:nvPicPr>
          <p:cNvPr id="97" name="Рисунок 96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/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78" name="TextBox 77"/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2" name="Текст 2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3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5" name="Текст 2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7" name="Текст 2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9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3" name="Рисунок 92">
            <a:hlinkClick r:id="rId3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/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1" name="Текст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3" name="Текст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5" name="Текст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19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0" name="Текст 2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1" name="Текст 24"/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2" name="Текст 2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7" name="Текст 24"/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8" name="Текст 2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sp>
        <p:nvSpPr>
          <p:cNvPr id="129" name="Текст 24"/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0" name="Текст 2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/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>
            <a:fillRect/>
          </a:stretch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/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endParaRPr lang="ru-RU" dirty="0"/>
          </a:p>
        </p:txBody>
      </p:sp>
      <p:sp>
        <p:nvSpPr>
          <p:cNvPr id="81" name="Текст 24"/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2" name="Текст 24"/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3" name="Текст 24"/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pic>
        <p:nvPicPr>
          <p:cNvPr id="79" name="Рисунок 78">
            <a:hlinkClick r:id="rId2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7" Type="http://schemas.openxmlformats.org/officeDocument/2006/relationships/theme" Target="../theme/theme2.xml"/><Relationship Id="rId26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7" Type="http://schemas.openxmlformats.org/officeDocument/2006/relationships/theme" Target="../theme/theme3.xml"/><Relationship Id="rId26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7" Type="http://schemas.openxmlformats.org/officeDocument/2006/relationships/theme" Target="../theme/theme4.xml"/><Relationship Id="rId26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7" Type="http://schemas.openxmlformats.org/officeDocument/2006/relationships/theme" Target="../theme/theme5.xml"/><Relationship Id="rId26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3.xml"/><Relationship Id="rId27" Type="http://schemas.openxmlformats.org/officeDocument/2006/relationships/theme" Target="../theme/theme6.xml"/><Relationship Id="rId26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9.xml"/><Relationship Id="rId27" Type="http://schemas.openxmlformats.org/officeDocument/2006/relationships/theme" Target="../theme/theme7.xml"/><Relationship Id="rId26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81.xml"/><Relationship Id="rId24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4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6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1180556"/>
            <a:ext cx="11036969" cy="529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«Технологии искусственного интеллекта в предоставлении государственных и муниципальных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технологии искусственного интеллекта в муниципальных службах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Студент 2 курса: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Чжао Цзиюэ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Назаренко Сергей Владимирович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доц. к.соц.н.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5594685" y="63636"/>
            <a:ext cx="6597316" cy="865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sz="18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/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2275" y="285115"/>
            <a:ext cx="9838055" cy="765810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charset="0"/>
                <a:cs typeface="Times New Roman" panose="02020603050405020304" charset="0"/>
              </a:rPr>
              <a:t>Искусственный интеллект</a:t>
            </a:r>
            <a:endParaRPr 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彩虹分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1440" y="1457325"/>
            <a:ext cx="10499725" cy="4137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/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2275" y="285115"/>
            <a:ext cx="9838055" cy="950595"/>
          </a:xfrm>
        </p:spPr>
        <p:txBody>
          <a:bodyPr>
            <a:normAutofit fontScale="90000"/>
          </a:bodyPr>
          <a:lstStyle/>
          <a:p>
            <a:r>
              <a:rPr lang="ru-RU">
                <a:latin typeface="Times New Roman" panose="02020603050405020304" charset="0"/>
                <a:cs typeface="Times New Roman" panose="02020603050405020304" charset="0"/>
              </a:rPr>
              <a:t>Вклад искусственного интеллекта в развитие муниципальных услуг</a:t>
            </a:r>
            <a:endParaRPr 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2555" y="1235710"/>
            <a:ext cx="7576185" cy="49720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287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</a:t>
            </a:r>
            <a:endParaRPr lang="en-US" altLang="zh-CN" sz="28700" b="1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1785" y="4347845"/>
            <a:ext cx="2259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97,6 млн. часов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1520" y="2741930"/>
            <a:ext cx="2421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1,2 миллиарда часов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75650" y="2741930"/>
            <a:ext cx="1708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US$41.1 млрд.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35670" y="4347845"/>
            <a:ext cx="228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US$3.3 млрд.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41905" y="3545205"/>
            <a:ext cx="8464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------------------------------------------------------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/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2275" y="285115"/>
            <a:ext cx="10012680" cy="950595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Интернет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+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Муниципальные услуги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7160" y="1235710"/>
            <a:ext cx="36302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Услуги интеллектуальных физических вестибюлей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Услуги систем правительственных приложений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Городские общественные службы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OI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5820" y="1351280"/>
            <a:ext cx="3333115" cy="2846070"/>
          </a:xfrm>
          <a:prstGeom prst="rect">
            <a:avLst/>
          </a:prstGeom>
        </p:spPr>
      </p:pic>
      <p:pic>
        <p:nvPicPr>
          <p:cNvPr id="12" name="图片 11" descr="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065" y="3428365"/>
            <a:ext cx="3042920" cy="2516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/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1440" y="285115"/>
            <a:ext cx="10417810" cy="950595"/>
          </a:xfrm>
        </p:spPr>
        <p:txBody>
          <a:bodyPr>
            <a:noAutofit/>
          </a:bodyPr>
          <a:lstStyle/>
          <a:p>
            <a:r>
              <a:rPr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Искусственный интеллект в муниципальных службах</a:t>
            </a:r>
            <a:endParaRPr lang="en-US" altLang="ru-RU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0360" y="2223135"/>
            <a:ext cx="36302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Сельскохозяйственный сектор - это сфера, которая требует различных ресурсов, труда, капитала и времени для достижения наилучших результатов.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 descr="OI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3725" y="1158875"/>
            <a:ext cx="4789805" cy="4872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/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1440" y="285115"/>
            <a:ext cx="10417810" cy="950595"/>
          </a:xfrm>
        </p:spPr>
        <p:txBody>
          <a:bodyPr>
            <a:noAutofit/>
          </a:bodyPr>
          <a:lstStyle/>
          <a:p>
            <a:r>
              <a:rPr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Искусственный интеллект в муниципальных службах</a:t>
            </a:r>
            <a:endParaRPr lang="en-US" altLang="ru-RU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0360" y="2223135"/>
            <a:ext cx="36302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Сектор здравоохранения внедряет искусственный интеллект, чтобы ставить диагнозы лучше и быстрее, чем человек.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downlo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1310" y="1656715"/>
            <a:ext cx="5255895" cy="3544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/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1440" y="285115"/>
            <a:ext cx="10417810" cy="950595"/>
          </a:xfrm>
        </p:spPr>
        <p:txBody>
          <a:bodyPr>
            <a:noAutofit/>
          </a:bodyPr>
          <a:lstStyle/>
          <a:p>
            <a:r>
              <a:rPr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Искусственный интеллект в муниципальных службах</a:t>
            </a:r>
            <a:endParaRPr lang="en-US" altLang="ru-RU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0360" y="2223135"/>
            <a:ext cx="36302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Искусственный интеллект позволяет автоматически выставлять отметки, позволяя учителям больше времени уделять преподаванию.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OI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8960" y="1550035"/>
            <a:ext cx="4563745" cy="3620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/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  <a:endParaRPr lang="ru-RU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1440" y="285115"/>
            <a:ext cx="10417810" cy="950595"/>
          </a:xfrm>
        </p:spPr>
        <p:txBody>
          <a:bodyPr>
            <a:noAutofit/>
          </a:bodyPr>
          <a:lstStyle/>
          <a:p>
            <a:r>
              <a:rPr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Вывод</a:t>
            </a:r>
            <a:endParaRPr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64080" y="1595755"/>
            <a:ext cx="75622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Благодаря последним достижениям в области искусственного интеллекта и технологий глубокого обучения все больше государственных ведомств используют технологии ИИ для совершенствования систем и услуг.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Внедрение ИИ - это рычаг для трансформационных изменений в том, как задумываются, разрабатываются, предоставляются и потребляются государственные услуги.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Он помогает правительствам предоставлять комплексные услуги населению благодаря бесперебойному потоку информации между государственными ведомствами.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960" y="1123950"/>
            <a:ext cx="6735445" cy="36709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Технологии искусственного интеллекта в предоставлении государственных и муниципальных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услуг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Применение технологии искусственного интеллекта в муниципальных службах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4"/>
          <p:cNvGraphicFramePr>
            <a:graphicFrameLocks noGrp="1"/>
          </p:cNvGraphicFramePr>
          <p:nvPr/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/>
                <a:gridCol w="27935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Назаренко Сергей Владимирович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доц. к.соц.н.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 </a:t>
                      </a:r>
                      <a:r>
                        <a:rPr lang="en-US" altLang="ru-RU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курса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Чжао Цзиюэ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graphicFrame>
        <p:nvGraphicFramePr>
          <p:cNvPr id="5" name="Таблица 8"/>
          <p:cNvGraphicFramePr>
            <a:graphicFrameLocks noGrp="1"/>
          </p:cNvGraphicFramePr>
          <p:nvPr/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/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82665" y="89950"/>
            <a:ext cx="687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(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6295" y="3093085"/>
            <a:ext cx="1703070" cy="22104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23d9ea53-af79-4715-8dbc-2a49d4386011"/>
  <p:tag name="COMMONDATA" val="eyJoZGlkIjoiYjMxZDQ3MTYzNjg3NjM0M2ExYTIzOWJmYjQxMWQ2MmUifQ=="/>
</p:tagLst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2598</Words>
  <Application>WPS 演示</Application>
  <PresentationFormat>Широкоэкранный</PresentationFormat>
  <Paragraphs>106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9</vt:i4>
      </vt:variant>
    </vt:vector>
  </HeadingPairs>
  <TitlesOfParts>
    <vt:vector size="69" baseType="lpstr">
      <vt:lpstr>Arial</vt:lpstr>
      <vt:lpstr>宋体</vt:lpstr>
      <vt:lpstr>Wingdings</vt:lpstr>
      <vt:lpstr>Arial</vt:lpstr>
      <vt:lpstr>Inter ExtraLight</vt:lpstr>
      <vt:lpstr>Segoe Print</vt:lpstr>
      <vt:lpstr>微软雅黑</vt:lpstr>
      <vt:lpstr>Arial Unicode MS</vt:lpstr>
      <vt:lpstr>Inter SemiBold</vt:lpstr>
      <vt:lpstr>Calibri</vt:lpstr>
      <vt:lpstr>等线</vt:lpstr>
      <vt:lpstr>华文中宋</vt:lpstr>
      <vt:lpstr>Microsoft JhengHei UI Light</vt:lpstr>
      <vt:lpstr>PMingLiU-ExtB</vt:lpstr>
      <vt:lpstr>Algerian</vt:lpstr>
      <vt:lpstr>Bahnschrift Light SemiCondensed</vt:lpstr>
      <vt:lpstr>Baskerville Old Face</vt:lpstr>
      <vt:lpstr>Bodoni MT</vt:lpstr>
      <vt:lpstr>Book Antiqua</vt:lpstr>
      <vt:lpstr>Calibri Light</vt:lpstr>
      <vt:lpstr>Candara</vt:lpstr>
      <vt:lpstr>Centaur</vt:lpstr>
      <vt:lpstr>Comic Sans MS</vt:lpstr>
      <vt:lpstr>Copperplate Gothic Light</vt:lpstr>
      <vt:lpstr>Eras Demi ITC</vt:lpstr>
      <vt:lpstr>Eras Medium ITC</vt:lpstr>
      <vt:lpstr>Franklin Gothic Heavy</vt:lpstr>
      <vt:lpstr>Haettenschweiler</vt:lpstr>
      <vt:lpstr>Javanese Text</vt:lpstr>
      <vt:lpstr>Leelawadee UI Semilight</vt:lpstr>
      <vt:lpstr>Myanmar Text</vt:lpstr>
      <vt:lpstr>Rockwell</vt:lpstr>
      <vt:lpstr>Sitka Small Semibold</vt:lpstr>
      <vt:lpstr>Times New Roman</vt:lpstr>
      <vt:lpstr>Malgun Gothic</vt:lpstr>
      <vt:lpstr>Microsoft YaHei UI</vt:lpstr>
      <vt:lpstr>Bahnschrift SemiLight Condensed</vt:lpstr>
      <vt:lpstr>DejaVu Math TeX Gyre</vt:lpstr>
      <vt:lpstr>French Script MT</vt:lpstr>
      <vt:lpstr>Leelawadee</vt:lpstr>
      <vt:lpstr>Lucida Fax</vt:lpstr>
      <vt:lpstr>Microsoft Himalaya</vt:lpstr>
      <vt:lpstr>Microsoft Yi Baiti</vt:lpstr>
      <vt:lpstr>Niagara Solid</vt:lpstr>
      <vt:lpstr>Papyrus</vt:lpstr>
      <vt:lpstr>Segoe MDL2 Assets</vt:lpstr>
      <vt:lpstr>Segoe UI Emoji</vt:lpstr>
      <vt:lpstr>Tw Cen MT</vt:lpstr>
      <vt:lpstr>SimSun-ExtB</vt:lpstr>
      <vt:lpstr>Bahnschrift Light</vt:lpstr>
      <vt:lpstr>Berlin Sans FB Demi</vt:lpstr>
      <vt:lpstr>Bookman Old Style</vt:lpstr>
      <vt:lpstr>Cascadia Code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PowerPoint 演示文稿</vt:lpstr>
      <vt:lpstr>PowerPoint 演示文稿</vt:lpstr>
      <vt:lpstr>Искусственный интеллект</vt:lpstr>
      <vt:lpstr>Интернет + Муниципальные услуги</vt:lpstr>
      <vt:lpstr>Вклад искусственного интеллекта в развитие муниципальных услуг</vt:lpstr>
      <vt:lpstr>Искусственный интеллект в муниципальных службах</vt:lpstr>
      <vt:lpstr>Искусственный интеллект в муниципальных службах</vt:lpstr>
      <vt:lpstr>Искусственный интеллект в муниципальных службах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NN</cp:lastModifiedBy>
  <cp:revision>107</cp:revision>
  <dcterms:created xsi:type="dcterms:W3CDTF">2022-06-08T19:18:00Z</dcterms:created>
  <dcterms:modified xsi:type="dcterms:W3CDTF">2023-04-14T06:52:41Z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6C0E60A5C2CA4A82AB1CB338D79AD239_13</vt:lpwstr>
  </property>
  <property fmtid="{D5CDD505-2E9C-101B-9397-08002B2CF9AE}" pid="3" name="KSOProductBuildVer">
    <vt:lpwstr>2052-11.1.0.14036</vt:lpwstr>
  </property>
</Properties>
</file>