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8" r:id="rId2"/>
  </p:sldMasterIdLst>
  <p:notesMasterIdLst>
    <p:notesMasterId r:id="rId18"/>
  </p:notesMasterIdLst>
  <p:handoutMasterIdLst>
    <p:handoutMasterId r:id="rId19"/>
  </p:handoutMasterIdLst>
  <p:sldIdLst>
    <p:sldId id="286" r:id="rId3"/>
    <p:sldId id="287" r:id="rId4"/>
    <p:sldId id="394" r:id="rId5"/>
    <p:sldId id="2147379530" r:id="rId6"/>
    <p:sldId id="2147380984" r:id="rId7"/>
    <p:sldId id="264" r:id="rId8"/>
    <p:sldId id="263" r:id="rId9"/>
    <p:sldId id="2147380989" r:id="rId10"/>
    <p:sldId id="2147380963" r:id="rId11"/>
    <p:sldId id="2147380990" r:id="rId12"/>
    <p:sldId id="2147380991" r:id="rId13"/>
    <p:sldId id="2147380992" r:id="rId14"/>
    <p:sldId id="304" r:id="rId15"/>
    <p:sldId id="2147380993" r:id="rId16"/>
    <p:sldId id="39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CF3"/>
    <a:srgbClr val="D0D6E6"/>
    <a:srgbClr val="F0626B"/>
    <a:srgbClr val="E188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76"/>
    <p:restoredTop sz="95761"/>
  </p:normalViewPr>
  <p:slideViewPr>
    <p:cSldViewPr snapToGrid="0" showGuides="1">
      <p:cViewPr varScale="1">
        <p:scale>
          <a:sx n="76" d="100"/>
          <a:sy n="76" d="100"/>
        </p:scale>
        <p:origin x="116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E9229CD-1E50-49B6-BE57-0FE95BD1D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D30C6D4-B069-42CA-B07C-37374BE295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7C28A-312D-47F3-8473-D38A81B00B2C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D9C3710-BBDE-491D-8DCF-1D2BE90A66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7EBFC9-F630-47C7-A02D-F71AB9DD36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585C1-5B73-4BC2-A4CE-6B223B444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6311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A7B9B-2350-4130-9D0E-DE2CF81FC9D1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0BC89-D448-469E-BB90-AC2906C14D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4627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11428-3345-487F-B80D-75741928895D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669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11428-3345-487F-B80D-75741928895D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043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Начнем с предпосылок</a:t>
            </a:r>
          </a:p>
          <a:p>
            <a:endParaRPr lang="en-US" dirty="0"/>
          </a:p>
          <a:p>
            <a:r>
              <a:rPr lang="ru-RU" dirty="0"/>
              <a:t>На данный момент можно выделить три этапа  развития цифровой зрелости государства</a:t>
            </a:r>
          </a:p>
          <a:p>
            <a:endParaRPr lang="ru-RU" dirty="0"/>
          </a:p>
          <a:p>
            <a:pPr marL="228600" indent="-228600">
              <a:buAutoNum type="arabicPeriod"/>
            </a:pPr>
            <a:r>
              <a:rPr lang="ru-RU" dirty="0"/>
              <a:t>Аналоговое правительство – борьба за снижение человеческого фактора при </a:t>
            </a:r>
          </a:p>
          <a:p>
            <a:pPr marL="685800" lvl="1" indent="-228600">
              <a:buAutoNum type="arabicPeriod"/>
            </a:pPr>
            <a:r>
              <a:rPr lang="ru-RU" dirty="0"/>
              <a:t>низкой скорости, </a:t>
            </a:r>
          </a:p>
          <a:p>
            <a:pPr marL="685800" lvl="1" indent="-228600">
              <a:buAutoNum type="arabicPeriod"/>
            </a:pPr>
            <a:r>
              <a:rPr lang="ru-RU" dirty="0"/>
              <a:t>низкой доступности </a:t>
            </a:r>
          </a:p>
          <a:p>
            <a:pPr marL="685800" lvl="1" indent="-228600">
              <a:buAutoNum type="arabicPeriod"/>
            </a:pPr>
            <a:r>
              <a:rPr lang="ru-RU" dirty="0"/>
              <a:t>высокой стоимости </a:t>
            </a:r>
          </a:p>
          <a:p>
            <a:pPr marL="685800" lvl="1" indent="-228600">
              <a:buAutoNum type="arabicPeriod"/>
            </a:pPr>
            <a:r>
              <a:rPr lang="ru-RU" dirty="0"/>
              <a:t>низкой ориентированности на гражданина при оказании госуслуг </a:t>
            </a:r>
          </a:p>
          <a:p>
            <a:pPr marL="228600" lvl="0" indent="-228600">
              <a:buAutoNum type="arabicPeriod"/>
            </a:pPr>
            <a:r>
              <a:rPr lang="ru-RU" dirty="0"/>
              <a:t>Электронное правительство – борьба за автоматизацию функций и повышение доступности</a:t>
            </a:r>
          </a:p>
          <a:p>
            <a:pPr marL="685800" lvl="1" indent="-228600">
              <a:buAutoNum type="arabicPeriod"/>
            </a:pPr>
            <a:r>
              <a:rPr lang="ru-RU" dirty="0"/>
              <a:t>Высокая стоимость</a:t>
            </a:r>
          </a:p>
          <a:p>
            <a:pPr marL="685800" lvl="1" indent="-228600">
              <a:buAutoNum type="arabicPeriod"/>
            </a:pPr>
            <a:r>
              <a:rPr lang="ru-RU" dirty="0"/>
              <a:t>Средняя доступность </a:t>
            </a:r>
          </a:p>
          <a:p>
            <a:pPr marL="685800" lvl="1" indent="-228600">
              <a:buAutoNum type="arabicPeriod"/>
            </a:pPr>
            <a:r>
              <a:rPr lang="ru-RU" dirty="0"/>
              <a:t>Высокая скорость</a:t>
            </a:r>
          </a:p>
          <a:p>
            <a:pPr marL="685800" lvl="1" indent="-228600">
              <a:buAutoNum type="arabicPeriod"/>
            </a:pPr>
            <a:r>
              <a:rPr lang="ru-RU" dirty="0"/>
              <a:t>Средняя ориентированность на клиента</a:t>
            </a:r>
          </a:p>
          <a:p>
            <a:pPr marL="228600" lvl="0" indent="-228600">
              <a:buAutoNum type="arabicPeriod"/>
            </a:pPr>
            <a:r>
              <a:rPr lang="ru-RU" dirty="0"/>
              <a:t>Цифровое государство, борьба за качество сервиса, платформенный подход – стандарты + технологии</a:t>
            </a:r>
            <a:r>
              <a:rPr lang="en-US" dirty="0"/>
              <a:t> </a:t>
            </a:r>
            <a:r>
              <a:rPr lang="ru-RU" dirty="0"/>
              <a:t> позволяют из коробки получить :</a:t>
            </a:r>
          </a:p>
          <a:p>
            <a:pPr marL="685800" lvl="1" indent="-228600">
              <a:buAutoNum type="arabicPeriod"/>
            </a:pPr>
            <a:r>
              <a:rPr lang="ru-RU" dirty="0"/>
              <a:t>Низкие издержки на оказание услуг</a:t>
            </a:r>
          </a:p>
          <a:p>
            <a:pPr marL="685800" lvl="1" indent="-228600">
              <a:buAutoNum type="arabicPeriod"/>
            </a:pPr>
            <a:r>
              <a:rPr lang="ru-RU" dirty="0"/>
              <a:t>Высокая скорость реакции на изменения </a:t>
            </a:r>
          </a:p>
          <a:p>
            <a:pPr marL="685800" lvl="1" indent="-228600">
              <a:buAutoNum type="arabicPeriod"/>
            </a:pPr>
            <a:r>
              <a:rPr lang="ru-RU" dirty="0"/>
              <a:t>Проектирование от клиента</a:t>
            </a:r>
          </a:p>
          <a:p>
            <a:pPr marL="685800" lvl="1" indent="-228600">
              <a:buAutoNum type="arabicPeriod"/>
            </a:pPr>
            <a:r>
              <a:rPr lang="ru-RU" dirty="0"/>
              <a:t>Высокая доступность сервисов</a:t>
            </a:r>
          </a:p>
          <a:p>
            <a:pPr marL="685800" lvl="1" indent="-228600">
              <a:buAutoNum type="arabicPeriod"/>
            </a:pPr>
            <a:r>
              <a:rPr lang="ru-RU" dirty="0"/>
              <a:t>Онлайн скорость оказания большинства услуг</a:t>
            </a:r>
          </a:p>
          <a:p>
            <a:pPr marL="685800" lvl="1" indent="-228600">
              <a:buAutoNum type="arabicPeriod"/>
            </a:pPr>
            <a:endParaRPr lang="ru-RU" dirty="0"/>
          </a:p>
          <a:p>
            <a:pPr marL="228600" lvl="0" indent="-228600">
              <a:buAutoNum type="arabicPeriod"/>
            </a:pPr>
            <a:r>
              <a:rPr lang="ru-RU" dirty="0"/>
              <a:t>Мы на пути из электронного правительства в цифровое государство. Не мы первые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4C34C-6AD2-408F-8326-9C7BF6CBC16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127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/>
              <a:t>еЭС</a:t>
            </a:r>
            <a:r>
              <a:rPr lang="ru-RU" dirty="0"/>
              <a:t> НЦИ убить, актуализировать с </a:t>
            </a:r>
            <a:r>
              <a:rPr lang="ru-RU" dirty="0" err="1"/>
              <a:t>фетисовым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Правка:  </a:t>
            </a:r>
            <a:r>
              <a:rPr lang="ru-RU" sz="1800" dirty="0">
                <a:effectLst/>
                <a:latin typeface="Segoe UI" panose="020B0502040204020203" pitchFamily="34" charset="0"/>
              </a:rPr>
              <a:t>сделано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F2441E-0A85-439C-B333-DA6AF472701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299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8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8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anspa.ru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http://33534C398F31C4F0AB20CA9FEF68E9E7.dms.sberbank.ru/33534C398F31C4F0AB20CA9FEF68E9E7-55E16153B2C974526ABF43A84DF6B06E-9F4D076C9D706897290373F189C9BCF8/1.png" TargetMode="Externa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nspa.r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 18">
            <a:extLst>
              <a:ext uri="{FF2B5EF4-FFF2-40B4-BE49-F238E27FC236}">
                <a16:creationId xmlns:a16="http://schemas.microsoft.com/office/drawing/2014/main" id="{89B2BE01-5661-A230-B1CD-44CEDB6A3E9B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116B778-0F18-F88F-A909-4C0207CAAE95}"/>
              </a:ext>
            </a:extLst>
          </p:cNvPr>
          <p:cNvSpPr/>
          <p:nvPr userDrawn="1"/>
        </p:nvSpPr>
        <p:spPr>
          <a:xfrm>
            <a:off x="1059512" y="0"/>
            <a:ext cx="11154712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9413F0F1-5B34-029F-632D-B178B93A81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5160" y="2291494"/>
            <a:ext cx="7309379" cy="17655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/>
            </a:br>
            <a:r>
              <a:rPr lang="ru-RU"/>
              <a:t>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1E62C4D8-7C5B-B436-9DC1-AA2002CFAC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5853" y="4144134"/>
            <a:ext cx="7309379" cy="548371"/>
          </a:xfrm>
        </p:spPr>
        <p:txBody>
          <a:bodyPr lIns="0" tIns="0" rIns="0" bIns="0" anchor="t" anchorCtr="0">
            <a:noAutofit/>
          </a:bodyPr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A3F7F8-8A73-3112-983C-3B737A3DACC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hlinkClick r:id="rId3"/>
            <a:extLst>
              <a:ext uri="{FF2B5EF4-FFF2-40B4-BE49-F238E27FC236}">
                <a16:creationId xmlns:a16="http://schemas.microsoft.com/office/drawing/2014/main" id="{677894EA-9CD9-DDF6-507E-5E4457D7A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5635" y="344411"/>
            <a:ext cx="530916" cy="529335"/>
          </a:xfrm>
          <a:prstGeom prst="rect">
            <a:avLst/>
          </a:prstGeom>
        </p:spPr>
      </p:pic>
      <p:pic>
        <p:nvPicPr>
          <p:cNvPr id="78" name="Рисунок 77">
            <a:hlinkClick r:id="rId3"/>
            <a:extLst>
              <a:ext uri="{FF2B5EF4-FFF2-40B4-BE49-F238E27FC236}">
                <a16:creationId xmlns:a16="http://schemas.microsoft.com/office/drawing/2014/main" id="{5E1A9132-FE6F-459D-9DD9-C5B3360758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61" y="5010922"/>
            <a:ext cx="664465" cy="15026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9375AB-A242-4921-BC4A-7981245A327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32" y="552192"/>
            <a:ext cx="2604358" cy="19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33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orient="horz" pos="4065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pos="1084" userDrawn="1">
          <p15:clr>
            <a:srgbClr val="FBAE40"/>
          </p15:clr>
        </p15:guide>
        <p15:guide id="6" pos="72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117" descr="Изображение выглядит как небо, внешний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9E3366D9-DF71-998B-A864-7945D80B3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" t="6492" r="29488" b="16131"/>
          <a:stretch/>
        </p:blipFill>
        <p:spPr>
          <a:xfrm>
            <a:off x="1036008" y="-1270"/>
            <a:ext cx="11183989" cy="6859270"/>
          </a:xfrm>
          <a:prstGeom prst="rect">
            <a:avLst/>
          </a:prstGeom>
        </p:spPr>
      </p:pic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CFF5B896-D2EC-6E60-F4D7-BCF5B6BDEC8F}"/>
              </a:ext>
            </a:extLst>
          </p:cNvPr>
          <p:cNvSpPr/>
          <p:nvPr userDrawn="1"/>
        </p:nvSpPr>
        <p:spPr>
          <a:xfrm>
            <a:off x="1036008" y="-1270"/>
            <a:ext cx="11183989" cy="6858000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C1438B-ED55-08F0-6C5D-C54BE782DD70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E54CB439-0EC6-0848-DDC3-6BF944F92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170296B5-9B0D-18B7-7C9F-8665A08FB431}"/>
              </a:ext>
            </a:extLst>
          </p:cNvPr>
          <p:cNvSpPr/>
          <p:nvPr userDrawn="1"/>
        </p:nvSpPr>
        <p:spPr>
          <a:xfrm>
            <a:off x="1722438" y="1091565"/>
            <a:ext cx="5839898" cy="4686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81380A6A-C0B5-07FA-0095-FA71FB3AA1F3}"/>
              </a:ext>
            </a:extLst>
          </p:cNvPr>
          <p:cNvSpPr/>
          <p:nvPr userDrawn="1"/>
        </p:nvSpPr>
        <p:spPr>
          <a:xfrm>
            <a:off x="6956855" y="1711411"/>
            <a:ext cx="4576334" cy="34351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F0819C8A-A32A-DCAF-6DC0-E27F0620D339}"/>
              </a:ext>
            </a:extLst>
          </p:cNvPr>
          <p:cNvSpPr/>
          <p:nvPr userDrawn="1"/>
        </p:nvSpPr>
        <p:spPr>
          <a:xfrm>
            <a:off x="6820930" y="2452817"/>
            <a:ext cx="284205" cy="1952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Рисунок 106">
            <a:extLst>
              <a:ext uri="{FF2B5EF4-FFF2-40B4-BE49-F238E27FC236}">
                <a16:creationId xmlns:a16="http://schemas.microsoft.com/office/drawing/2014/main" id="{862D787A-F321-898D-AFBF-C994E04BEED7}"/>
              </a:ext>
            </a:extLst>
          </p:cNvPr>
          <p:cNvSpPr>
            <a:spLocks noGrp="1" noChangeAspect="1"/>
          </p:cNvSpPr>
          <p:nvPr userDrawn="1">
            <p:ph type="pic" sz="quarter" idx="10"/>
          </p:nvPr>
        </p:nvSpPr>
        <p:spPr>
          <a:xfrm>
            <a:off x="8558997" y="2010157"/>
            <a:ext cx="1429200" cy="1429200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8" name="Текст 24">
            <a:extLst>
              <a:ext uri="{FF2B5EF4-FFF2-40B4-BE49-F238E27FC236}">
                <a16:creationId xmlns:a16="http://schemas.microsoft.com/office/drawing/2014/main" id="{F2F47F17-C72A-20B8-2EC9-EF1ECB542A8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399737" y="3936831"/>
            <a:ext cx="3835529" cy="99115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9" name="Заголовок 1">
            <a:extLst>
              <a:ext uri="{FF2B5EF4-FFF2-40B4-BE49-F238E27FC236}">
                <a16:creationId xmlns:a16="http://schemas.microsoft.com/office/drawing/2014/main" id="{9C793C0A-DAFD-9C9A-FB73-C5058465648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105842" y="1374111"/>
            <a:ext cx="4263208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D813DA6D-420F-1204-2DBE-CE889D15C18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133265" y="2760837"/>
            <a:ext cx="4261661" cy="26218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5" name="Текст 24">
            <a:extLst>
              <a:ext uri="{FF2B5EF4-FFF2-40B4-BE49-F238E27FC236}">
                <a16:creationId xmlns:a16="http://schemas.microsoft.com/office/drawing/2014/main" id="{1D0B2648-93B5-4536-C933-F042ECBE6263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399737" y="3661422"/>
            <a:ext cx="3835529" cy="228203"/>
          </a:xfrm>
        </p:spPr>
        <p:txBody>
          <a:bodyPr lIns="0" tIns="0" rIns="0" bIns="0" anchor="t" anchorCtr="1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3"/>
            <a:extLst>
              <a:ext uri="{FF2B5EF4-FFF2-40B4-BE49-F238E27FC236}">
                <a16:creationId xmlns:a16="http://schemas.microsoft.com/office/drawing/2014/main" id="{09E8978C-E608-48B9-8954-95DD60AD03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77D9D73-9243-4ECE-872B-4C960C0DD44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32" y="552192"/>
            <a:ext cx="2604358" cy="19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64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12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1350" userDrawn="1">
          <p15:clr>
            <a:srgbClr val="FBAE40"/>
          </p15:clr>
        </p15:guide>
        <p15:guide id="9" pos="41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BD173F79-53C6-AA6A-F4FC-231E7A0DF919}"/>
              </a:ext>
            </a:extLst>
          </p:cNvPr>
          <p:cNvSpPr/>
          <p:nvPr userDrawn="1"/>
        </p:nvSpPr>
        <p:spPr>
          <a:xfrm>
            <a:off x="1723079" y="3574506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0486B3A-95C7-3E39-298A-20F287EF7B03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CC25B7EE-88B4-C44B-D8E2-861541ECED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6" name="Рисунок 39">
            <a:extLst>
              <a:ext uri="{FF2B5EF4-FFF2-40B4-BE49-F238E27FC236}">
                <a16:creationId xmlns:a16="http://schemas.microsoft.com/office/drawing/2014/main" id="{68DA6C7E-BC94-3C97-C4D7-8CBFB564A100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84899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E7648C65-7E31-3E8B-1061-8FEBBA1AF8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Текст 24">
            <a:extLst>
              <a:ext uri="{FF2B5EF4-FFF2-40B4-BE49-F238E27FC236}">
                <a16:creationId xmlns:a16="http://schemas.microsoft.com/office/drawing/2014/main" id="{D91B5219-F84F-4498-781A-EE13BEC1D1A0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4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Текст 24">
            <a:extLst>
              <a:ext uri="{FF2B5EF4-FFF2-40B4-BE49-F238E27FC236}">
                <a16:creationId xmlns:a16="http://schemas.microsoft.com/office/drawing/2014/main" id="{E1760BE7-6D27-FF6D-B50E-E7EB88BBFDF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697044" y="2763174"/>
            <a:ext cx="6244258" cy="51136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AE606EBC-18F8-943B-ED75-B0F5D4BA9419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903207" y="3686010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E0D86FE1-85EE-E9B1-6982-38DCFD12BF48}"/>
              </a:ext>
            </a:extLst>
          </p:cNvPr>
          <p:cNvSpPr/>
          <p:nvPr userDrawn="1"/>
        </p:nvSpPr>
        <p:spPr>
          <a:xfrm rot="5400000" flipH="1">
            <a:off x="3056535" y="4082125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8BFC3425-C0E6-D6DF-FE89-066BDDFEDBEA}"/>
              </a:ext>
            </a:extLst>
          </p:cNvPr>
          <p:cNvSpPr/>
          <p:nvPr userDrawn="1"/>
        </p:nvSpPr>
        <p:spPr>
          <a:xfrm>
            <a:off x="5128932" y="3574506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51940EE1-4A01-9939-B2E3-DA58D8E77686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5309060" y="3686010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B5089E85-19CA-7382-148B-A796C7328CE3}"/>
              </a:ext>
            </a:extLst>
          </p:cNvPr>
          <p:cNvSpPr/>
          <p:nvPr userDrawn="1"/>
        </p:nvSpPr>
        <p:spPr>
          <a:xfrm rot="5400000" flipH="1">
            <a:off x="6462388" y="4082125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FD926DA3-B3AA-794A-B2FB-EF4580666796}"/>
              </a:ext>
            </a:extLst>
          </p:cNvPr>
          <p:cNvSpPr/>
          <p:nvPr userDrawn="1"/>
        </p:nvSpPr>
        <p:spPr>
          <a:xfrm>
            <a:off x="1723079" y="5123924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98FC3508-1424-577D-BC96-2855FE8F416F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1903207" y="5235428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EDE7640A-4CCC-01DF-B035-A5B0C87689A9}"/>
              </a:ext>
            </a:extLst>
          </p:cNvPr>
          <p:cNvSpPr/>
          <p:nvPr userDrawn="1"/>
        </p:nvSpPr>
        <p:spPr>
          <a:xfrm rot="5400000" flipH="1">
            <a:off x="3056535" y="563154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53A37A6-A02C-19DD-683D-13DE5778CE14}"/>
              </a:ext>
            </a:extLst>
          </p:cNvPr>
          <p:cNvSpPr/>
          <p:nvPr userDrawn="1"/>
        </p:nvSpPr>
        <p:spPr>
          <a:xfrm>
            <a:off x="5128932" y="5123924"/>
            <a:ext cx="2812370" cy="133634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0" name="Текст 24">
            <a:extLst>
              <a:ext uri="{FF2B5EF4-FFF2-40B4-BE49-F238E27FC236}">
                <a16:creationId xmlns:a16="http://schemas.microsoft.com/office/drawing/2014/main" id="{BBED5334-A869-6CC1-145D-03DF0B229D3C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5309060" y="5235428"/>
            <a:ext cx="2452114" cy="104386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75953F19-0FF4-4CFE-CC14-CD1BEB2598F0}"/>
              </a:ext>
            </a:extLst>
          </p:cNvPr>
          <p:cNvSpPr/>
          <p:nvPr userDrawn="1"/>
        </p:nvSpPr>
        <p:spPr>
          <a:xfrm rot="5400000" flipH="1">
            <a:off x="6462388" y="563154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0" name="Рисунок 89">
            <a:hlinkClick r:id="rId2"/>
            <a:extLst>
              <a:ext uri="{FF2B5EF4-FFF2-40B4-BE49-F238E27FC236}">
                <a16:creationId xmlns:a16="http://schemas.microsoft.com/office/drawing/2014/main" id="{45850E90-81D8-4A40-A040-737DEF501E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9321B6C-D5D8-4B31-8C0A-1B0B0D967E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32" y="552192"/>
            <a:ext cx="2604358" cy="19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90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3004" userDrawn="1">
          <p15:clr>
            <a:srgbClr val="FBAE40"/>
          </p15:clr>
        </p15:guide>
        <p15:guide id="8" pos="53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BF1B54E-77A0-2F6B-6251-EB79CC9DAA63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F578E172-520C-EC48-A48B-AE7A0F0DE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87" name="Заголовок 1">
            <a:extLst>
              <a:ext uri="{FF2B5EF4-FFF2-40B4-BE49-F238E27FC236}">
                <a16:creationId xmlns:a16="http://schemas.microsoft.com/office/drawing/2014/main" id="{625D6996-ABE0-2283-5153-08B864AA4B9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8" name="Текст 24">
            <a:extLst>
              <a:ext uri="{FF2B5EF4-FFF2-40B4-BE49-F238E27FC236}">
                <a16:creationId xmlns:a16="http://schemas.microsoft.com/office/drawing/2014/main" id="{64F747F8-A6EA-E19C-1F4E-2D4D20CED716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08430" y="1670022"/>
            <a:ext cx="9821925" cy="9684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0" name="Рисунок 89">
            <a:extLst>
              <a:ext uri="{FF2B5EF4-FFF2-40B4-BE49-F238E27FC236}">
                <a16:creationId xmlns:a16="http://schemas.microsoft.com/office/drawing/2014/main" id="{5C23556E-16B5-93DF-88E4-C4E63166E021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17208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1" name="Рисунок 89">
            <a:extLst>
              <a:ext uri="{FF2B5EF4-FFF2-40B4-BE49-F238E27FC236}">
                <a16:creationId xmlns:a16="http://schemas.microsoft.com/office/drawing/2014/main" id="{9ED2DC1C-0D9D-E1A1-DBAB-999CA7DED10F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42862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92" name="Рисунок 89">
            <a:extLst>
              <a:ext uri="{FF2B5EF4-FFF2-40B4-BE49-F238E27FC236}">
                <a16:creationId xmlns:a16="http://schemas.microsoft.com/office/drawing/2014/main" id="{9DFD902F-2691-32B8-9612-4E33E7611245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6851650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93" name="Рисунок 89">
            <a:extLst>
              <a:ext uri="{FF2B5EF4-FFF2-40B4-BE49-F238E27FC236}">
                <a16:creationId xmlns:a16="http://schemas.microsoft.com/office/drawing/2014/main" id="{9FD2D451-4E32-EA27-9765-E31217038AE8}"/>
              </a:ext>
            </a:extLst>
          </p:cNvPr>
          <p:cNvSpPr>
            <a:spLocks noGrp="1"/>
          </p:cNvSpPr>
          <p:nvPr userDrawn="1">
            <p:ph type="pic" sz="quarter" idx="18"/>
          </p:nvPr>
        </p:nvSpPr>
        <p:spPr>
          <a:xfrm>
            <a:off x="9417049" y="2849159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0" name="Текст 24">
            <a:extLst>
              <a:ext uri="{FF2B5EF4-FFF2-40B4-BE49-F238E27FC236}">
                <a16:creationId xmlns:a16="http://schemas.microsoft.com/office/drawing/2014/main" id="{FFB5F8BB-3F8E-2AB4-8103-D6B2DEFB3227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1719671" y="3939097"/>
            <a:ext cx="2111375" cy="61188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660207FF-FA4F-AE47-4426-F5E6D3BDB215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286249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35D36C85-9D87-33AC-6472-8555545CC7A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851649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2FA1905F-93CB-B69D-4571-6F0BDE50FFDE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9416641" y="3939096"/>
            <a:ext cx="2111375" cy="611512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04" name="Рисунок 89">
            <a:extLst>
              <a:ext uri="{FF2B5EF4-FFF2-40B4-BE49-F238E27FC236}">
                <a16:creationId xmlns:a16="http://schemas.microsoft.com/office/drawing/2014/main" id="{022CA6DB-E6BE-5D91-CB04-B58AA4B66146}"/>
              </a:ext>
            </a:extLst>
          </p:cNvPr>
          <p:cNvSpPr>
            <a:spLocks noGrp="1"/>
          </p:cNvSpPr>
          <p:nvPr userDrawn="1">
            <p:ph type="pic" sz="quarter" idx="27"/>
          </p:nvPr>
        </p:nvSpPr>
        <p:spPr>
          <a:xfrm>
            <a:off x="17208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5" name="Рисунок 89">
            <a:extLst>
              <a:ext uri="{FF2B5EF4-FFF2-40B4-BE49-F238E27FC236}">
                <a16:creationId xmlns:a16="http://schemas.microsoft.com/office/drawing/2014/main" id="{38A01FB1-CB99-CCCF-FA33-7FB485771063}"/>
              </a:ext>
            </a:extLst>
          </p:cNvPr>
          <p:cNvSpPr>
            <a:spLocks noGrp="1"/>
          </p:cNvSpPr>
          <p:nvPr userDrawn="1">
            <p:ph type="pic" sz="quarter" idx="28"/>
          </p:nvPr>
        </p:nvSpPr>
        <p:spPr>
          <a:xfrm>
            <a:off x="42862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6" name="Рисунок 89">
            <a:extLst>
              <a:ext uri="{FF2B5EF4-FFF2-40B4-BE49-F238E27FC236}">
                <a16:creationId xmlns:a16="http://schemas.microsoft.com/office/drawing/2014/main" id="{25137577-0B86-D050-2DE5-8C1EEBCBCF30}"/>
              </a:ext>
            </a:extLst>
          </p:cNvPr>
          <p:cNvSpPr>
            <a:spLocks noGrp="1"/>
          </p:cNvSpPr>
          <p:nvPr userDrawn="1">
            <p:ph type="pic" sz="quarter" idx="29"/>
          </p:nvPr>
        </p:nvSpPr>
        <p:spPr>
          <a:xfrm>
            <a:off x="6851650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7" name="Рисунок 89">
            <a:extLst>
              <a:ext uri="{FF2B5EF4-FFF2-40B4-BE49-F238E27FC236}">
                <a16:creationId xmlns:a16="http://schemas.microsoft.com/office/drawing/2014/main" id="{2327BEFA-8039-DE60-FE2B-EC4A72B57537}"/>
              </a:ext>
            </a:extLst>
          </p:cNvPr>
          <p:cNvSpPr>
            <a:spLocks noGrp="1"/>
          </p:cNvSpPr>
          <p:nvPr userDrawn="1">
            <p:ph type="pic" sz="quarter" idx="30"/>
          </p:nvPr>
        </p:nvSpPr>
        <p:spPr>
          <a:xfrm>
            <a:off x="9417049" y="4763020"/>
            <a:ext cx="2111375" cy="1067026"/>
          </a:xfrm>
          <a:noFill/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6CDCDFA4-802A-B38C-C25B-5422977D4ACE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719671" y="5852957"/>
            <a:ext cx="2111375" cy="615477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0" name="Текст 24">
            <a:extLst>
              <a:ext uri="{FF2B5EF4-FFF2-40B4-BE49-F238E27FC236}">
                <a16:creationId xmlns:a16="http://schemas.microsoft.com/office/drawing/2014/main" id="{3A1E0FF2-6188-EA43-DC05-751C7C69BA43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286249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CFADC54C-E154-94CE-1587-5DFF051ADBC1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6851649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AD8A490A-4233-023C-98FF-33DF88FA4A47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9416641" y="5852956"/>
            <a:ext cx="2111375" cy="615104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4" name="Рисунок 93">
            <a:hlinkClick r:id="rId2"/>
            <a:extLst>
              <a:ext uri="{FF2B5EF4-FFF2-40B4-BE49-F238E27FC236}">
                <a16:creationId xmlns:a16="http://schemas.microsoft.com/office/drawing/2014/main" id="{AAF7062A-3B10-4D25-B595-91D53D00E5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D5BE8B4-CB92-4E80-ABD7-69701E14E0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32" y="552192"/>
            <a:ext cx="2604358" cy="19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30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внешний, трав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6CA12E4-160C-9936-9C05-8125BDE81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42992" r="5098" b="8558"/>
          <a:stretch/>
        </p:blipFill>
        <p:spPr>
          <a:xfrm>
            <a:off x="1060511" y="137"/>
            <a:ext cx="11146415" cy="34288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AF696D-9185-FAA9-673F-0E724AC3F312}"/>
              </a:ext>
            </a:extLst>
          </p:cNvPr>
          <p:cNvSpPr/>
          <p:nvPr userDrawn="1"/>
        </p:nvSpPr>
        <p:spPr>
          <a:xfrm>
            <a:off x="1059512" y="0"/>
            <a:ext cx="11132487" cy="342886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9ADB06-3255-F23F-1271-C079ED5FB129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3"/>
            <a:extLst>
              <a:ext uri="{FF2B5EF4-FFF2-40B4-BE49-F238E27FC236}">
                <a16:creationId xmlns:a16="http://schemas.microsoft.com/office/drawing/2014/main" id="{CA516939-6415-2ABA-9679-243DFD15F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6A7FEDE9-4F39-4508-3AA0-A2E8B01093F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98361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0" name="Текст 24">
            <a:extLst>
              <a:ext uri="{FF2B5EF4-FFF2-40B4-BE49-F238E27FC236}">
                <a16:creationId xmlns:a16="http://schemas.microsoft.com/office/drawing/2014/main" id="{92A855BF-2159-707B-6C8A-8758E6C8147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3" y="1670021"/>
            <a:ext cx="9809158" cy="128974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15963BE-41A9-D61E-F79B-258632CEE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1842158" y="3921302"/>
            <a:ext cx="375569" cy="375569"/>
          </a:xfrm>
          <a:prstGeom prst="rect">
            <a:avLst/>
          </a:prstGeom>
        </p:spPr>
      </p:pic>
      <p:sp>
        <p:nvSpPr>
          <p:cNvPr id="83" name="Текст 24">
            <a:extLst>
              <a:ext uri="{FF2B5EF4-FFF2-40B4-BE49-F238E27FC236}">
                <a16:creationId xmlns:a16="http://schemas.microsoft.com/office/drawing/2014/main" id="{53BF2F50-B701-3DA0-5EE4-2A2F12BF8EE3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352030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C2D0D94F-C697-53B4-BF88-5CB7932B6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5161430" y="3921302"/>
            <a:ext cx="375569" cy="375569"/>
          </a:xfrm>
          <a:prstGeom prst="rect">
            <a:avLst/>
          </a:prstGeom>
        </p:spPr>
      </p:pic>
      <p:sp>
        <p:nvSpPr>
          <p:cNvPr id="87" name="Текст 24">
            <a:extLst>
              <a:ext uri="{FF2B5EF4-FFF2-40B4-BE49-F238E27FC236}">
                <a16:creationId xmlns:a16="http://schemas.microsoft.com/office/drawing/2014/main" id="{5F8C011E-9EC7-ED66-3CD4-851713F8E51A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5671302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BAB95509-4FC4-D57B-AA6A-3CDE7D516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8480702" y="3921302"/>
            <a:ext cx="375569" cy="375569"/>
          </a:xfrm>
          <a:prstGeom prst="rect">
            <a:avLst/>
          </a:prstGeom>
        </p:spPr>
      </p:pic>
      <p:sp>
        <p:nvSpPr>
          <p:cNvPr id="89" name="Текст 24">
            <a:extLst>
              <a:ext uri="{FF2B5EF4-FFF2-40B4-BE49-F238E27FC236}">
                <a16:creationId xmlns:a16="http://schemas.microsoft.com/office/drawing/2014/main" id="{D033A01C-D2D4-D163-74C9-D3ECC2F30813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990574" y="3943674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3"/>
            <a:extLst>
              <a:ext uri="{FF2B5EF4-FFF2-40B4-BE49-F238E27FC236}">
                <a16:creationId xmlns:a16="http://schemas.microsoft.com/office/drawing/2014/main" id="{2990E688-8245-4DCE-9F03-3C27C805ED5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CA0C6E1-B229-4299-A992-B2A0BC4C628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32" y="552192"/>
            <a:ext cx="2604358" cy="19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98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406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внешний, трав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6CA12E4-160C-9936-9C05-8125BDE81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42992" r="5098" b="8558"/>
          <a:stretch/>
        </p:blipFill>
        <p:spPr>
          <a:xfrm>
            <a:off x="1060511" y="137"/>
            <a:ext cx="11146415" cy="34288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AF696D-9185-FAA9-673F-0E724AC3F312}"/>
              </a:ext>
            </a:extLst>
          </p:cNvPr>
          <p:cNvSpPr/>
          <p:nvPr userDrawn="1"/>
        </p:nvSpPr>
        <p:spPr>
          <a:xfrm>
            <a:off x="1059512" y="0"/>
            <a:ext cx="11132487" cy="342886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9ADB06-3255-F23F-1271-C079ED5FB129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3"/>
            <a:extLst>
              <a:ext uri="{FF2B5EF4-FFF2-40B4-BE49-F238E27FC236}">
                <a16:creationId xmlns:a16="http://schemas.microsoft.com/office/drawing/2014/main" id="{CA516939-6415-2ABA-9679-243DFD15F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6A7FEDE9-4F39-4508-3AA0-A2E8B01093F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7044" y="284950"/>
            <a:ext cx="98361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0" name="Текст 24">
            <a:extLst>
              <a:ext uri="{FF2B5EF4-FFF2-40B4-BE49-F238E27FC236}">
                <a16:creationId xmlns:a16="http://schemas.microsoft.com/office/drawing/2014/main" id="{92A855BF-2159-707B-6C8A-8758E6C8147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97043" y="1670020"/>
            <a:ext cx="9809158" cy="1301779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15963BE-41A9-D61E-F79B-258632CEE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1654560" y="3834215"/>
            <a:ext cx="357642" cy="357642"/>
          </a:xfrm>
          <a:prstGeom prst="rect">
            <a:avLst/>
          </a:prstGeom>
        </p:spPr>
      </p:pic>
      <p:sp>
        <p:nvSpPr>
          <p:cNvPr id="83" name="Текст 24">
            <a:extLst>
              <a:ext uri="{FF2B5EF4-FFF2-40B4-BE49-F238E27FC236}">
                <a16:creationId xmlns:a16="http://schemas.microsoft.com/office/drawing/2014/main" id="{53BF2F50-B701-3DA0-5EE4-2A2F12BF8EE3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123649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6C699546-67D7-6573-6A15-F5F1D8C6C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4177907" y="3834215"/>
            <a:ext cx="357642" cy="357642"/>
          </a:xfrm>
          <a:prstGeom prst="rect">
            <a:avLst/>
          </a:prstGeom>
        </p:spPr>
      </p:pic>
      <p:sp>
        <p:nvSpPr>
          <p:cNvPr id="95" name="Текст 24">
            <a:extLst>
              <a:ext uri="{FF2B5EF4-FFF2-40B4-BE49-F238E27FC236}">
                <a16:creationId xmlns:a16="http://schemas.microsoft.com/office/drawing/2014/main" id="{F99130A2-7D4D-E981-DAEE-CA82D0AA770E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640272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57EEF973-C13E-340E-4BF4-0E5F9B5C5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6686439" y="3834215"/>
            <a:ext cx="357642" cy="357642"/>
          </a:xfrm>
          <a:prstGeom prst="rect">
            <a:avLst/>
          </a:prstGeom>
        </p:spPr>
      </p:pic>
      <p:sp>
        <p:nvSpPr>
          <p:cNvPr id="97" name="Текст 24">
            <a:extLst>
              <a:ext uri="{FF2B5EF4-FFF2-40B4-BE49-F238E27FC236}">
                <a16:creationId xmlns:a16="http://schemas.microsoft.com/office/drawing/2014/main" id="{649FEFC1-7644-B2EA-ABBB-85443647054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7156895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4D862FEA-F67B-8917-DC57-3F6F581AD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908" t="-4129" r="11594" b="25631"/>
          <a:stretch/>
        </p:blipFill>
        <p:spPr>
          <a:xfrm>
            <a:off x="9203061" y="3834215"/>
            <a:ext cx="357642" cy="357642"/>
          </a:xfrm>
          <a:prstGeom prst="rect">
            <a:avLst/>
          </a:prstGeom>
        </p:spPr>
      </p:pic>
      <p:sp>
        <p:nvSpPr>
          <p:cNvPr id="99" name="Текст 24">
            <a:extLst>
              <a:ext uri="{FF2B5EF4-FFF2-40B4-BE49-F238E27FC236}">
                <a16:creationId xmlns:a16="http://schemas.microsoft.com/office/drawing/2014/main" id="{AF7F4E20-85BF-DB26-7DE9-E5F6B1D5AD32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9673518" y="3885154"/>
            <a:ext cx="1869597" cy="255533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6" name="Рисунок 85">
            <a:hlinkClick r:id="rId3"/>
            <a:extLst>
              <a:ext uri="{FF2B5EF4-FFF2-40B4-BE49-F238E27FC236}">
                <a16:creationId xmlns:a16="http://schemas.microsoft.com/office/drawing/2014/main" id="{F606DB43-0FF1-4F8A-B0C5-696515C3205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264DB95-73ED-4A52-A865-A892EBBC36F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32" y="552192"/>
            <a:ext cx="2604358" cy="19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92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4065" userDrawn="1">
          <p15:clr>
            <a:srgbClr val="FBAE40"/>
          </p15:clr>
        </p15:guide>
        <p15:guide id="6" orient="horz" pos="247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Box 114">
            <a:extLst>
              <a:ext uri="{FF2B5EF4-FFF2-40B4-BE49-F238E27FC236}">
                <a16:creationId xmlns:a16="http://schemas.microsoft.com/office/drawing/2014/main" id="{FD6F4C4F-3525-CE99-1BC2-46E69B5682E8}"/>
              </a:ext>
            </a:extLst>
          </p:cNvPr>
          <p:cNvSpPr txBox="1"/>
          <p:nvPr userDrawn="1"/>
        </p:nvSpPr>
        <p:spPr>
          <a:xfrm>
            <a:off x="6384982" y="1725044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06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555549" y="1725044"/>
            <a:ext cx="1009287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300" baseline="0" dirty="0">
                <a:solidFill>
                  <a:schemeClr val="accent2"/>
                </a:solidFill>
                <a:latin typeface="+mj-lt"/>
              </a:rPr>
              <a:t>01</a:t>
            </a:r>
            <a:endParaRPr lang="ru-RU" sz="44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48269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04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47764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03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46754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02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06008" y="188976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892ACCA-70BD-FA96-9EC0-B8E5A526C60B}"/>
              </a:ext>
            </a:extLst>
          </p:cNvPr>
          <p:cNvSpPr txBox="1"/>
          <p:nvPr userDrawn="1"/>
        </p:nvSpPr>
        <p:spPr>
          <a:xfrm>
            <a:off x="152207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sz="4400" spc="-150" baseline="0" dirty="0">
                <a:solidFill>
                  <a:schemeClr val="accent2"/>
                </a:solidFill>
              </a:rPr>
              <a:t>05</a:t>
            </a:r>
            <a:endParaRPr lang="ru-RU" sz="4400" spc="-150" baseline="0" dirty="0">
              <a:solidFill>
                <a:schemeClr val="accent2"/>
              </a:solidFill>
            </a:endParaRP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06008" y="27559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06008" y="36322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06008" y="45085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6F7E5C11-0491-C843-B47B-2C3839274B0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606008" y="53848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BAC3F4E-3B7C-965E-F5E1-81E840152999}"/>
              </a:ext>
            </a:extLst>
          </p:cNvPr>
          <p:cNvSpPr txBox="1"/>
          <p:nvPr userDrawn="1"/>
        </p:nvSpPr>
        <p:spPr>
          <a:xfrm>
            <a:off x="640013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09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EAF681D-6A80-01A4-531B-437BA9643C39}"/>
              </a:ext>
            </a:extLst>
          </p:cNvPr>
          <p:cNvSpPr txBox="1"/>
          <p:nvPr userDrawn="1"/>
        </p:nvSpPr>
        <p:spPr>
          <a:xfrm>
            <a:off x="639508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08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CF48760-FDB6-AD7F-C6E3-A81D95454CDE}"/>
              </a:ext>
            </a:extLst>
          </p:cNvPr>
          <p:cNvSpPr txBox="1"/>
          <p:nvPr userDrawn="1"/>
        </p:nvSpPr>
        <p:spPr>
          <a:xfrm>
            <a:off x="638498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2"/>
                </a:solidFill>
                <a:latin typeface="+mj-lt"/>
              </a:rPr>
              <a:t>07</a:t>
            </a:r>
            <a:endParaRPr lang="ru-RU" sz="44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33696083-BA5C-6DFF-A19E-8900579237C8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26663" y="188976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C6CAF18-2426-66BC-F6EC-CA99F60E79BB}"/>
              </a:ext>
            </a:extLst>
          </p:cNvPr>
          <p:cNvSpPr txBox="1"/>
          <p:nvPr userDrawn="1"/>
        </p:nvSpPr>
        <p:spPr>
          <a:xfrm>
            <a:off x="649029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algn="ctr" defTabSz="914400" rtl="0" eaLnBrk="1" latinLnBrk="0" hangingPunct="1"/>
            <a:r>
              <a:rPr lang="en-US" sz="4400" kern="1200" spc="300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rPr>
              <a:t>10</a:t>
            </a:r>
            <a:endParaRPr lang="ru-RU" sz="4400" kern="1200" spc="300" baseline="0" dirty="0">
              <a:solidFill>
                <a:schemeClr val="accent2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213787AF-96BA-74FD-9CDF-7659B148E35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26663" y="27559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E84B82DD-E223-4521-A0DE-D442F2C0FB0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26663" y="36322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799019CC-4A8F-6D21-2495-B7B291F88014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526663" y="45085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4" name="Текст 24">
            <a:extLst>
              <a:ext uri="{FF2B5EF4-FFF2-40B4-BE49-F238E27FC236}">
                <a16:creationId xmlns:a16="http://schemas.microsoft.com/office/drawing/2014/main" id="{3F430777-2126-5305-8E93-F8DF4485D269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526663" y="53848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FB6DDDFE-9BC1-4B38-B1D0-CCA466513B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D7F241A-81E3-475B-BDBC-9BA68098A5E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32" y="552192"/>
            <a:ext cx="2604358" cy="19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84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Box 99">
            <a:extLst>
              <a:ext uri="{FF2B5EF4-FFF2-40B4-BE49-F238E27FC236}">
                <a16:creationId xmlns:a16="http://schemas.microsoft.com/office/drawing/2014/main" id="{90EEFAC0-2551-80F4-3FDF-E5F34DC50B62}"/>
              </a:ext>
            </a:extLst>
          </p:cNvPr>
          <p:cNvSpPr txBox="1"/>
          <p:nvPr userDrawn="1"/>
        </p:nvSpPr>
        <p:spPr>
          <a:xfrm>
            <a:off x="6305624" y="1814955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4800" spc="-15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solidFill>
                  <a:schemeClr val="accent2"/>
                </a:solidFill>
              </a:rPr>
              <a:t>0</a:t>
            </a:r>
            <a:r>
              <a:rPr lang="ru-RU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51C4EDC-FE73-F44F-5A75-E18A8920783E}"/>
              </a:ext>
            </a:extLst>
          </p:cNvPr>
          <p:cNvSpPr txBox="1"/>
          <p:nvPr userDrawn="1"/>
        </p:nvSpPr>
        <p:spPr>
          <a:xfrm>
            <a:off x="6198768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7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403772" y="1814956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2"/>
                </a:solidFill>
                <a:latin typeface="+mj-lt"/>
              </a:rPr>
              <a:t>01</a:t>
            </a:r>
            <a:endParaRPr lang="ru-RU" sz="4800" spc="300" baseline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306599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04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299846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03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293073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02</a:t>
            </a:r>
            <a:endParaRPr lang="ru-RU" sz="4800" spc="-1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77884" y="1868313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77884" y="3016952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77884" y="4165591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77884" y="5314230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5" name="Текст 24">
            <a:extLst>
              <a:ext uri="{FF2B5EF4-FFF2-40B4-BE49-F238E27FC236}">
                <a16:creationId xmlns:a16="http://schemas.microsoft.com/office/drawing/2014/main" id="{5C7AFC25-D95A-A80A-057E-E9EC02E550F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592784" y="1868313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96" name="Текст 24">
            <a:extLst>
              <a:ext uri="{FF2B5EF4-FFF2-40B4-BE49-F238E27FC236}">
                <a16:creationId xmlns:a16="http://schemas.microsoft.com/office/drawing/2014/main" id="{6D8BB943-914F-9F16-FE96-D4AF096784D7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92784" y="3016952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04DC0C29-B98C-2DCD-1437-291EBBE9DA0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92784" y="4165591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8" name="Текст 24">
            <a:extLst>
              <a:ext uri="{FF2B5EF4-FFF2-40B4-BE49-F238E27FC236}">
                <a16:creationId xmlns:a16="http://schemas.microsoft.com/office/drawing/2014/main" id="{6611E9FD-9DE2-E2AF-EAEA-BA9470C01D57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92784" y="5314230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0E0D785-CF30-CFB4-BC93-2BDBC9F73708}"/>
              </a:ext>
            </a:extLst>
          </p:cNvPr>
          <p:cNvSpPr txBox="1"/>
          <p:nvPr userDrawn="1"/>
        </p:nvSpPr>
        <p:spPr>
          <a:xfrm>
            <a:off x="6212314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B0543E3-5540-D2EF-4716-43445030FD9E}"/>
              </a:ext>
            </a:extLst>
          </p:cNvPr>
          <p:cNvSpPr txBox="1"/>
          <p:nvPr userDrawn="1"/>
        </p:nvSpPr>
        <p:spPr>
          <a:xfrm>
            <a:off x="6216175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2"/>
                </a:solidFill>
                <a:latin typeface="+mj-lt"/>
              </a:rPr>
              <a:t>6</a:t>
            </a:r>
          </a:p>
        </p:txBody>
      </p:sp>
      <p:pic>
        <p:nvPicPr>
          <p:cNvPr id="91" name="Рисунок 90">
            <a:hlinkClick r:id="rId2"/>
            <a:extLst>
              <a:ext uri="{FF2B5EF4-FFF2-40B4-BE49-F238E27FC236}">
                <a16:creationId xmlns:a16="http://schemas.microsoft.com/office/drawing/2014/main" id="{01221490-FCD1-49C8-B968-97CCE9435E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BB8CC31-B21B-4BA3-80EC-95111C46AC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32" y="552192"/>
            <a:ext cx="2604358" cy="19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28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Полилиния 120">
            <a:extLst>
              <a:ext uri="{FF2B5EF4-FFF2-40B4-BE49-F238E27FC236}">
                <a16:creationId xmlns:a16="http://schemas.microsoft.com/office/drawing/2014/main" id="{CA51DB80-E37A-3BC5-6FD1-0F2508838739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9BC08ADE-54D7-164B-B1FD-C4A6C71C0E05}"/>
              </a:ext>
            </a:extLst>
          </p:cNvPr>
          <p:cNvSpPr/>
          <p:nvPr userDrawn="1"/>
        </p:nvSpPr>
        <p:spPr>
          <a:xfrm>
            <a:off x="1048388" y="-1270"/>
            <a:ext cx="11157321" cy="6858000"/>
          </a:xfrm>
          <a:prstGeom prst="rect">
            <a:avLst/>
          </a:prstGeom>
          <a:gradFill>
            <a:gsLst>
              <a:gs pos="0">
                <a:schemeClr val="accent5">
                  <a:alpha val="50000"/>
                </a:schemeClr>
              </a:gs>
              <a:gs pos="50000">
                <a:schemeClr val="accent5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D6F4C4F-3525-CE99-1BC2-46E69B5682E8}"/>
              </a:ext>
            </a:extLst>
          </p:cNvPr>
          <p:cNvSpPr txBox="1"/>
          <p:nvPr userDrawn="1"/>
        </p:nvSpPr>
        <p:spPr>
          <a:xfrm>
            <a:off x="6384982" y="1725044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06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555549" y="1725044"/>
            <a:ext cx="1009287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01</a:t>
            </a:r>
            <a:endParaRPr lang="ru-RU" sz="44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48269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04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47764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03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46754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02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06008" y="188976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892ACCA-70BD-FA96-9EC0-B8E5A526C60B}"/>
              </a:ext>
            </a:extLst>
          </p:cNvPr>
          <p:cNvSpPr txBox="1"/>
          <p:nvPr userDrawn="1"/>
        </p:nvSpPr>
        <p:spPr>
          <a:xfrm>
            <a:off x="152207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sz="4400" spc="-150" baseline="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05</a:t>
            </a:r>
            <a:endParaRPr lang="ru-RU" sz="4400" spc="-150" baseline="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06008" y="27559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06008" y="36322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06008" y="45085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6F7E5C11-0491-C843-B47B-2C3839274B0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606008" y="5384803"/>
            <a:ext cx="3332647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BAC3F4E-3B7C-965E-F5E1-81E840152999}"/>
              </a:ext>
            </a:extLst>
          </p:cNvPr>
          <p:cNvSpPr txBox="1"/>
          <p:nvPr userDrawn="1"/>
        </p:nvSpPr>
        <p:spPr>
          <a:xfrm>
            <a:off x="6400138" y="4338915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09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EAF681D-6A80-01A4-531B-437BA9643C39}"/>
              </a:ext>
            </a:extLst>
          </p:cNvPr>
          <p:cNvSpPr txBox="1"/>
          <p:nvPr userDrawn="1"/>
        </p:nvSpPr>
        <p:spPr>
          <a:xfrm>
            <a:off x="6395086" y="3464238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08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CF48760-FDB6-AD7F-C6E3-A81D95454CDE}"/>
              </a:ext>
            </a:extLst>
          </p:cNvPr>
          <p:cNvSpPr txBox="1"/>
          <p:nvPr userDrawn="1"/>
        </p:nvSpPr>
        <p:spPr>
          <a:xfrm>
            <a:off x="6384982" y="2589561"/>
            <a:ext cx="1149606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4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07</a:t>
            </a:r>
            <a:endParaRPr lang="ru-RU" sz="44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33696083-BA5C-6DFF-A19E-8900579237C8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26663" y="188976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C6CAF18-2426-66BC-F6EC-CA99F60E79BB}"/>
              </a:ext>
            </a:extLst>
          </p:cNvPr>
          <p:cNvSpPr txBox="1"/>
          <p:nvPr userDrawn="1"/>
        </p:nvSpPr>
        <p:spPr>
          <a:xfrm>
            <a:off x="6490297" y="5213591"/>
            <a:ext cx="1060744" cy="769441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5400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algn="ctr" defTabSz="914400" rtl="0" eaLnBrk="1" latinLnBrk="0" hangingPunct="1"/>
            <a:r>
              <a:rPr lang="en-US" sz="4400" kern="12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rPr>
              <a:t>10</a:t>
            </a:r>
            <a:endParaRPr lang="ru-RU" sz="4400" kern="12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213787AF-96BA-74FD-9CDF-7659B148E35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26663" y="27559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2" name="Текст 24">
            <a:extLst>
              <a:ext uri="{FF2B5EF4-FFF2-40B4-BE49-F238E27FC236}">
                <a16:creationId xmlns:a16="http://schemas.microsoft.com/office/drawing/2014/main" id="{E84B82DD-E223-4521-A0DE-D442F2C0FB0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26663" y="36322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799019CC-4A8F-6D21-2495-B7B291F88014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526663" y="45085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14" name="Текст 24">
            <a:extLst>
              <a:ext uri="{FF2B5EF4-FFF2-40B4-BE49-F238E27FC236}">
                <a16:creationId xmlns:a16="http://schemas.microsoft.com/office/drawing/2014/main" id="{3F430777-2126-5305-8E93-F8DF4485D269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526663" y="5384803"/>
            <a:ext cx="3330914" cy="436881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pic>
        <p:nvPicPr>
          <p:cNvPr id="97" name="Рисунок 96">
            <a:hlinkClick r:id="rId3"/>
            <a:extLst>
              <a:ext uri="{FF2B5EF4-FFF2-40B4-BE49-F238E27FC236}">
                <a16:creationId xmlns:a16="http://schemas.microsoft.com/office/drawing/2014/main" id="{F24A1688-4AD6-4F4E-945E-C4361F6E9B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A55EA23-8C20-4265-8893-944C11E77FB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32" y="552192"/>
            <a:ext cx="2604358" cy="19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05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Полилиния 105">
            <a:extLst>
              <a:ext uri="{FF2B5EF4-FFF2-40B4-BE49-F238E27FC236}">
                <a16:creationId xmlns:a16="http://schemas.microsoft.com/office/drawing/2014/main" id="{D7436FD7-09FE-488B-0E8F-B75B59DD743D}"/>
              </a:ext>
            </a:extLst>
          </p:cNvPr>
          <p:cNvSpPr/>
          <p:nvPr userDrawn="1"/>
        </p:nvSpPr>
        <p:spPr>
          <a:xfrm>
            <a:off x="1056903" y="1"/>
            <a:ext cx="11157321" cy="6857999"/>
          </a:xfrm>
          <a:custGeom>
            <a:avLst/>
            <a:gdLst>
              <a:gd name="connsiteX0" fmla="*/ 0 w 11135096"/>
              <a:gd name="connsiteY0" fmla="*/ 0 h 6857999"/>
              <a:gd name="connsiteX1" fmla="*/ 11135096 w 11135096"/>
              <a:gd name="connsiteY1" fmla="*/ 0 h 6857999"/>
              <a:gd name="connsiteX2" fmla="*/ 11135096 w 11135096"/>
              <a:gd name="connsiteY2" fmla="*/ 6857999 h 6857999"/>
              <a:gd name="connsiteX3" fmla="*/ 0 w 1113509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096" h="6857999">
                <a:moveTo>
                  <a:pt x="0" y="0"/>
                </a:moveTo>
                <a:lnTo>
                  <a:pt x="11135096" y="0"/>
                </a:lnTo>
                <a:lnTo>
                  <a:pt x="1113509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E43C8C1E-826A-9AF8-8651-D8809DAC9E94}"/>
              </a:ext>
            </a:extLst>
          </p:cNvPr>
          <p:cNvSpPr/>
          <p:nvPr userDrawn="1"/>
        </p:nvSpPr>
        <p:spPr>
          <a:xfrm>
            <a:off x="1048388" y="-1270"/>
            <a:ext cx="11157321" cy="6858000"/>
          </a:xfrm>
          <a:prstGeom prst="rect">
            <a:avLst/>
          </a:prstGeom>
          <a:gradFill>
            <a:gsLst>
              <a:gs pos="0">
                <a:schemeClr val="accent5">
                  <a:alpha val="50000"/>
                </a:schemeClr>
              </a:gs>
              <a:gs pos="50000">
                <a:schemeClr val="accent5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0EEFAC0-2551-80F4-3FDF-E5F34DC50B62}"/>
              </a:ext>
            </a:extLst>
          </p:cNvPr>
          <p:cNvSpPr txBox="1"/>
          <p:nvPr userDrawn="1"/>
        </p:nvSpPr>
        <p:spPr>
          <a:xfrm>
            <a:off x="6305624" y="1814955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>
            <a:defPPr>
              <a:defRPr lang="ru-RU"/>
            </a:defPPr>
            <a:lvl1pPr algn="ctr">
              <a:defRPr sz="4800" spc="-15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0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51C4EDC-FE73-F44F-5A75-E18A8920783E}"/>
              </a:ext>
            </a:extLst>
          </p:cNvPr>
          <p:cNvSpPr txBox="1"/>
          <p:nvPr userDrawn="1"/>
        </p:nvSpPr>
        <p:spPr>
          <a:xfrm>
            <a:off x="6198768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7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D8C87E-B59B-3985-7A1C-F985698F6FB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A9DA53C-D097-167D-4964-880EB5B2C1F4}"/>
              </a:ext>
            </a:extLst>
          </p:cNvPr>
          <p:cNvSpPr txBox="1"/>
          <p:nvPr userDrawn="1"/>
        </p:nvSpPr>
        <p:spPr>
          <a:xfrm>
            <a:off x="1403772" y="1814956"/>
            <a:ext cx="138483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300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01</a:t>
            </a:r>
            <a:endParaRPr lang="ru-RU" sz="4800" spc="300" baseline="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614E91E-09A3-6257-A7E0-5D30AC43590A}"/>
              </a:ext>
            </a:extLst>
          </p:cNvPr>
          <p:cNvSpPr txBox="1"/>
          <p:nvPr userDrawn="1"/>
        </p:nvSpPr>
        <p:spPr>
          <a:xfrm>
            <a:off x="1306599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04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603A130-C906-EBB4-4D10-E044BE9A3158}"/>
              </a:ext>
            </a:extLst>
          </p:cNvPr>
          <p:cNvSpPr txBox="1"/>
          <p:nvPr userDrawn="1"/>
        </p:nvSpPr>
        <p:spPr>
          <a:xfrm>
            <a:off x="1299846" y="409389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03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E3296C3-D098-7D80-B8EF-C048594C7166}"/>
              </a:ext>
            </a:extLst>
          </p:cNvPr>
          <p:cNvSpPr txBox="1"/>
          <p:nvPr userDrawn="1"/>
        </p:nvSpPr>
        <p:spPr>
          <a:xfrm>
            <a:off x="1293073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02</a:t>
            </a:r>
            <a:endParaRPr lang="ru-RU" sz="4800" spc="-15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9" name="Текст 24">
            <a:extLst>
              <a:ext uri="{FF2B5EF4-FFF2-40B4-BE49-F238E27FC236}">
                <a16:creationId xmlns:a16="http://schemas.microsoft.com/office/drawing/2014/main" id="{62AB5968-6402-EEB6-346A-73705F89A4C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77884" y="1868313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101" name="Текст 24">
            <a:extLst>
              <a:ext uri="{FF2B5EF4-FFF2-40B4-BE49-F238E27FC236}">
                <a16:creationId xmlns:a16="http://schemas.microsoft.com/office/drawing/2014/main" id="{1F70C4F0-F123-77CC-D57A-7454AA35917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77884" y="3016952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2" name="Текст 24">
            <a:extLst>
              <a:ext uri="{FF2B5EF4-FFF2-40B4-BE49-F238E27FC236}">
                <a16:creationId xmlns:a16="http://schemas.microsoft.com/office/drawing/2014/main" id="{CD6ABD5D-B923-81E2-FD17-D9FDDC43CCD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77884" y="4165591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3" name="Текст 24">
            <a:extLst>
              <a:ext uri="{FF2B5EF4-FFF2-40B4-BE49-F238E27FC236}">
                <a16:creationId xmlns:a16="http://schemas.microsoft.com/office/drawing/2014/main" id="{1ECA2DA8-F0FB-724F-26CF-EDD61F21A543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677884" y="5314230"/>
            <a:ext cx="3420000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5" name="Текст 24">
            <a:extLst>
              <a:ext uri="{FF2B5EF4-FFF2-40B4-BE49-F238E27FC236}">
                <a16:creationId xmlns:a16="http://schemas.microsoft.com/office/drawing/2014/main" id="{5C7AFC25-D95A-A80A-057E-E9EC02E550F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592784" y="1868313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  <a:endParaRPr lang="en-US" dirty="0"/>
          </a:p>
        </p:txBody>
      </p:sp>
      <p:sp>
        <p:nvSpPr>
          <p:cNvPr id="96" name="Текст 24">
            <a:extLst>
              <a:ext uri="{FF2B5EF4-FFF2-40B4-BE49-F238E27FC236}">
                <a16:creationId xmlns:a16="http://schemas.microsoft.com/office/drawing/2014/main" id="{6D8BB943-914F-9F16-FE96-D4AF096784D7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592784" y="3016952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7" name="Текст 24">
            <a:extLst>
              <a:ext uri="{FF2B5EF4-FFF2-40B4-BE49-F238E27FC236}">
                <a16:creationId xmlns:a16="http://schemas.microsoft.com/office/drawing/2014/main" id="{04DC0C29-B98C-2DCD-1437-291EBBE9DA0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592784" y="4165591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98" name="Текст 24">
            <a:extLst>
              <a:ext uri="{FF2B5EF4-FFF2-40B4-BE49-F238E27FC236}">
                <a16:creationId xmlns:a16="http://schemas.microsoft.com/office/drawing/2014/main" id="{6611E9FD-9DE2-E2AF-EAEA-BA9470C01D57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592784" y="5314230"/>
            <a:ext cx="3404749" cy="687600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en-US" dirty="0"/>
            </a:br>
            <a:r>
              <a:rPr lang="ru-RU" dirty="0"/>
              <a:t>текста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0E0D785-CF30-CFB4-BC93-2BDBC9F73708}"/>
              </a:ext>
            </a:extLst>
          </p:cNvPr>
          <p:cNvSpPr txBox="1"/>
          <p:nvPr userDrawn="1"/>
        </p:nvSpPr>
        <p:spPr>
          <a:xfrm>
            <a:off x="6212314" y="5232332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B0543E3-5540-D2EF-4716-43445030FD9E}"/>
              </a:ext>
            </a:extLst>
          </p:cNvPr>
          <p:cNvSpPr txBox="1"/>
          <p:nvPr userDrawn="1"/>
        </p:nvSpPr>
        <p:spPr>
          <a:xfrm>
            <a:off x="6216175" y="2951168"/>
            <a:ext cx="1577362" cy="830997"/>
          </a:xfrm>
          <a:prstGeom prst="rect">
            <a:avLst/>
          </a:prstGeom>
          <a:noFill/>
        </p:spPr>
        <p:txBody>
          <a:bodyPr wrap="square" lIns="90000" rtlCol="0" anchor="ctr" anchorCtr="1">
            <a:spAutoFit/>
          </a:bodyPr>
          <a:lstStyle/>
          <a:p>
            <a:pPr algn="ctr"/>
            <a:r>
              <a:rPr lang="en-US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0</a:t>
            </a:r>
            <a:r>
              <a:rPr lang="ru-RU" sz="4800" spc="-150" dirty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6</a:t>
            </a:r>
          </a:p>
        </p:txBody>
      </p:sp>
      <p:pic>
        <p:nvPicPr>
          <p:cNvPr id="93" name="Рисунок 92">
            <a:hlinkClick r:id="rId3"/>
            <a:extLst>
              <a:ext uri="{FF2B5EF4-FFF2-40B4-BE49-F238E27FC236}">
                <a16:creationId xmlns:a16="http://schemas.microsoft.com/office/drawing/2014/main" id="{E26D08AD-3AA9-4A21-A06E-283C192B4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20BF5B4-83CF-41F0-AD23-2E88B4B1E7F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32" y="552192"/>
            <a:ext cx="2604358" cy="19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39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1084">
          <p15:clr>
            <a:srgbClr val="FBAE40"/>
          </p15:clr>
        </p15:guide>
        <p15:guide id="4" pos="726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AF69CDD-5D82-6BA6-F735-149EAD0EC21C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3C673D5B-2218-4A80-74F3-0C314196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99" name="Заголовок 1">
            <a:extLst>
              <a:ext uri="{FF2B5EF4-FFF2-40B4-BE49-F238E27FC236}">
                <a16:creationId xmlns:a16="http://schemas.microsoft.com/office/drawing/2014/main" id="{16BEAE78-02D9-5686-31DB-F618D13BA67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2AEEEE-BC58-FCE1-C204-561041ED9107}"/>
              </a:ext>
            </a:extLst>
          </p:cNvPr>
          <p:cNvSpPr/>
          <p:nvPr userDrawn="1"/>
        </p:nvSpPr>
        <p:spPr>
          <a:xfrm>
            <a:off x="1745408" y="1869126"/>
            <a:ext cx="2443113" cy="584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FA1A8975-B058-BB07-8988-765641A62BD6}"/>
              </a:ext>
            </a:extLst>
          </p:cNvPr>
          <p:cNvSpPr/>
          <p:nvPr userDrawn="1"/>
        </p:nvSpPr>
        <p:spPr>
          <a:xfrm>
            <a:off x="4190875" y="1869126"/>
            <a:ext cx="2443113" cy="584775"/>
          </a:xfrm>
          <a:prstGeom prst="rect">
            <a:avLst/>
          </a:prstGeom>
          <a:solidFill>
            <a:srgbClr val="F062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5F02C9D8-8A36-F903-AB9F-E39FC0BF14AA}"/>
              </a:ext>
            </a:extLst>
          </p:cNvPr>
          <p:cNvSpPr/>
          <p:nvPr userDrawn="1"/>
        </p:nvSpPr>
        <p:spPr>
          <a:xfrm>
            <a:off x="6633988" y="1869126"/>
            <a:ext cx="244311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403C6A2B-CE2F-CD86-456C-CBF05734A4EB}"/>
              </a:ext>
            </a:extLst>
          </p:cNvPr>
          <p:cNvSpPr/>
          <p:nvPr userDrawn="1"/>
        </p:nvSpPr>
        <p:spPr>
          <a:xfrm>
            <a:off x="9077101" y="1869126"/>
            <a:ext cx="2443113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Текст 24">
            <a:extLst>
              <a:ext uri="{FF2B5EF4-FFF2-40B4-BE49-F238E27FC236}">
                <a16:creationId xmlns:a16="http://schemas.microsoft.com/office/drawing/2014/main" id="{ED590FE2-2C0E-F1A3-2C12-82928B3A42E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742444" y="1869126"/>
            <a:ext cx="2443113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1" name="Текст 24">
            <a:extLst>
              <a:ext uri="{FF2B5EF4-FFF2-40B4-BE49-F238E27FC236}">
                <a16:creationId xmlns:a16="http://schemas.microsoft.com/office/drawing/2014/main" id="{5273DD62-E97D-E935-6023-79F3B47DD50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193638" y="1869125"/>
            <a:ext cx="2443113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3" name="Текст 24">
            <a:extLst>
              <a:ext uri="{FF2B5EF4-FFF2-40B4-BE49-F238E27FC236}">
                <a16:creationId xmlns:a16="http://schemas.microsoft.com/office/drawing/2014/main" id="{829095FB-41F4-EF0D-401A-9A07C6B7A8E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651517" y="1869125"/>
            <a:ext cx="2422822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5" name="Текст 24">
            <a:extLst>
              <a:ext uri="{FF2B5EF4-FFF2-40B4-BE49-F238E27FC236}">
                <a16:creationId xmlns:a16="http://schemas.microsoft.com/office/drawing/2014/main" id="{2839A4FD-7F6C-9FDC-1465-B3440337B8D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089106" y="1869125"/>
            <a:ext cx="2425584" cy="584775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19" name="Текст 24">
            <a:extLst>
              <a:ext uri="{FF2B5EF4-FFF2-40B4-BE49-F238E27FC236}">
                <a16:creationId xmlns:a16="http://schemas.microsoft.com/office/drawing/2014/main" id="{99DBB67C-ACD4-629B-B83D-87BC37D495FB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749805" y="3626833"/>
            <a:ext cx="1980608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0" name="Текст 24">
            <a:extLst>
              <a:ext uri="{FF2B5EF4-FFF2-40B4-BE49-F238E27FC236}">
                <a16:creationId xmlns:a16="http://schemas.microsoft.com/office/drawing/2014/main" id="{EDBB57A4-6E7F-DE4E-B45E-FFADDD4169B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749804" y="3036199"/>
            <a:ext cx="1980610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1" name="Текст 24">
            <a:extLst>
              <a:ext uri="{FF2B5EF4-FFF2-40B4-BE49-F238E27FC236}">
                <a16:creationId xmlns:a16="http://schemas.microsoft.com/office/drawing/2014/main" id="{BC303A74-E859-EFBC-B16C-92C686472C18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4198034" y="4425032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2" name="Текст 24">
            <a:extLst>
              <a:ext uri="{FF2B5EF4-FFF2-40B4-BE49-F238E27FC236}">
                <a16:creationId xmlns:a16="http://schemas.microsoft.com/office/drawing/2014/main" id="{17E39157-9328-4749-9109-7E3BD8180F01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198033" y="3834398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7" name="Текст 24">
            <a:extLst>
              <a:ext uri="{FF2B5EF4-FFF2-40B4-BE49-F238E27FC236}">
                <a16:creationId xmlns:a16="http://schemas.microsoft.com/office/drawing/2014/main" id="{BED809AB-BFF9-6A8C-462D-87179F5315C9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6655914" y="3626833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8" name="Текст 24">
            <a:extLst>
              <a:ext uri="{FF2B5EF4-FFF2-40B4-BE49-F238E27FC236}">
                <a16:creationId xmlns:a16="http://schemas.microsoft.com/office/drawing/2014/main" id="{EA439770-6BD3-4992-5978-13FBFEBE30B1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655913" y="3036199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9" name="Текст 24">
            <a:extLst>
              <a:ext uri="{FF2B5EF4-FFF2-40B4-BE49-F238E27FC236}">
                <a16:creationId xmlns:a16="http://schemas.microsoft.com/office/drawing/2014/main" id="{36320C18-FD98-B496-3EFE-FE7FE8E01AF2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9091814" y="4425032"/>
            <a:ext cx="1979864" cy="166516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0" name="Текст 24">
            <a:extLst>
              <a:ext uri="{FF2B5EF4-FFF2-40B4-BE49-F238E27FC236}">
                <a16:creationId xmlns:a16="http://schemas.microsoft.com/office/drawing/2014/main" id="{99D0410A-45CB-8D96-7A8A-8A2260C8698E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9091813" y="3834398"/>
            <a:ext cx="1979864" cy="39280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8A8BAD46-CC66-0BC3-BEB8-A9251A0A2C29}"/>
              </a:ext>
            </a:extLst>
          </p:cNvPr>
          <p:cNvCxnSpPr>
            <a:cxnSpLocks/>
          </p:cNvCxnSpPr>
          <p:nvPr userDrawn="1"/>
        </p:nvCxnSpPr>
        <p:spPr>
          <a:xfrm>
            <a:off x="1746840" y="2488223"/>
            <a:ext cx="0" cy="54358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id="{ED89711D-E795-2D13-D7F1-8FE61647B04F}"/>
              </a:ext>
            </a:extLst>
          </p:cNvPr>
          <p:cNvCxnSpPr>
            <a:cxnSpLocks/>
          </p:cNvCxnSpPr>
          <p:nvPr userDrawn="1"/>
        </p:nvCxnSpPr>
        <p:spPr>
          <a:xfrm>
            <a:off x="6653084" y="2488223"/>
            <a:ext cx="0" cy="54358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>
            <a:extLst>
              <a:ext uri="{FF2B5EF4-FFF2-40B4-BE49-F238E27FC236}">
                <a16:creationId xmlns:a16="http://schemas.microsoft.com/office/drawing/2014/main" id="{FCA85121-C3D9-45F6-4A55-D031D12ABC9A}"/>
              </a:ext>
            </a:extLst>
          </p:cNvPr>
          <p:cNvCxnSpPr>
            <a:cxnSpLocks/>
          </p:cNvCxnSpPr>
          <p:nvPr userDrawn="1"/>
        </p:nvCxnSpPr>
        <p:spPr>
          <a:xfrm>
            <a:off x="4193637" y="2488223"/>
            <a:ext cx="0" cy="134617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>
            <a:extLst>
              <a:ext uri="{FF2B5EF4-FFF2-40B4-BE49-F238E27FC236}">
                <a16:creationId xmlns:a16="http://schemas.microsoft.com/office/drawing/2014/main" id="{EEC95F0D-A9BC-4697-D362-426F0B1A42C8}"/>
              </a:ext>
            </a:extLst>
          </p:cNvPr>
          <p:cNvCxnSpPr>
            <a:cxnSpLocks/>
          </p:cNvCxnSpPr>
          <p:nvPr userDrawn="1"/>
        </p:nvCxnSpPr>
        <p:spPr>
          <a:xfrm>
            <a:off x="9087234" y="2488223"/>
            <a:ext cx="0" cy="134617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45088C6B-5A8D-479B-8B80-4003832E00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E997D9D-A2AD-4FF7-93CD-6B258D32E9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32" y="552192"/>
            <a:ext cx="2604358" cy="19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30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1C250AB0-7C6A-38CA-495A-F1E3ADA64CA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78" name="Рисунок 77">
            <a:hlinkClick r:id="rId2"/>
            <a:extLst>
              <a:ext uri="{FF2B5EF4-FFF2-40B4-BE49-F238E27FC236}">
                <a16:creationId xmlns:a16="http://schemas.microsoft.com/office/drawing/2014/main" id="{324BB40E-B27C-44CA-B9D3-1610088E80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0575B8C8-60A9-47E4-8536-0EBA287458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2275" y="1690688"/>
            <a:ext cx="9837738" cy="452913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D1DB00-7F6A-4CD1-83B5-2155816F959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808" y="542185"/>
            <a:ext cx="2604358" cy="19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80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286FDBD-1E3F-1197-C0E5-F3E7F41F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Текст 24">
            <a:extLst>
              <a:ext uri="{FF2B5EF4-FFF2-40B4-BE49-F238E27FC236}">
                <a16:creationId xmlns:a16="http://schemas.microsoft.com/office/drawing/2014/main" id="{0F5588C9-8A1D-E9FF-CA35-2AAF75C1D1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1722438" y="2280692"/>
            <a:ext cx="9798050" cy="415627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37A183A7-6FB3-4E48-9FAA-A29DEE67D6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2B680F-BD00-428F-9EBE-B26C2D0724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32" y="552192"/>
            <a:ext cx="2604358" cy="19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07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6635750" y="1670021"/>
            <a:ext cx="4884738" cy="4766949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909F6A40-CEBD-A5DB-3F2D-84EA355864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44005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0C97AA06-CD87-D0D7-F39A-7A8C7E5451FB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2" name="Текст 24">
            <a:extLst>
              <a:ext uri="{FF2B5EF4-FFF2-40B4-BE49-F238E27FC236}">
                <a16:creationId xmlns:a16="http://schemas.microsoft.com/office/drawing/2014/main" id="{A21DD8C0-D442-DEF9-355A-B9A9686BA435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722438" y="3400442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C644B807-161F-2351-1A0A-0321B692CD1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4071932" y="3400442"/>
            <a:ext cx="2006604" cy="244571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9" name="Рисунок 78">
            <a:hlinkClick r:id="rId2"/>
            <a:extLst>
              <a:ext uri="{FF2B5EF4-FFF2-40B4-BE49-F238E27FC236}">
                <a16:creationId xmlns:a16="http://schemas.microsoft.com/office/drawing/2014/main" id="{2F29CA44-1F2B-4021-A946-165C5ECF74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38292C9-944E-4413-A96C-80595573DB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32" y="552192"/>
            <a:ext cx="2604358" cy="19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4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8" name="Диаграмма 77">
            <a:extLst>
              <a:ext uri="{FF2B5EF4-FFF2-40B4-BE49-F238E27FC236}">
                <a16:creationId xmlns:a16="http://schemas.microsoft.com/office/drawing/2014/main" id="{F779AA1F-B3DA-3385-8394-D097C82B9E2E}"/>
              </a:ext>
            </a:extLst>
          </p:cNvPr>
          <p:cNvSpPr>
            <a:spLocks noGrp="1"/>
          </p:cNvSpPr>
          <p:nvPr userDrawn="1">
            <p:ph type="chart" sz="quarter" idx="15"/>
          </p:nvPr>
        </p:nvSpPr>
        <p:spPr>
          <a:xfrm>
            <a:off x="1751012" y="1708484"/>
            <a:ext cx="4884738" cy="4728486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диаграммы</a:t>
            </a:r>
            <a:endParaRPr lang="ru-RU" dirty="0"/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909F6A40-CEBD-A5DB-3F2D-84EA355864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104797" y="284950"/>
            <a:ext cx="440054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0C97AA06-CD87-D0D7-F39A-7A8C7E5451FB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130191" y="2112472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Текст 24">
            <a:extLst>
              <a:ext uri="{FF2B5EF4-FFF2-40B4-BE49-F238E27FC236}">
                <a16:creationId xmlns:a16="http://schemas.microsoft.com/office/drawing/2014/main" id="{AF19CD83-28DF-DC56-D800-1189F6872AEC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30191" y="3882278"/>
            <a:ext cx="4388471" cy="976926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2" name="Рисунок 81">
            <a:hlinkClick r:id="rId2"/>
            <a:extLst>
              <a:ext uri="{FF2B5EF4-FFF2-40B4-BE49-F238E27FC236}">
                <a16:creationId xmlns:a16="http://schemas.microsoft.com/office/drawing/2014/main" id="{11A319AA-21C8-4961-B01C-D5769B5B9E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7F3E0F-F081-4B60-9063-9028048471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32" y="552192"/>
            <a:ext cx="2604358" cy="19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37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2284534"/>
            <a:ext cx="9810750" cy="4168653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82" name="Заголовок 1">
            <a:extLst>
              <a:ext uri="{FF2B5EF4-FFF2-40B4-BE49-F238E27FC236}">
                <a16:creationId xmlns:a16="http://schemas.microsoft.com/office/drawing/2014/main" id="{6FC94706-DD51-3FAF-C2E8-A75995F85DB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0862038F-F3F4-90E0-0014-D59B90E4E915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EB18C49C-FE67-40B8-9B48-5FAA5D6E29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7A2472-B67C-4174-900F-AFB86E67E3F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32" y="552192"/>
            <a:ext cx="2604358" cy="19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44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1651820"/>
            <a:ext cx="9810750" cy="480136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1C250AB0-7C6A-38CA-495A-F1E3ADA64CA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78" name="Рисунок 77">
            <a:hlinkClick r:id="rId2"/>
            <a:extLst>
              <a:ext uri="{FF2B5EF4-FFF2-40B4-BE49-F238E27FC236}">
                <a16:creationId xmlns:a16="http://schemas.microsoft.com/office/drawing/2014/main" id="{324BB40E-B27C-44CA-B9D3-1610088E80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873BDE-1212-487D-AF7D-1AEED96540B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32" y="552192"/>
            <a:ext cx="2604358" cy="19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49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аблица 85">
            <a:extLst>
              <a:ext uri="{FF2B5EF4-FFF2-40B4-BE49-F238E27FC236}">
                <a16:creationId xmlns:a16="http://schemas.microsoft.com/office/drawing/2014/main" id="{8E27E336-2671-3A9C-0FA8-A170C7419086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722438" y="333375"/>
            <a:ext cx="9810750" cy="6119813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таблицы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pic>
        <p:nvPicPr>
          <p:cNvPr id="77" name="Рисунок 76">
            <a:hlinkClick r:id="rId2"/>
            <a:extLst>
              <a:ext uri="{FF2B5EF4-FFF2-40B4-BE49-F238E27FC236}">
                <a16:creationId xmlns:a16="http://schemas.microsoft.com/office/drawing/2014/main" id="{EF93D5D9-2676-4A02-8956-92CE9F7379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2DA084-C465-4518-941B-3DC95F5DC7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32" y="552192"/>
            <a:ext cx="2604358" cy="19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64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65" userDrawn="1">
          <p15:clr>
            <a:srgbClr val="FBAE40"/>
          </p15:clr>
        </p15:guide>
        <p15:guide id="3" pos="4180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5FB254-AEFA-CFEF-DCD6-493511D00F45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20B28173-DED4-1EB6-7CD1-A46320279A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31819B4E-011E-F5A2-01EC-7551E78E58C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4940294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76" name="Текст 24">
            <a:extLst>
              <a:ext uri="{FF2B5EF4-FFF2-40B4-BE49-F238E27FC236}">
                <a16:creationId xmlns:a16="http://schemas.microsoft.com/office/drawing/2014/main" id="{B00FEDF9-AA79-92E5-DC6B-3F5A020A50D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4914900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9" name="Рисунок 78">
            <a:extLst>
              <a:ext uri="{FF2B5EF4-FFF2-40B4-BE49-F238E27FC236}">
                <a16:creationId xmlns:a16="http://schemas.microsoft.com/office/drawing/2014/main" id="{FEDD6905-B654-F0D1-D2CD-7EE59F40443A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1720851" y="3262740"/>
            <a:ext cx="4914900" cy="2754313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AB8B8782-091C-0AE6-A8DF-D38C0DE53F64}"/>
              </a:ext>
            </a:extLst>
          </p:cNvPr>
          <p:cNvSpPr/>
          <p:nvPr userDrawn="1"/>
        </p:nvSpPr>
        <p:spPr>
          <a:xfrm>
            <a:off x="1720848" y="6017153"/>
            <a:ext cx="4914901" cy="737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Текст 24">
            <a:extLst>
              <a:ext uri="{FF2B5EF4-FFF2-40B4-BE49-F238E27FC236}">
                <a16:creationId xmlns:a16="http://schemas.microsoft.com/office/drawing/2014/main" id="{75EB00F8-F7FF-7C56-9AE7-8868E4EB67EC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79732" y="3288304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2" name="Текст 24">
            <a:extLst>
              <a:ext uri="{FF2B5EF4-FFF2-40B4-BE49-F238E27FC236}">
                <a16:creationId xmlns:a16="http://schemas.microsoft.com/office/drawing/2014/main" id="{E4DEEAE8-F271-A203-D424-9BC7724B439F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7179732" y="4310067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3" name="Текст 24">
            <a:extLst>
              <a:ext uri="{FF2B5EF4-FFF2-40B4-BE49-F238E27FC236}">
                <a16:creationId xmlns:a16="http://schemas.microsoft.com/office/drawing/2014/main" id="{05BA86FD-A468-E175-B867-0F25C07B8422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7179732" y="5331829"/>
            <a:ext cx="4370917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8FD393F1-9AFA-1233-99C6-7E25C4A33623}"/>
              </a:ext>
            </a:extLst>
          </p:cNvPr>
          <p:cNvSpPr/>
          <p:nvPr userDrawn="1"/>
        </p:nvSpPr>
        <p:spPr>
          <a:xfrm>
            <a:off x="7179731" y="344412"/>
            <a:ext cx="4352630" cy="208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pic>
        <p:nvPicPr>
          <p:cNvPr id="85" name="Рисунок 84">
            <a:hlinkClick r:id="rId2"/>
            <a:extLst>
              <a:ext uri="{FF2B5EF4-FFF2-40B4-BE49-F238E27FC236}">
                <a16:creationId xmlns:a16="http://schemas.microsoft.com/office/drawing/2014/main" id="{66437858-7FE1-40AE-B2A6-B6C5B44547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20B789-B95B-4B97-926C-514D44CC68A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32" y="552192"/>
            <a:ext cx="2604358" cy="19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17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1084" userDrawn="1">
          <p15:clr>
            <a:srgbClr val="FBAE40"/>
          </p15:clr>
        </p15:guide>
        <p15:guide id="4" pos="726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592" imgH="595" progId="TCLayout.ActiveDocument.1">
                  <p:embed/>
                </p:oleObj>
              </mc:Choice>
              <mc:Fallback>
                <p:oleObj name="Слайд think-cell" r:id="rId4" imgW="592" imgH="595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ru-RU" sz="2400" b="1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22B14-259C-4C2F-A143-B67937646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2C6F0E-9DB0-4116-9E56-B59985CF3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74BD60AF-FE5A-9C49-B12A-A9B81BE4D5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6506595"/>
            <a:ext cx="6731000" cy="124650"/>
          </a:xfrm>
        </p:spPr>
        <p:txBody>
          <a:bodyPr anchor="b" anchorCtr="0"/>
          <a:lstStyle>
            <a:lvl1pPr marL="0" indent="0">
              <a:buNone/>
              <a:defRPr sz="90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Источник</a:t>
            </a:r>
            <a:r>
              <a:rPr lang="en-US" dirty="0"/>
              <a:t>: </a:t>
            </a:r>
            <a:r>
              <a:rPr lang="ru-RU" dirty="0"/>
              <a:t>источник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BC91E88-58B8-5E44-95F6-973FBF1E78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0" y="6304996"/>
            <a:ext cx="7053263" cy="124650"/>
          </a:xfrm>
        </p:spPr>
        <p:txBody>
          <a:bodyPr anchor="b" anchorCtr="0"/>
          <a:lstStyle>
            <a:lvl1pPr marL="0" indent="0">
              <a:buNone/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1 Сноска</a:t>
            </a:r>
          </a:p>
        </p:txBody>
      </p:sp>
      <p:sp>
        <p:nvSpPr>
          <p:cNvPr id="99" name="Номер слайда 5">
            <a:extLst>
              <a:ext uri="{FF2B5EF4-FFF2-40B4-BE49-F238E27FC236}">
                <a16:creationId xmlns:a16="http://schemas.microsoft.com/office/drawing/2014/main" id="{F5173DC1-4570-47DF-91D0-2143038421CE}"/>
              </a:ext>
            </a:extLst>
          </p:cNvPr>
          <p:cNvSpPr txBox="1">
            <a:spLocks/>
          </p:cNvSpPr>
          <p:nvPr userDrawn="1"/>
        </p:nvSpPr>
        <p:spPr>
          <a:xfrm>
            <a:off x="9110133" y="6560265"/>
            <a:ext cx="2743200" cy="1384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FFB5A1-13CA-42AA-9B20-81B60DCDD20D}" type="slidenum">
              <a:rPr lang="ru-RU" sz="9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09" name="Рисунок 708" descr="http://33534C398F31C4F0AB20CA9FEF68E9E7.dms.sberbank.ru/33534C398F31C4F0AB20CA9FEF68E9E7-55E16153B2C974526ABF43A84DF6B06E-9F4D076C9D706897290373F189C9BCF8/1.png"/>
          <p:cNvPicPr>
            <a:picLocks/>
          </p:cNvPicPr>
          <p:nvPr userDrawn="1"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710" name="Рисунок 709" descr="http://33534C398F31C4F0AB20CA9FEF68E9E7.dms.sberbank.ru/33534C398F31C4F0AB20CA9FEF68E9E7-55E16153B2C974526ABF43A84DF6B06E-9F4D076C9D706897290373F189C9BCF8/1.png"/>
          <p:cNvPicPr>
            <a:picLocks/>
          </p:cNvPicPr>
          <p:nvPr userDrawn="1"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711" name="Рисунок 710" descr="http://33534C398F31C4F0AB20CA9FEF68E9E7.dms.sberbank.ru/33534C398F31C4F0AB20CA9FEF68E9E7-55E16153B2C974526ABF43A84DF6B06E-9F4D076C9D706897290373F189C9BCF8/1.png"/>
          <p:cNvPicPr>
            <a:picLocks/>
          </p:cNvPicPr>
          <p:nvPr userDrawn="1"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712" name="Рисунок 711" descr="http://33534C398F31C4F0AB20CA9FEF68E9E7.dms.sberbank.ru/33534C398F31C4F0AB20CA9FEF68E9E7-55E16153B2C974526ABF43A84DF6B06E-9F4D076C9D706897290373F189C9BCF8/1.png"/>
          <p:cNvPicPr>
            <a:picLocks/>
          </p:cNvPicPr>
          <p:nvPr userDrawn="1"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713" name="Рисунок 712" descr="http://33534C398F31C4F0AB20CA9FEF68E9E7.dms.sberbank.ru/33534C398F31C4F0AB20CA9FEF68E9E7-55E16153B2C974526ABF43A84DF6B06E-9F4D076C9D706897290373F189C9BCF8/1.png"/>
          <p:cNvPicPr>
            <a:picLocks/>
          </p:cNvPicPr>
          <p:nvPr userDrawn="1"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714" name="Рисунок 713" descr="http://33534C398F31C4F0AB20CA9FEF68E9E7.dms.sberbank.ru/33534C398F31C4F0AB20CA9FEF68E9E7-55E16153B2C974526ABF43A84DF6B06E-9F4D076C9D706897290373F189C9BCF8/1.png"/>
          <p:cNvPicPr>
            <a:picLocks/>
          </p:cNvPicPr>
          <p:nvPr userDrawn="1"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715" name="Рисунок 714" descr="http://33534C398F31C4F0AB20CA9FEF68E9E7.dms.sberbank.ru/33534C398F31C4F0AB20CA9FEF68E9E7-55E16153B2C974526ABF43A84DF6B06E-9F4D076C9D706897290373F189C9BCF8/1.png"/>
          <p:cNvPicPr>
            <a:picLocks/>
          </p:cNvPicPr>
          <p:nvPr userDrawn="1"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716" name="Рисунок 715" descr="http://33534C398F31C4F0AB20CA9FEF68E9E7.dms.sberbank.ru/33534C398F31C4F0AB20CA9FEF68E9E7-55E16153B2C974526ABF43A84DF6B06E-9F4D076C9D706897290373F189C9BCF8/1.png"/>
          <p:cNvPicPr>
            <a:picLocks/>
          </p:cNvPicPr>
          <p:nvPr userDrawn="1"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717" name="Рисунок 716" descr="http://33534C398F31C4F0AB20CA9FEF68E9E7.dms.sberbank.ru/33534C398F31C4F0AB20CA9FEF68E9E7-55E16153B2C974526ABF43A84DF6B06E-9F4D076C9D706897290373F189C9BCF8/1.png"/>
          <p:cNvPicPr>
            <a:picLocks/>
          </p:cNvPicPr>
          <p:nvPr userDrawn="1"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718" name="Рисунок 717" descr="http://33534C398F31C4F0AB20CA9FEF68E9E7.dms.sberbank.ru/33534C398F31C4F0AB20CA9FEF68E9E7-55E16153B2C974526ABF43A84DF6B06E-9F4D076C9D706897290373F189C9BCF8/1.png"/>
          <p:cNvPicPr>
            <a:picLocks/>
          </p:cNvPicPr>
          <p:nvPr userDrawn="1"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719" name="Рисунок 718" descr="http://33534C398F31C4F0AB20CA9FEF68E9E7.dms.sberbank.ru/33534C398F31C4F0AB20CA9FEF68E9E7-55E16153B2C974526ABF43A84DF6B06E-9F4D076C9D706897290373F189C9BCF8/1.png"/>
          <p:cNvPicPr>
            <a:picLocks/>
          </p:cNvPicPr>
          <p:nvPr userDrawn="1"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720" name="Рисунок 719" descr="http://33534C398F31C4F0AB20CA9FEF68E9E7.dms.sberbank.ru/33534C398F31C4F0AB20CA9FEF68E9E7-55E16153B2C974526ABF43A84DF6B06E-9F4D076C9D706897290373F189C9BCF8/1.png"/>
          <p:cNvPicPr>
            <a:picLocks/>
          </p:cNvPicPr>
          <p:nvPr userDrawn="1"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721" name="Рисунок 720" descr="http://33534C398F31C4F0AB20CA9FEF68E9E7.dms.sberbank.ru/33534C398F31C4F0AB20CA9FEF68E9E7-55E16153B2C974526ABF43A84DF6B06E-9F4D076C9D706897290373F189C9BCF8/1.png"/>
          <p:cNvPicPr>
            <a:picLocks/>
          </p:cNvPicPr>
          <p:nvPr userDrawn="1"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722" name="Рисунок 721" descr="http://33534C398F31C4F0AB20CA9FEF68E9E7.dms.sberbank.ru/33534C398F31C4F0AB20CA9FEF68E9E7-55E16153B2C974526ABF43A84DF6B06E-9F4D076C9D706897290373F189C9BCF8/1.png"/>
          <p:cNvPicPr>
            <a:picLocks/>
          </p:cNvPicPr>
          <p:nvPr userDrawn="1"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723" name="Рисунок 722" descr="http://33534C398F31C4F0AB20CA9FEF68E9E7.dms.sberbank.ru/33534C398F31C4F0AB20CA9FEF68E9E7-55E16153B2C974526ABF43A84DF6B06E-9F4D076C9D706897290373F189C9BCF8/1.png"/>
          <p:cNvPicPr>
            <a:picLocks/>
          </p:cNvPicPr>
          <p:nvPr userDrawn="1"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724" name="Рисунок 723" descr="http://33534C398F31C4F0AB20CA9FEF68E9E7.dms.sberbank.ru/33534C398F31C4F0AB20CA9FEF68E9E7-55E16153B2C974526ABF43A84DF6B06E-9F4D076C9D706897290373F189C9BCF8/1.png"/>
          <p:cNvPicPr>
            <a:picLocks/>
          </p:cNvPicPr>
          <p:nvPr userDrawn="1"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725" name="Рисунок 724" descr="http://33534C398F31C4F0AB20CA9FEF68E9E7.dms.sberbank.ru/33534C398F31C4F0AB20CA9FEF68E9E7-55E16153B2C974526ABF43A84DF6B06E-9F4D076C9D706897290373F189C9BCF8/1.png"/>
          <p:cNvPicPr>
            <a:picLocks/>
          </p:cNvPicPr>
          <p:nvPr userDrawn="1"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726" name="Рисунок 725" descr="http://33534C398F31C4F0AB20CA9FEF68E9E7.dms.sberbank.ru/33534C398F31C4F0AB20CA9FEF68E9E7-55E16153B2C974526ABF43A84DF6B06E-9F4D076C9D706897290373F189C9BCF8/1.png"/>
          <p:cNvPicPr>
            <a:picLocks/>
          </p:cNvPicPr>
          <p:nvPr userDrawn="1"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727" name="Рисунок 726" descr="http://33534C398F31C4F0AB20CA9FEF68E9E7.dms.sberbank.ru/33534C398F31C4F0AB20CA9FEF68E9E7-55E16153B2C974526ABF43A84DF6B06E-9F4D076C9D706897290373F189C9BCF8/1.png"/>
          <p:cNvPicPr>
            <a:picLocks/>
          </p:cNvPicPr>
          <p:nvPr userDrawn="1"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21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0A70241A-0681-4966-A362-67B72EE36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311" y="479421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F2851"/>
                </a:solidFill>
                <a:latin typeface="+mn-lt"/>
              </a:defRPr>
            </a:lvl1pPr>
          </a:lstStyle>
          <a:p>
            <a:r>
              <a:rPr lang="en-US"/>
              <a:t>| </a:t>
            </a:r>
            <a:fld id="{E30836AA-9DC3-4B9B-9BCE-BA5760ECD0E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60F29C-D9B7-2F47-9786-16E4B65E5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32" y="150545"/>
            <a:ext cx="9377136" cy="9302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1">
                <a:solidFill>
                  <a:srgbClr val="0F285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2077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444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B88C8-03FA-FC76-45ED-B3B0E86D4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FDE214E-5CC0-46A1-7918-AE492F094888}"/>
              </a:ext>
            </a:extLst>
          </p:cNvPr>
          <p:cNvSpPr/>
          <p:nvPr userDrawn="1"/>
        </p:nvSpPr>
        <p:spPr>
          <a:xfrm>
            <a:off x="2015882" y="2284484"/>
            <a:ext cx="4352630" cy="416593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DC1293-1EBA-E313-E8CF-03B2F9713BCF}"/>
              </a:ext>
            </a:extLst>
          </p:cNvPr>
          <p:cNvSpPr/>
          <p:nvPr userDrawn="1"/>
        </p:nvSpPr>
        <p:spPr>
          <a:xfrm>
            <a:off x="2530670" y="2284750"/>
            <a:ext cx="3316704" cy="484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екст 24">
            <a:extLst>
              <a:ext uri="{FF2B5EF4-FFF2-40B4-BE49-F238E27FC236}">
                <a16:creationId xmlns:a16="http://schemas.microsoft.com/office/drawing/2014/main" id="{580B6701-96E8-359A-3D10-7CA7556E6A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7307" y="2284750"/>
            <a:ext cx="3309781" cy="484951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9AD90E2B-FC13-EA00-24AD-5D808A40BD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23227" y="2989488"/>
            <a:ext cx="3737940" cy="3150906"/>
          </a:xfrm>
        </p:spPr>
        <p:txBody>
          <a:bodyPr wrap="square"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24">
            <a:extLst>
              <a:ext uri="{FF2B5EF4-FFF2-40B4-BE49-F238E27FC236}">
                <a16:creationId xmlns:a16="http://schemas.microsoft.com/office/drawing/2014/main" id="{37956E23-F986-B582-0C7E-7B1C73BE43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09169" y="1147760"/>
            <a:ext cx="9810750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07551EE7-C8F6-2EF3-F0BF-15DDD23A56A5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4" name="Рисунок 163">
            <a:hlinkClick r:id="rId2"/>
            <a:extLst>
              <a:ext uri="{FF2B5EF4-FFF2-40B4-BE49-F238E27FC236}">
                <a16:creationId xmlns:a16="http://schemas.microsoft.com/office/drawing/2014/main" id="{74FB0920-6D98-AC15-EA88-76F59D1E1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235" name="Прямоугольник 234">
            <a:extLst>
              <a:ext uri="{FF2B5EF4-FFF2-40B4-BE49-F238E27FC236}">
                <a16:creationId xmlns:a16="http://schemas.microsoft.com/office/drawing/2014/main" id="{AD6FC3DE-FF01-180D-ED66-EF27307DC69A}"/>
              </a:ext>
            </a:extLst>
          </p:cNvPr>
          <p:cNvSpPr/>
          <p:nvPr userDrawn="1"/>
        </p:nvSpPr>
        <p:spPr>
          <a:xfrm>
            <a:off x="6882371" y="2291271"/>
            <a:ext cx="4352630" cy="416191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" name="Прямоугольник 235">
            <a:extLst>
              <a:ext uri="{FF2B5EF4-FFF2-40B4-BE49-F238E27FC236}">
                <a16:creationId xmlns:a16="http://schemas.microsoft.com/office/drawing/2014/main" id="{12A3BDF9-45DB-CF39-B6CB-E62831A5D45B}"/>
              </a:ext>
            </a:extLst>
          </p:cNvPr>
          <p:cNvSpPr/>
          <p:nvPr userDrawn="1"/>
        </p:nvSpPr>
        <p:spPr>
          <a:xfrm>
            <a:off x="7400334" y="2291536"/>
            <a:ext cx="3316704" cy="484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7" name="Текст 24">
            <a:extLst>
              <a:ext uri="{FF2B5EF4-FFF2-40B4-BE49-F238E27FC236}">
                <a16:creationId xmlns:a16="http://schemas.microsoft.com/office/drawing/2014/main" id="{4BF239EF-9E66-6CA3-6B4D-7738E449AA1F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7403796" y="2291536"/>
            <a:ext cx="3309781" cy="484951"/>
          </a:xfrm>
        </p:spPr>
        <p:txBody>
          <a:bodyPr lIns="0" tIns="0" rIns="0" bIns="0" anchor="ctr" anchorCtr="1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6" name="Текст 13">
            <a:extLst>
              <a:ext uri="{FF2B5EF4-FFF2-40B4-BE49-F238E27FC236}">
                <a16:creationId xmlns:a16="http://schemas.microsoft.com/office/drawing/2014/main" id="{1F7143F7-0A33-FE59-AE32-5533B3B0CAD0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7191833" y="2989488"/>
            <a:ext cx="3737940" cy="3150906"/>
          </a:xfrm>
        </p:spPr>
        <p:txBody>
          <a:bodyPr wrap="square"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4" name="Рисунок 83">
            <a:hlinkClick r:id="rId2"/>
            <a:extLst>
              <a:ext uri="{FF2B5EF4-FFF2-40B4-BE49-F238E27FC236}">
                <a16:creationId xmlns:a16="http://schemas.microsoft.com/office/drawing/2014/main" id="{1AAB16A0-D2EE-4471-8557-962D451BA6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29C7B12C-8A7A-4AE8-8EF3-A145BF44B7DF}"/>
              </a:ext>
            </a:extLst>
          </p:cNvPr>
          <p:cNvSpPr txBox="1">
            <a:spLocks/>
          </p:cNvSpPr>
          <p:nvPr userDrawn="1"/>
        </p:nvSpPr>
        <p:spPr>
          <a:xfrm>
            <a:off x="59963" y="6479193"/>
            <a:ext cx="997731" cy="37880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FF0101">
                  <a:lumMod val="75000"/>
                </a:srgbClr>
              </a:buClr>
              <a:buNone/>
            </a:pPr>
            <a:r>
              <a:rPr lang="ru-RU" sz="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2021-2023 гг.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FDC848D-6252-42A8-BA81-23EB0F5CD90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32" y="552192"/>
            <a:ext cx="2604358" cy="19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39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orient="horz" pos="4065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pos="1084" userDrawn="1">
          <p15:clr>
            <a:srgbClr val="FBAE40"/>
          </p15:clr>
        </p15:guide>
        <p15:guide id="6" pos="7265" userDrawn="1">
          <p15:clr>
            <a:srgbClr val="FBAE40"/>
          </p15:clr>
        </p15:guide>
        <p15:guide id="7" orient="horz" pos="754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15432D1-937A-4C0E-1799-82246458E9DD}"/>
              </a:ext>
            </a:extLst>
          </p:cNvPr>
          <p:cNvSpPr/>
          <p:nvPr userDrawn="1"/>
        </p:nvSpPr>
        <p:spPr>
          <a:xfrm>
            <a:off x="0" y="-7877"/>
            <a:ext cx="12191999" cy="6865877"/>
          </a:xfrm>
          <a:prstGeom prst="rect">
            <a:avLst/>
          </a:prstGeom>
          <a:gradFill>
            <a:gsLst>
              <a:gs pos="9000">
                <a:srgbClr val="1147BF"/>
              </a:gs>
              <a:gs pos="36000">
                <a:srgbClr val="3460A0"/>
              </a:gs>
              <a:gs pos="100000">
                <a:srgbClr val="AF4C71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E8CAE03-3E4E-C3F3-BD39-5750A62DB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89" y="194029"/>
            <a:ext cx="9890579" cy="74351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660279FC-6514-BAD3-2BBA-7D0D3BBEB9FC}"/>
              </a:ext>
            </a:extLst>
          </p:cNvPr>
          <p:cNvSpPr txBox="1">
            <a:spLocks/>
          </p:cNvSpPr>
          <p:nvPr userDrawn="1"/>
        </p:nvSpPr>
        <p:spPr>
          <a:xfrm>
            <a:off x="9253311" y="42803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sz="1400" kern="1200">
                <a:solidFill>
                  <a:srgbClr val="0F285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| </a:t>
            </a:r>
            <a:fld id="{FB012EA6-5614-4530-A228-326F4840E77A}" type="slidenum">
              <a:rPr lang="ru-RU" smtClean="0">
                <a:solidFill>
                  <a:schemeClr val="bg1"/>
                </a:solidFill>
              </a:rPr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32C343E-F8B9-3435-B798-6AF817BCFB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4427" y="502787"/>
            <a:ext cx="1354298" cy="1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505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Макет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E1C78-B3C6-F129-A916-CB7546DA42EA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hlinkClick r:id="rId2"/>
            <a:extLst>
              <a:ext uri="{FF2B5EF4-FFF2-40B4-BE49-F238E27FC236}">
                <a16:creationId xmlns:a16="http://schemas.microsoft.com/office/drawing/2014/main" id="{B997CF64-39AB-7549-1542-F77735C46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1C250AB0-7C6A-38CA-495A-F1E3ADA64CA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2274" y="284950"/>
            <a:ext cx="9838081" cy="106200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78" name="Рисунок 77">
            <a:hlinkClick r:id="rId2"/>
            <a:extLst>
              <a:ext uri="{FF2B5EF4-FFF2-40B4-BE49-F238E27FC236}">
                <a16:creationId xmlns:a16="http://schemas.microsoft.com/office/drawing/2014/main" id="{324BB40E-B27C-44CA-B9D3-1610088E80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sp>
        <p:nvSpPr>
          <p:cNvPr id="9" name="Текст 24">
            <a:extLst>
              <a:ext uri="{FF2B5EF4-FFF2-40B4-BE49-F238E27FC236}">
                <a16:creationId xmlns:a16="http://schemas.microsoft.com/office/drawing/2014/main" id="{9B282BFD-2597-432E-88C1-F42523ACC54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92273" y="1764176"/>
            <a:ext cx="9838081" cy="4439195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58230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65">
          <p15:clr>
            <a:srgbClr val="FBAE40"/>
          </p15:clr>
        </p15:guide>
        <p15:guide id="3" pos="4180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6158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PlaceHolder 1"/>
          <p:cNvSpPr>
            <a:spLocks noGrp="1"/>
          </p:cNvSpPr>
          <p:nvPr>
            <p:ph type="title"/>
          </p:nvPr>
        </p:nvSpPr>
        <p:spPr>
          <a:xfrm>
            <a:off x="431640" y="296280"/>
            <a:ext cx="11234880" cy="114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7041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PlaceHolder 1"/>
          <p:cNvSpPr>
            <a:spLocks noGrp="1"/>
          </p:cNvSpPr>
          <p:nvPr>
            <p:ph type="title"/>
          </p:nvPr>
        </p:nvSpPr>
        <p:spPr>
          <a:xfrm>
            <a:off x="431640" y="296280"/>
            <a:ext cx="11234880" cy="114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2602868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PlaceHolder 1"/>
          <p:cNvSpPr>
            <a:spLocks noGrp="1"/>
          </p:cNvSpPr>
          <p:nvPr>
            <p:ph type="title"/>
          </p:nvPr>
        </p:nvSpPr>
        <p:spPr>
          <a:xfrm>
            <a:off x="431640" y="296280"/>
            <a:ext cx="11234880" cy="114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6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6202916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PlaceHolder 1"/>
          <p:cNvSpPr>
            <a:spLocks noGrp="1"/>
          </p:cNvSpPr>
          <p:nvPr>
            <p:ph type="title"/>
          </p:nvPr>
        </p:nvSpPr>
        <p:spPr>
          <a:xfrm>
            <a:off x="431640" y="296280"/>
            <a:ext cx="11234880" cy="114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5630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PlaceHolder 1"/>
          <p:cNvSpPr>
            <a:spLocks noGrp="1"/>
          </p:cNvSpPr>
          <p:nvPr>
            <p:ph type="subTitle"/>
          </p:nvPr>
        </p:nvSpPr>
        <p:spPr>
          <a:xfrm>
            <a:off x="431640" y="296280"/>
            <a:ext cx="11234880" cy="53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00959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PlaceHolder 1"/>
          <p:cNvSpPr>
            <a:spLocks noGrp="1"/>
          </p:cNvSpPr>
          <p:nvPr>
            <p:ph type="title"/>
          </p:nvPr>
        </p:nvSpPr>
        <p:spPr>
          <a:xfrm>
            <a:off x="431640" y="296280"/>
            <a:ext cx="11234880" cy="114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6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66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0509668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PlaceHolder 1"/>
          <p:cNvSpPr>
            <a:spLocks noGrp="1"/>
          </p:cNvSpPr>
          <p:nvPr>
            <p:ph type="title"/>
          </p:nvPr>
        </p:nvSpPr>
        <p:spPr>
          <a:xfrm>
            <a:off x="431640" y="296280"/>
            <a:ext cx="11234880" cy="114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6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66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720444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4E9A444B-98B7-80C5-83DD-7479E185D8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04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237" name="Прямоугольник 236">
            <a:extLst>
              <a:ext uri="{FF2B5EF4-FFF2-40B4-BE49-F238E27FC236}">
                <a16:creationId xmlns:a16="http://schemas.microsoft.com/office/drawing/2014/main" id="{6E30EDE6-C857-748C-F363-8C15BF2F67AD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8" name="Рисунок 237">
            <a:hlinkClick r:id="rId2"/>
            <a:extLst>
              <a:ext uri="{FF2B5EF4-FFF2-40B4-BE49-F238E27FC236}">
                <a16:creationId xmlns:a16="http://schemas.microsoft.com/office/drawing/2014/main" id="{12CD0E52-750D-1E3F-E0FF-FEA15E65A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314" name="Заголовок 1">
            <a:extLst>
              <a:ext uri="{FF2B5EF4-FFF2-40B4-BE49-F238E27FC236}">
                <a16:creationId xmlns:a16="http://schemas.microsoft.com/office/drawing/2014/main" id="{83E94931-EBB3-A85D-F84C-6C2B0AAAD24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68919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15" name="Текст 24">
            <a:extLst>
              <a:ext uri="{FF2B5EF4-FFF2-40B4-BE49-F238E27FC236}">
                <a16:creationId xmlns:a16="http://schemas.microsoft.com/office/drawing/2014/main" id="{32E02C11-04DB-9A56-BDFE-3E479ED5A42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294313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7" name="Текст 24">
            <a:extLst>
              <a:ext uri="{FF2B5EF4-FFF2-40B4-BE49-F238E27FC236}">
                <a16:creationId xmlns:a16="http://schemas.microsoft.com/office/drawing/2014/main" id="{04DF5146-9F91-E09B-465C-1D51A74CE87E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5294313" y="2763174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0" name="Текст 24">
            <a:extLst>
              <a:ext uri="{FF2B5EF4-FFF2-40B4-BE49-F238E27FC236}">
                <a16:creationId xmlns:a16="http://schemas.microsoft.com/office/drawing/2014/main" id="{B2D68628-1E11-8014-8015-573FBDD5F94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94313" y="3859474"/>
            <a:ext cx="2879682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  <a:br>
              <a:rPr lang="ru-RU" dirty="0"/>
            </a:br>
            <a:endParaRPr lang="ru-RU" dirty="0"/>
          </a:p>
        </p:txBody>
      </p:sp>
      <p:sp>
        <p:nvSpPr>
          <p:cNvPr id="321" name="Текст 24">
            <a:extLst>
              <a:ext uri="{FF2B5EF4-FFF2-40B4-BE49-F238E27FC236}">
                <a16:creationId xmlns:a16="http://schemas.microsoft.com/office/drawing/2014/main" id="{B2DDD1AC-A449-4152-7A67-8617801963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650673" y="3859474"/>
            <a:ext cx="2879682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22" name="Текст 24">
            <a:extLst>
              <a:ext uri="{FF2B5EF4-FFF2-40B4-BE49-F238E27FC236}">
                <a16:creationId xmlns:a16="http://schemas.microsoft.com/office/drawing/2014/main" id="{99604310-D1B7-DFB3-C8BB-47A6B28653D9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5294313" y="4954620"/>
            <a:ext cx="6244258" cy="1498568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1" name="Рисунок 80">
            <a:hlinkClick r:id="rId2"/>
            <a:extLst>
              <a:ext uri="{FF2B5EF4-FFF2-40B4-BE49-F238E27FC236}">
                <a16:creationId xmlns:a16="http://schemas.microsoft.com/office/drawing/2014/main" id="{C92C6E8D-7ABB-48D5-A749-BAF89E96A91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B79D0D-3FC7-4BB9-A684-31973657D2C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32" y="552192"/>
            <a:ext cx="2604358" cy="19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53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341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3000" userDrawn="1">
          <p15:clr>
            <a:srgbClr val="FBAE40"/>
          </p15:clr>
        </p15:guide>
        <p15:guide id="8" pos="5339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PlaceHolder 1"/>
          <p:cNvSpPr>
            <a:spLocks noGrp="1"/>
          </p:cNvSpPr>
          <p:nvPr>
            <p:ph type="title"/>
          </p:nvPr>
        </p:nvSpPr>
        <p:spPr>
          <a:xfrm>
            <a:off x="431640" y="296280"/>
            <a:ext cx="11234880" cy="114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66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66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498202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PlaceHolder 1"/>
          <p:cNvSpPr>
            <a:spLocks noGrp="1"/>
          </p:cNvSpPr>
          <p:nvPr>
            <p:ph type="title"/>
          </p:nvPr>
        </p:nvSpPr>
        <p:spPr>
          <a:xfrm>
            <a:off x="431640" y="296280"/>
            <a:ext cx="11234880" cy="114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67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886294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PlaceHolder 1"/>
          <p:cNvSpPr>
            <a:spLocks noGrp="1"/>
          </p:cNvSpPr>
          <p:nvPr>
            <p:ph type="title"/>
          </p:nvPr>
        </p:nvSpPr>
        <p:spPr>
          <a:xfrm>
            <a:off x="431640" y="296280"/>
            <a:ext cx="11234880" cy="114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67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67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67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2485584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PlaceHolder 1"/>
          <p:cNvSpPr>
            <a:spLocks noGrp="1"/>
          </p:cNvSpPr>
          <p:nvPr>
            <p:ph type="title"/>
          </p:nvPr>
        </p:nvSpPr>
        <p:spPr>
          <a:xfrm>
            <a:off x="431640" y="296280"/>
            <a:ext cx="11234880" cy="114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68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68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68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68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68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7696638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E8CAE03-3E4E-C3F3-BD39-5750A62DB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89" y="194029"/>
            <a:ext cx="9890579" cy="74351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rgbClr val="0F2851"/>
                </a:solidFill>
                <a:latin typeface="Corbel" panose="020B05030202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114876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A78A00D-01BB-44A5-BBF6-59109C98CB37}"/>
              </a:ext>
            </a:extLst>
          </p:cNvPr>
          <p:cNvSpPr/>
          <p:nvPr userDrawn="1"/>
        </p:nvSpPr>
        <p:spPr>
          <a:xfrm>
            <a:off x="9834880" y="314960"/>
            <a:ext cx="2265680" cy="622586"/>
          </a:xfrm>
          <a:prstGeom prst="rect">
            <a:avLst/>
          </a:prstGeom>
          <a:solidFill>
            <a:srgbClr val="E4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E8CAE03-3E4E-C3F3-BD39-5750A62DB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89" y="194029"/>
            <a:ext cx="9890579" cy="74351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rgbClr val="0F2851"/>
                </a:solidFill>
                <a:latin typeface="Corbel" panose="020B05030202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806123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AF79E3A-D81C-4DA5-B50A-01BB7D5C41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A78A00D-01BB-44A5-BBF6-59109C98CB37}"/>
              </a:ext>
            </a:extLst>
          </p:cNvPr>
          <p:cNvSpPr/>
          <p:nvPr userDrawn="1"/>
        </p:nvSpPr>
        <p:spPr>
          <a:xfrm>
            <a:off x="9834880" y="314960"/>
            <a:ext cx="2265680" cy="622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E8CAE03-3E4E-C3F3-BD39-5750A62DB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89" y="194029"/>
            <a:ext cx="9890579" cy="74351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>
                <a:solidFill>
                  <a:srgbClr val="0F2851"/>
                </a:solidFill>
                <a:latin typeface="Corbel" panose="020B0503020204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489388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4E9A444B-98B7-80C5-83DD-7479E185D8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9950" y="0"/>
            <a:ext cx="370205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 anchorCtr="1"/>
          <a:lstStyle/>
          <a:p>
            <a:r>
              <a:rPr lang="ru-RU"/>
              <a:t>Вставка рисунка</a:t>
            </a:r>
          </a:p>
        </p:txBody>
      </p:sp>
      <p:sp>
        <p:nvSpPr>
          <p:cNvPr id="237" name="Прямоугольник 236">
            <a:extLst>
              <a:ext uri="{FF2B5EF4-FFF2-40B4-BE49-F238E27FC236}">
                <a16:creationId xmlns:a16="http://schemas.microsoft.com/office/drawing/2014/main" id="{6E30EDE6-C857-748C-F363-8C15BF2F67AD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8" name="Рисунок 237">
            <a:hlinkClick r:id="rId2"/>
            <a:extLst>
              <a:ext uri="{FF2B5EF4-FFF2-40B4-BE49-F238E27FC236}">
                <a16:creationId xmlns:a16="http://schemas.microsoft.com/office/drawing/2014/main" id="{12CD0E52-750D-1E3F-E0FF-FEA15E65A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314" name="Заголовок 1">
            <a:extLst>
              <a:ext uri="{FF2B5EF4-FFF2-40B4-BE49-F238E27FC236}">
                <a16:creationId xmlns:a16="http://schemas.microsoft.com/office/drawing/2014/main" id="{83E94931-EBB3-A85D-F84C-6C2B0AAAD24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95456" y="284950"/>
            <a:ext cx="6261436" cy="1064407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15" name="Текст 24">
            <a:extLst>
              <a:ext uri="{FF2B5EF4-FFF2-40B4-BE49-F238E27FC236}">
                <a16:creationId xmlns:a16="http://schemas.microsoft.com/office/drawing/2014/main" id="{32E02C11-04DB-9A56-BDFE-3E479ED5A42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720850" y="1670021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7" name="Текст 24">
            <a:extLst>
              <a:ext uri="{FF2B5EF4-FFF2-40B4-BE49-F238E27FC236}">
                <a16:creationId xmlns:a16="http://schemas.microsoft.com/office/drawing/2014/main" id="{04DF5146-9F91-E09B-465C-1D51A74CE87E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720850" y="2763174"/>
            <a:ext cx="6244258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0" name="Текст 24">
            <a:extLst>
              <a:ext uri="{FF2B5EF4-FFF2-40B4-BE49-F238E27FC236}">
                <a16:creationId xmlns:a16="http://schemas.microsoft.com/office/drawing/2014/main" id="{B2D68628-1E11-8014-8015-573FBDD5F94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720850" y="3859474"/>
            <a:ext cx="2879682" cy="756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  <a:br>
              <a:rPr lang="ru-RU" dirty="0"/>
            </a:br>
            <a:endParaRPr lang="ru-RU" dirty="0"/>
          </a:p>
        </p:txBody>
      </p:sp>
      <p:sp>
        <p:nvSpPr>
          <p:cNvPr id="321" name="Текст 24">
            <a:extLst>
              <a:ext uri="{FF2B5EF4-FFF2-40B4-BE49-F238E27FC236}">
                <a16:creationId xmlns:a16="http://schemas.microsoft.com/office/drawing/2014/main" id="{B2DDD1AC-A449-4152-7A67-8617801963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077210" y="3859474"/>
            <a:ext cx="2879682" cy="800024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4000"/>
              </a:lnSpc>
              <a:spcBef>
                <a:spcPts val="0"/>
              </a:spcBef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322" name="Текст 24">
            <a:extLst>
              <a:ext uri="{FF2B5EF4-FFF2-40B4-BE49-F238E27FC236}">
                <a16:creationId xmlns:a16="http://schemas.microsoft.com/office/drawing/2014/main" id="{99604310-D1B7-DFB3-C8BB-47A6B28653D9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1720850" y="4954620"/>
            <a:ext cx="6244258" cy="1498568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1" name="Рисунок 80">
            <a:hlinkClick r:id="rId2"/>
            <a:extLst>
              <a:ext uri="{FF2B5EF4-FFF2-40B4-BE49-F238E27FC236}">
                <a16:creationId xmlns:a16="http://schemas.microsoft.com/office/drawing/2014/main" id="{9A391268-860F-4226-B4BF-7BC245EB73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F3914F6-4EC3-493C-B27C-E81B2A8751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32" y="552192"/>
            <a:ext cx="2604358" cy="19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50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341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4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  <p15:guide id="7" pos="3000" userDrawn="1">
          <p15:clr>
            <a:srgbClr val="FBAE40"/>
          </p15:clr>
        </p15:guide>
        <p15:guide id="8" pos="533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20505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17399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27962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45651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28EC5021-436C-3C0E-DC0B-0EBEFDDD6252}"/>
              </a:ext>
            </a:extLst>
          </p:cNvPr>
          <p:cNvSpPr/>
          <p:nvPr userDrawn="1"/>
        </p:nvSpPr>
        <p:spPr>
          <a:xfrm>
            <a:off x="42545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6052FE2-C027-5086-3B47-A9AB1B6B80CF}"/>
              </a:ext>
            </a:extLst>
          </p:cNvPr>
          <p:cNvSpPr/>
          <p:nvPr userDrawn="1"/>
        </p:nvSpPr>
        <p:spPr>
          <a:xfrm rot="5400000" flipH="1">
            <a:off x="53108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07823687-30A4-237C-CB60-A295C520D158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70797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8977EFC8-AFBE-2D2A-DA90-71F153DF760C}"/>
              </a:ext>
            </a:extLst>
          </p:cNvPr>
          <p:cNvSpPr/>
          <p:nvPr userDrawn="1"/>
        </p:nvSpPr>
        <p:spPr>
          <a:xfrm>
            <a:off x="67691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7FECB34F-2EFB-DA5D-734B-9C989E67928B}"/>
              </a:ext>
            </a:extLst>
          </p:cNvPr>
          <p:cNvSpPr/>
          <p:nvPr userDrawn="1"/>
        </p:nvSpPr>
        <p:spPr>
          <a:xfrm rot="5400000" flipH="1">
            <a:off x="78254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Рисунок 102">
            <a:extLst>
              <a:ext uri="{FF2B5EF4-FFF2-40B4-BE49-F238E27FC236}">
                <a16:creationId xmlns:a16="http://schemas.microsoft.com/office/drawing/2014/main" id="{29B8150B-6419-3232-81FD-FD79940DB21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95943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27DF88D3-3DC0-BB1C-1F80-0196672FFE6E}"/>
              </a:ext>
            </a:extLst>
          </p:cNvPr>
          <p:cNvSpPr/>
          <p:nvPr userDrawn="1"/>
        </p:nvSpPr>
        <p:spPr>
          <a:xfrm>
            <a:off x="92837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457DC673-1360-42CD-4194-C7017B622717}"/>
              </a:ext>
            </a:extLst>
          </p:cNvPr>
          <p:cNvSpPr/>
          <p:nvPr userDrawn="1"/>
        </p:nvSpPr>
        <p:spPr>
          <a:xfrm rot="5400000" flipH="1">
            <a:off x="103400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Текст 24">
            <a:extLst>
              <a:ext uri="{FF2B5EF4-FFF2-40B4-BE49-F238E27FC236}">
                <a16:creationId xmlns:a16="http://schemas.microsoft.com/office/drawing/2014/main" id="{6159B658-2E92-5A31-4179-4ACC0CC19D68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981676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7" name="Текст 24">
            <a:extLst>
              <a:ext uri="{FF2B5EF4-FFF2-40B4-BE49-F238E27FC236}">
                <a16:creationId xmlns:a16="http://schemas.microsoft.com/office/drawing/2014/main" id="{A797D723-1D78-4F83-5460-AF9CF326254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981675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0" name="Текст 24">
            <a:extLst>
              <a:ext uri="{FF2B5EF4-FFF2-40B4-BE49-F238E27FC236}">
                <a16:creationId xmlns:a16="http://schemas.microsoft.com/office/drawing/2014/main" id="{338D8088-446D-FE41-59DA-9827F8DF0F5F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044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1" name="Текст 24">
            <a:extLst>
              <a:ext uri="{FF2B5EF4-FFF2-40B4-BE49-F238E27FC236}">
                <a16:creationId xmlns:a16="http://schemas.microsoft.com/office/drawing/2014/main" id="{54824AF8-F2E2-00CA-7D76-8A18F9B83F16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5044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3" name="Текст 24">
            <a:extLst>
              <a:ext uri="{FF2B5EF4-FFF2-40B4-BE49-F238E27FC236}">
                <a16:creationId xmlns:a16="http://schemas.microsoft.com/office/drawing/2014/main" id="{731AAD6D-F512-EBA9-6EF8-2728B6F00A78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0190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4" name="Текст 24">
            <a:extLst>
              <a:ext uri="{FF2B5EF4-FFF2-40B4-BE49-F238E27FC236}">
                <a16:creationId xmlns:a16="http://schemas.microsoft.com/office/drawing/2014/main" id="{D875F80B-3C7F-EE89-2908-430DB3B727C9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0190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6" name="Текст 24">
            <a:extLst>
              <a:ext uri="{FF2B5EF4-FFF2-40B4-BE49-F238E27FC236}">
                <a16:creationId xmlns:a16="http://schemas.microsoft.com/office/drawing/2014/main" id="{B9086B43-EBCE-DCA1-06C7-6900DC0CCD49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9528267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7" name="Текст 24">
            <a:extLst>
              <a:ext uri="{FF2B5EF4-FFF2-40B4-BE49-F238E27FC236}">
                <a16:creationId xmlns:a16="http://schemas.microsoft.com/office/drawing/2014/main" id="{F586BB22-23DB-5127-82AC-62BA21E16665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95282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65BA520B-A2CF-431F-A47D-E62485BFFF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C01131E-5374-4101-A99C-45AC8FC8EDB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32" y="552192"/>
            <a:ext cx="2604358" cy="19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21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20505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17399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27962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45651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28EC5021-436C-3C0E-DC0B-0EBEFDDD6252}"/>
              </a:ext>
            </a:extLst>
          </p:cNvPr>
          <p:cNvSpPr/>
          <p:nvPr userDrawn="1"/>
        </p:nvSpPr>
        <p:spPr>
          <a:xfrm>
            <a:off x="42545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16052FE2-C027-5086-3B47-A9AB1B6B80CF}"/>
              </a:ext>
            </a:extLst>
          </p:cNvPr>
          <p:cNvSpPr/>
          <p:nvPr userDrawn="1"/>
        </p:nvSpPr>
        <p:spPr>
          <a:xfrm rot="5400000" flipH="1">
            <a:off x="53108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07823687-30A4-237C-CB60-A295C520D158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70797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8977EFC8-AFBE-2D2A-DA90-71F153DF760C}"/>
              </a:ext>
            </a:extLst>
          </p:cNvPr>
          <p:cNvSpPr/>
          <p:nvPr userDrawn="1"/>
        </p:nvSpPr>
        <p:spPr>
          <a:xfrm>
            <a:off x="67691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7FECB34F-2EFB-DA5D-734B-9C989E67928B}"/>
              </a:ext>
            </a:extLst>
          </p:cNvPr>
          <p:cNvSpPr/>
          <p:nvPr userDrawn="1"/>
        </p:nvSpPr>
        <p:spPr>
          <a:xfrm rot="5400000" flipH="1">
            <a:off x="78254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Рисунок 102">
            <a:extLst>
              <a:ext uri="{FF2B5EF4-FFF2-40B4-BE49-F238E27FC236}">
                <a16:creationId xmlns:a16="http://schemas.microsoft.com/office/drawing/2014/main" id="{29B8150B-6419-3232-81FD-FD79940DB21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9594307" y="1805728"/>
            <a:ext cx="1639389" cy="1639389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27DF88D3-3DC0-BB1C-1F80-0196672FFE6E}"/>
              </a:ext>
            </a:extLst>
          </p:cNvPr>
          <p:cNvSpPr/>
          <p:nvPr userDrawn="1"/>
        </p:nvSpPr>
        <p:spPr>
          <a:xfrm>
            <a:off x="9283702" y="3667663"/>
            <a:ext cx="2260598" cy="253892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457DC673-1360-42CD-4194-C7017B622717}"/>
              </a:ext>
            </a:extLst>
          </p:cNvPr>
          <p:cNvSpPr/>
          <p:nvPr userDrawn="1"/>
        </p:nvSpPr>
        <p:spPr>
          <a:xfrm rot="5400000" flipH="1">
            <a:off x="10340060" y="5377158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Текст 24">
            <a:extLst>
              <a:ext uri="{FF2B5EF4-FFF2-40B4-BE49-F238E27FC236}">
                <a16:creationId xmlns:a16="http://schemas.microsoft.com/office/drawing/2014/main" id="{6159B658-2E92-5A31-4179-4ACC0CC19D68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981676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7" name="Текст 24">
            <a:extLst>
              <a:ext uri="{FF2B5EF4-FFF2-40B4-BE49-F238E27FC236}">
                <a16:creationId xmlns:a16="http://schemas.microsoft.com/office/drawing/2014/main" id="{A797D723-1D78-4F83-5460-AF9CF326254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981675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0" name="Текст 24">
            <a:extLst>
              <a:ext uri="{FF2B5EF4-FFF2-40B4-BE49-F238E27FC236}">
                <a16:creationId xmlns:a16="http://schemas.microsoft.com/office/drawing/2014/main" id="{338D8088-446D-FE41-59DA-9827F8DF0F5F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044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1" name="Текст 24">
            <a:extLst>
              <a:ext uri="{FF2B5EF4-FFF2-40B4-BE49-F238E27FC236}">
                <a16:creationId xmlns:a16="http://schemas.microsoft.com/office/drawing/2014/main" id="{54824AF8-F2E2-00CA-7D76-8A18F9B83F16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5044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3" name="Текст 24">
            <a:extLst>
              <a:ext uri="{FF2B5EF4-FFF2-40B4-BE49-F238E27FC236}">
                <a16:creationId xmlns:a16="http://schemas.microsoft.com/office/drawing/2014/main" id="{731AAD6D-F512-EBA9-6EF8-2728B6F00A78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019068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4" name="Текст 24">
            <a:extLst>
              <a:ext uri="{FF2B5EF4-FFF2-40B4-BE49-F238E27FC236}">
                <a16:creationId xmlns:a16="http://schemas.microsoft.com/office/drawing/2014/main" id="{D875F80B-3C7F-EE89-2908-430DB3B727C9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0190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126" name="Текст 24">
            <a:extLst>
              <a:ext uri="{FF2B5EF4-FFF2-40B4-BE49-F238E27FC236}">
                <a16:creationId xmlns:a16="http://schemas.microsoft.com/office/drawing/2014/main" id="{B9086B43-EBCE-DCA1-06C7-6900DC0CCD49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9528267" y="4314229"/>
            <a:ext cx="1776144" cy="160927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7" name="Текст 24">
            <a:extLst>
              <a:ext uri="{FF2B5EF4-FFF2-40B4-BE49-F238E27FC236}">
                <a16:creationId xmlns:a16="http://schemas.microsoft.com/office/drawing/2014/main" id="{F586BB22-23DB-5127-82AC-62BA21E16665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9528267" y="3844598"/>
            <a:ext cx="1776146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5" name="Рисунок 94">
            <a:hlinkClick r:id="rId2"/>
            <a:extLst>
              <a:ext uri="{FF2B5EF4-FFF2-40B4-BE49-F238E27FC236}">
                <a16:creationId xmlns:a16="http://schemas.microsoft.com/office/drawing/2014/main" id="{65BA520B-A2CF-431F-A47D-E62485BFFF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741FCCE-CC89-45A8-9FE2-7ABB79FB00D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32" y="552192"/>
            <a:ext cx="2604358" cy="19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17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386659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3348919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4576439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90431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7" name="Текст 24">
            <a:extLst>
              <a:ext uri="{FF2B5EF4-FFF2-40B4-BE49-F238E27FC236}">
                <a16:creationId xmlns:a16="http://schemas.microsoft.com/office/drawing/2014/main" id="{95F6DE03-F514-1F96-EA77-A9CD265A58E8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3620858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8" name="Текст 24">
            <a:extLst>
              <a:ext uri="{FF2B5EF4-FFF2-40B4-BE49-F238E27FC236}">
                <a16:creationId xmlns:a16="http://schemas.microsoft.com/office/drawing/2014/main" id="{24097B3C-0A9B-0BF6-5A3F-22AB12510CC6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3623002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A429F58-4277-7F66-A26B-E3F569337801}"/>
              </a:ext>
            </a:extLst>
          </p:cNvPr>
          <p:cNvSpPr/>
          <p:nvPr userDrawn="1"/>
        </p:nvSpPr>
        <p:spPr>
          <a:xfrm>
            <a:off x="7386172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20AA6827-2828-91CF-4AB5-B69D116C433E}"/>
              </a:ext>
            </a:extLst>
          </p:cNvPr>
          <p:cNvSpPr/>
          <p:nvPr userDrawn="1"/>
        </p:nvSpPr>
        <p:spPr>
          <a:xfrm rot="5400000" flipH="1">
            <a:off x="8613692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Текст 24">
            <a:extLst>
              <a:ext uri="{FF2B5EF4-FFF2-40B4-BE49-F238E27FC236}">
                <a16:creationId xmlns:a16="http://schemas.microsoft.com/office/drawing/2014/main" id="{47A932DB-B699-7183-F9AB-AFC60F3F30E0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7658111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A4AA4913-858D-11A7-2CC3-B1CCB8368CC3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59184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76" name="Рисунок 75">
            <a:hlinkClick r:id="rId2"/>
            <a:extLst>
              <a:ext uri="{FF2B5EF4-FFF2-40B4-BE49-F238E27FC236}">
                <a16:creationId xmlns:a16="http://schemas.microsoft.com/office/drawing/2014/main" id="{4A7863E5-E99C-410E-9551-B744F4AD0B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60B30D5-2D55-45FE-848F-C4D56CDD83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32" y="552192"/>
            <a:ext cx="2604358" cy="19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7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80" userDrawn="1">
          <p15:clr>
            <a:srgbClr val="FBAE40"/>
          </p15:clr>
        </p15:guide>
        <p15:guide id="3" pos="7265" userDrawn="1">
          <p15:clr>
            <a:srgbClr val="FBAE40"/>
          </p15:clr>
        </p15:guide>
        <p15:guide id="4" pos="1085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1DF49A-1429-1D54-86A1-62052E8E7592}"/>
              </a:ext>
            </a:extLst>
          </p:cNvPr>
          <p:cNvSpPr/>
          <p:nvPr userDrawn="1"/>
        </p:nvSpPr>
        <p:spPr>
          <a:xfrm>
            <a:off x="0" y="0"/>
            <a:ext cx="10607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046AEF58-647A-2A38-CA5C-3A0F167F4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147"/>
          <a:stretch/>
        </p:blipFill>
        <p:spPr>
          <a:xfrm>
            <a:off x="264915" y="344411"/>
            <a:ext cx="530916" cy="529335"/>
          </a:xfrm>
          <a:prstGeom prst="rect">
            <a:avLst/>
          </a:prstGeom>
        </p:spPr>
      </p:pic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81A267BE-931F-37E6-1F7E-96697622290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686641" y="226234"/>
            <a:ext cx="9837738" cy="58477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2" name="Рисунок 81">
            <a:extLst>
              <a:ext uri="{FF2B5EF4-FFF2-40B4-BE49-F238E27FC236}">
                <a16:creationId xmlns:a16="http://schemas.microsoft.com/office/drawing/2014/main" id="{2D2B90AD-409E-F856-7B69-D0A33F9584BB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2555817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4C0FAD9-79F1-E13B-9FEF-701CCD4588EF}"/>
              </a:ext>
            </a:extLst>
          </p:cNvPr>
          <p:cNvSpPr/>
          <p:nvPr userDrawn="1"/>
        </p:nvSpPr>
        <p:spPr>
          <a:xfrm>
            <a:off x="2038143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FB70C55-50FC-503B-24B7-7255AEDC1D66}"/>
              </a:ext>
            </a:extLst>
          </p:cNvPr>
          <p:cNvSpPr/>
          <p:nvPr userDrawn="1"/>
        </p:nvSpPr>
        <p:spPr>
          <a:xfrm rot="5400000" flipH="1">
            <a:off x="3265663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1618A364-89EE-F1BD-71EE-28AE5443B7ED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5853643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07823687-30A4-237C-CB60-A295C520D158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9130494" y="1730089"/>
            <a:ext cx="1564213" cy="1564213"/>
          </a:xfrm>
          <a:custGeom>
            <a:avLst/>
            <a:gdLst>
              <a:gd name="connsiteX0" fmla="*/ 714600 w 1429200"/>
              <a:gd name="connsiteY0" fmla="*/ 0 h 1429200"/>
              <a:gd name="connsiteX1" fmla="*/ 1429200 w 1429200"/>
              <a:gd name="connsiteY1" fmla="*/ 714600 h 1429200"/>
              <a:gd name="connsiteX2" fmla="*/ 714600 w 1429200"/>
              <a:gd name="connsiteY2" fmla="*/ 1429200 h 1429200"/>
              <a:gd name="connsiteX3" fmla="*/ 0 w 1429200"/>
              <a:gd name="connsiteY3" fmla="*/ 714600 h 1429200"/>
              <a:gd name="connsiteX4" fmla="*/ 714600 w 1429200"/>
              <a:gd name="connsiteY4" fmla="*/ 0 h 14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200" h="1429200">
                <a:moveTo>
                  <a:pt x="714600" y="0"/>
                </a:moveTo>
                <a:cubicBezTo>
                  <a:pt x="1109263" y="0"/>
                  <a:pt x="1429200" y="319937"/>
                  <a:pt x="1429200" y="714600"/>
                </a:cubicBezTo>
                <a:cubicBezTo>
                  <a:pt x="1429200" y="1109263"/>
                  <a:pt x="1109263" y="1429200"/>
                  <a:pt x="714600" y="1429200"/>
                </a:cubicBezTo>
                <a:cubicBezTo>
                  <a:pt x="319937" y="1429200"/>
                  <a:pt x="0" y="1109263"/>
                  <a:pt x="0" y="714600"/>
                </a:cubicBezTo>
                <a:cubicBezTo>
                  <a:pt x="0" y="319937"/>
                  <a:pt x="319937" y="0"/>
                  <a:pt x="7146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7" name="Текст 24">
            <a:extLst>
              <a:ext uri="{FF2B5EF4-FFF2-40B4-BE49-F238E27FC236}">
                <a16:creationId xmlns:a16="http://schemas.microsoft.com/office/drawing/2014/main" id="{95F6DE03-F514-1F96-EA77-A9CD265A58E8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310082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8" name="Текст 24">
            <a:extLst>
              <a:ext uri="{FF2B5EF4-FFF2-40B4-BE49-F238E27FC236}">
                <a16:creationId xmlns:a16="http://schemas.microsoft.com/office/drawing/2014/main" id="{24097B3C-0A9B-0BF6-5A3F-22AB12510CC6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312226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A429F58-4277-7F66-A26B-E3F569337801}"/>
              </a:ext>
            </a:extLst>
          </p:cNvPr>
          <p:cNvSpPr/>
          <p:nvPr userDrawn="1"/>
        </p:nvSpPr>
        <p:spPr>
          <a:xfrm>
            <a:off x="5335502" y="3558807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20AA6827-2828-91CF-4AB5-B69D116C433E}"/>
              </a:ext>
            </a:extLst>
          </p:cNvPr>
          <p:cNvSpPr/>
          <p:nvPr userDrawn="1"/>
        </p:nvSpPr>
        <p:spPr>
          <a:xfrm rot="5400000" flipH="1">
            <a:off x="6563022" y="5649157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Текст 24">
            <a:extLst>
              <a:ext uri="{FF2B5EF4-FFF2-40B4-BE49-F238E27FC236}">
                <a16:creationId xmlns:a16="http://schemas.microsoft.com/office/drawing/2014/main" id="{47A932DB-B699-7183-F9AB-AFC60F3F30E0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5607441" y="4208992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4" name="Текст 24">
            <a:extLst>
              <a:ext uri="{FF2B5EF4-FFF2-40B4-BE49-F238E27FC236}">
                <a16:creationId xmlns:a16="http://schemas.microsoft.com/office/drawing/2014/main" id="{A4AA4913-858D-11A7-2CC3-B1CCB8368CC3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608514" y="3732568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3DB8DCFA-D423-F9B3-41A4-D600EFBD92E5}"/>
              </a:ext>
            </a:extLst>
          </p:cNvPr>
          <p:cNvSpPr/>
          <p:nvPr userDrawn="1"/>
        </p:nvSpPr>
        <p:spPr>
          <a:xfrm>
            <a:off x="8625455" y="3548363"/>
            <a:ext cx="2600498" cy="29204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444500" dist="127000" dir="2700000" sx="97977" sy="97977" algn="tl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34433338-CF56-B860-848F-0BCCB1FBE93D}"/>
              </a:ext>
            </a:extLst>
          </p:cNvPr>
          <p:cNvSpPr/>
          <p:nvPr userDrawn="1"/>
        </p:nvSpPr>
        <p:spPr>
          <a:xfrm rot="5400000" flipH="1">
            <a:off x="9852975" y="5638713"/>
            <a:ext cx="145458" cy="1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Текст 24">
            <a:extLst>
              <a:ext uri="{FF2B5EF4-FFF2-40B4-BE49-F238E27FC236}">
                <a16:creationId xmlns:a16="http://schemas.microsoft.com/office/drawing/2014/main" id="{AF56F496-B2D7-D378-E0CB-3F143C5259F8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897394" y="4198548"/>
            <a:ext cx="2056620" cy="195028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5" name="Текст 24">
            <a:extLst>
              <a:ext uri="{FF2B5EF4-FFF2-40B4-BE49-F238E27FC236}">
                <a16:creationId xmlns:a16="http://schemas.microsoft.com/office/drawing/2014/main" id="{0BF18C03-42F7-2349-76E1-FF9D93D53434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899538" y="3722124"/>
            <a:ext cx="2054475" cy="392801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1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pic>
        <p:nvPicPr>
          <p:cNvPr id="90" name="Рисунок 89">
            <a:hlinkClick r:id="rId2"/>
            <a:extLst>
              <a:ext uri="{FF2B5EF4-FFF2-40B4-BE49-F238E27FC236}">
                <a16:creationId xmlns:a16="http://schemas.microsoft.com/office/drawing/2014/main" id="{05E2B17A-F0CA-4EAF-A079-794B26002E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9" y="5010922"/>
            <a:ext cx="664465" cy="150266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5BCCE58-68A5-4ECF-B7C2-1D8AAD1271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32" y="552192"/>
            <a:ext cx="2604358" cy="19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02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80">
          <p15:clr>
            <a:srgbClr val="FBAE40"/>
          </p15:clr>
        </p15:guide>
        <p15:guide id="3" pos="7265">
          <p15:clr>
            <a:srgbClr val="FBAE40"/>
          </p15:clr>
        </p15:guide>
        <p15:guide id="4" pos="1085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5C36A-5183-D04E-3ECF-04737DBE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A82777-1BEE-AE99-0C7B-7F59CD68F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4405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3" r:id="rId2"/>
    <p:sldLayoutId id="2147483656" r:id="rId3"/>
    <p:sldLayoutId id="2147483657" r:id="rId4"/>
    <p:sldLayoutId id="2147483668" r:id="rId5"/>
    <p:sldLayoutId id="2147483659" r:id="rId6"/>
    <p:sldLayoutId id="2147483680" r:id="rId7"/>
    <p:sldLayoutId id="2147483660" r:id="rId8"/>
    <p:sldLayoutId id="2147483679" r:id="rId9"/>
    <p:sldLayoutId id="2147483658" r:id="rId10"/>
    <p:sldLayoutId id="2147483663" r:id="rId11"/>
    <p:sldLayoutId id="2147483661" r:id="rId12"/>
    <p:sldLayoutId id="2147483662" r:id="rId13"/>
    <p:sldLayoutId id="2147483667" r:id="rId14"/>
    <p:sldLayoutId id="2147483664" r:id="rId15"/>
    <p:sldLayoutId id="2147483666" r:id="rId16"/>
    <p:sldLayoutId id="2147483674" r:id="rId17"/>
    <p:sldLayoutId id="2147483675" r:id="rId18"/>
    <p:sldLayoutId id="2147483673" r:id="rId19"/>
    <p:sldLayoutId id="2147483665" r:id="rId20"/>
    <p:sldLayoutId id="2147483669" r:id="rId21"/>
    <p:sldLayoutId id="2147483670" r:id="rId22"/>
    <p:sldLayoutId id="2147483671" r:id="rId23"/>
    <p:sldLayoutId id="2147483672" r:id="rId24"/>
    <p:sldLayoutId id="2147483676" r:id="rId25"/>
    <p:sldLayoutId id="2147483677" r:id="rId26"/>
    <p:sldLayoutId id="2147483684" r:id="rId27"/>
    <p:sldLayoutId id="2147483685" r:id="rId28"/>
    <p:sldLayoutId id="2147483686" r:id="rId29"/>
    <p:sldLayoutId id="2147483687" r:id="rId30"/>
    <p:sldLayoutId id="2147483704" r:id="rId3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E4E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45" name="PlaceHolder 2"/>
          <p:cNvSpPr>
            <a:spLocks noGrp="1"/>
          </p:cNvSpPr>
          <p:nvPr>
            <p:ph type="title"/>
          </p:nvPr>
        </p:nvSpPr>
        <p:spPr>
          <a:xfrm>
            <a:off x="195480" y="194040"/>
            <a:ext cx="9890280" cy="743040"/>
          </a:xfrm>
          <a:prstGeom prst="rect">
            <a:avLst/>
          </a:prstGeom>
        </p:spPr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400" b="1" strike="noStrike" spc="-1">
                <a:solidFill>
                  <a:srgbClr val="0F2851"/>
                </a:solidFill>
                <a:latin typeface="Corbel"/>
              </a:rPr>
              <a:t>Образец заголовка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6" name="CustomShape 3"/>
          <p:cNvSpPr/>
          <p:nvPr/>
        </p:nvSpPr>
        <p:spPr>
          <a:xfrm>
            <a:off x="9253440" y="428040"/>
            <a:ext cx="27428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1400" b="0" strike="noStrike" spc="-1">
                <a:solidFill>
                  <a:srgbClr val="0F2851"/>
                </a:solidFill>
                <a:latin typeface="Calibri"/>
              </a:rPr>
              <a:t>| </a:t>
            </a:r>
            <a:fld id="{F8FF8627-6B8B-4930-AD85-0E314979691E}" type="slidenum">
              <a:rPr lang="ru-RU" sz="1400" b="0" strike="noStrike" spc="-1">
                <a:solidFill>
                  <a:srgbClr val="0F2851"/>
                </a:solidFill>
                <a:latin typeface="Calibri"/>
              </a:rPr>
              <a:t>‹#›</a:t>
            </a:fld>
            <a:endParaRPr lang="ru-RU" sz="1400" b="0" strike="noStrike" spc="-1">
              <a:latin typeface="Arial"/>
            </a:endParaRPr>
          </a:p>
        </p:txBody>
      </p:sp>
      <p:pic>
        <p:nvPicPr>
          <p:cNvPr id="647" name="Рисунок 10"/>
          <p:cNvPicPr/>
          <p:nvPr/>
        </p:nvPicPr>
        <p:blipFill>
          <a:blip r:embed="rId17"/>
          <a:stretch/>
        </p:blipFill>
        <p:spPr>
          <a:xfrm>
            <a:off x="10034280" y="502920"/>
            <a:ext cx="1353960" cy="165960"/>
          </a:xfrm>
          <a:prstGeom prst="rect">
            <a:avLst/>
          </a:prstGeom>
          <a:ln>
            <a:noFill/>
          </a:ln>
        </p:spPr>
      </p:pic>
      <p:sp>
        <p:nvSpPr>
          <p:cNvPr id="648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3844516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26.gif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emf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18" Type="http://schemas.openxmlformats.org/officeDocument/2006/relationships/image" Target="../media/image56.svg"/><Relationship Id="rId26" Type="http://schemas.openxmlformats.org/officeDocument/2006/relationships/image" Target="../media/image64.sv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4.svg"/><Relationship Id="rId20" Type="http://schemas.openxmlformats.org/officeDocument/2006/relationships/image" Target="../media/image58.sv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24" Type="http://schemas.openxmlformats.org/officeDocument/2006/relationships/image" Target="../media/image62.sv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svg"/><Relationship Id="rId10" Type="http://schemas.openxmlformats.org/officeDocument/2006/relationships/image" Target="../media/image48.svg"/><Relationship Id="rId19" Type="http://schemas.openxmlformats.org/officeDocument/2006/relationships/image" Target="../media/image57.png"/><Relationship Id="rId4" Type="http://schemas.openxmlformats.org/officeDocument/2006/relationships/image" Target="../media/image42.svg"/><Relationship Id="rId9" Type="http://schemas.openxmlformats.org/officeDocument/2006/relationships/image" Target="../media/image47.png"/><Relationship Id="rId14" Type="http://schemas.openxmlformats.org/officeDocument/2006/relationships/image" Target="../media/image52.svg"/><Relationship Id="rId22" Type="http://schemas.openxmlformats.org/officeDocument/2006/relationships/image" Target="../media/image60.svg"/><Relationship Id="rId27" Type="http://schemas.openxmlformats.org/officeDocument/2006/relationships/image" Target="../media/image65.png"/><Relationship Id="rId30" Type="http://schemas.openxmlformats.org/officeDocument/2006/relationships/image" Target="../media/image6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55031" y="1315811"/>
            <a:ext cx="1103696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Научная конференция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«Ломоносовские чтения» 202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года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Секция «Авангард цифровой трансформации государственного администрирования»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Государственное администрирование </a:t>
            </a:r>
            <a:b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цифровой экономике</a:t>
            </a:r>
          </a:p>
          <a:p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                   Бокарев Павел Александрович,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                   кандидат экономических наук, доцент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2665" y="6473004"/>
            <a:ext cx="1826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Москва – 202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EC0100A9-814E-4798-99F5-D69532D8531C}"/>
              </a:ext>
            </a:extLst>
          </p:cNvPr>
          <p:cNvSpPr txBox="1">
            <a:spLocks/>
          </p:cNvSpPr>
          <p:nvPr/>
        </p:nvSpPr>
        <p:spPr>
          <a:xfrm>
            <a:off x="6170153" y="63636"/>
            <a:ext cx="6021847" cy="86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1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магистратуры</a:t>
            </a:r>
          </a:p>
          <a:p>
            <a:pPr algn="r">
              <a:lnSpc>
                <a:spcPct val="100000"/>
              </a:lnSpc>
              <a:spcBef>
                <a:spcPts val="600"/>
              </a:spcBef>
            </a:pP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Государственное администрирование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138023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F5C36-835A-8D96-1F61-D660DA615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Цифровая экономика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FD95A7-901D-D67A-F610-022FAB052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756" y="1190880"/>
            <a:ext cx="9996488" cy="555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14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D1361-A388-F1D7-3EFC-27FC764A1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400" dirty="0">
                <a:solidFill>
                  <a:srgbClr val="002060"/>
                </a:solidFill>
              </a:rPr>
              <a:t>КОМПЕТЕНЦИИ СПЕЦИАЛИСТА </a:t>
            </a:r>
            <a:br>
              <a:rPr lang="ru-RU" sz="3400" dirty="0">
                <a:solidFill>
                  <a:srgbClr val="002060"/>
                </a:solidFill>
              </a:rPr>
            </a:br>
            <a:r>
              <a:rPr lang="ru-RU" sz="3400" dirty="0">
                <a:solidFill>
                  <a:srgbClr val="002060"/>
                </a:solidFill>
              </a:rPr>
              <a:t>ПО ЦИФРОВОЙ ТРАНСФОРМАЦИИ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0A3B76-6326-DB22-5679-E430C73BC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289" y="1638929"/>
            <a:ext cx="9801422" cy="512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49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1D536-4542-2CCD-D5DA-6075DF9B3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Концептуальная модель принятия управленческих решений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5F9888-46A0-13CB-A648-FA12CE3A9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50" y="1346950"/>
            <a:ext cx="710565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16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C9CE7DB-F450-DD44-3952-24D4D2D18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698" y="36600"/>
            <a:ext cx="9838081" cy="1062000"/>
          </a:xfrm>
        </p:spPr>
        <p:txBody>
          <a:bodyPr>
            <a:noAutofit/>
          </a:bodyPr>
          <a:lstStyle/>
          <a:p>
            <a:r>
              <a:rPr lang="ru-RU" sz="3200" dirty="0"/>
              <a:t>Изменение управленческого подхода </a:t>
            </a:r>
            <a:br>
              <a:rPr lang="en-US" sz="3200" dirty="0"/>
            </a:br>
            <a:r>
              <a:rPr lang="ru-RU" sz="3200" dirty="0"/>
              <a:t>с учетом </a:t>
            </a:r>
            <a:r>
              <a:rPr lang="en-US" sz="3200" dirty="0"/>
              <a:t>Big Data</a:t>
            </a:r>
            <a:endParaRPr lang="ru-RU" sz="32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250806" y="1166646"/>
            <a:ext cx="4945488" cy="1222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Inter ExtraLight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048A66-608E-7B5B-0FE1-BC5AAC9E6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49" y="957262"/>
            <a:ext cx="9778019" cy="5614988"/>
          </a:xfrm>
          <a:prstGeom prst="rect">
            <a:avLst/>
          </a:prstGeom>
        </p:spPr>
      </p:pic>
      <p:sp>
        <p:nvSpPr>
          <p:cNvPr id="9" name="Символ &quot;Запрещено&quot; 8">
            <a:extLst>
              <a:ext uri="{FF2B5EF4-FFF2-40B4-BE49-F238E27FC236}">
                <a16:creationId xmlns:a16="http://schemas.microsoft.com/office/drawing/2014/main" id="{9FE922EE-5AEE-0049-EDEF-D330E3D389A2}"/>
              </a:ext>
            </a:extLst>
          </p:cNvPr>
          <p:cNvSpPr/>
          <p:nvPr/>
        </p:nvSpPr>
        <p:spPr>
          <a:xfrm rot="18953047">
            <a:off x="1279005" y="3593813"/>
            <a:ext cx="1499566" cy="1519101"/>
          </a:xfrm>
          <a:prstGeom prst="noSmoking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Ограничение -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ПАМЯТЬ</a:t>
            </a:r>
          </a:p>
        </p:txBody>
      </p:sp>
      <p:sp>
        <p:nvSpPr>
          <p:cNvPr id="15" name="Символ &quot;Запрещено&quot; 14">
            <a:extLst>
              <a:ext uri="{FF2B5EF4-FFF2-40B4-BE49-F238E27FC236}">
                <a16:creationId xmlns:a16="http://schemas.microsoft.com/office/drawing/2014/main" id="{9F2721AE-EA41-20D0-2834-9F20C6E1865D}"/>
              </a:ext>
            </a:extLst>
          </p:cNvPr>
          <p:cNvSpPr/>
          <p:nvPr/>
        </p:nvSpPr>
        <p:spPr>
          <a:xfrm rot="18953047">
            <a:off x="5815643" y="3747158"/>
            <a:ext cx="1572976" cy="1626037"/>
          </a:xfrm>
          <a:prstGeom prst="noSmoking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Ограничение -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r ExtraLight"/>
                <a:ea typeface="+mn-ea"/>
                <a:cs typeface="+mn-cs"/>
              </a:rPr>
              <a:t>ПРОИЗВОДИТЕЛЬНОСТЬ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724849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B1876C-E948-64E6-0D6D-A6F14E29B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Региональная практика госуправления </a:t>
            </a:r>
            <a:br>
              <a:rPr lang="ru-RU" dirty="0"/>
            </a:br>
            <a:r>
              <a:rPr lang="ru-RU" dirty="0"/>
              <a:t>«Я здесь живу»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32E467-94F1-7175-91E6-5D27BAB51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010" y="1525903"/>
            <a:ext cx="4387265" cy="28609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388794-E282-6E8C-2573-9411A1A0B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038" y="3609975"/>
            <a:ext cx="6191312" cy="277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11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55031" y="1315811"/>
            <a:ext cx="11036969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Научная конференция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«Ломоносовские чтения» 202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года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Секция «Авангард цифровой трансформации государственного администрирования»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Государственное администрирование </a:t>
            </a:r>
            <a:b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цифровой экономике</a:t>
            </a:r>
          </a:p>
          <a:p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                   Бокарев Павел Александрович,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                   кандидат экономических наук, доцент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2665" y="6473004"/>
            <a:ext cx="1826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Москва – 202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EC0100A9-814E-4798-99F5-D69532D8531C}"/>
              </a:ext>
            </a:extLst>
          </p:cNvPr>
          <p:cNvSpPr txBox="1">
            <a:spLocks/>
          </p:cNvSpPr>
          <p:nvPr/>
        </p:nvSpPr>
        <p:spPr>
          <a:xfrm>
            <a:off x="6170153" y="63636"/>
            <a:ext cx="6021847" cy="86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1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магистратуры</a:t>
            </a:r>
          </a:p>
          <a:p>
            <a:pPr algn="r">
              <a:lnSpc>
                <a:spcPct val="100000"/>
              </a:lnSpc>
              <a:spcBef>
                <a:spcPts val="600"/>
              </a:spcBef>
            </a:pP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Государственное администрирование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7A3C5EAB-0D9D-0836-E5AB-94FF0FE359FF}"/>
              </a:ext>
            </a:extLst>
          </p:cNvPr>
          <p:cNvSpPr/>
          <p:nvPr/>
        </p:nvSpPr>
        <p:spPr>
          <a:xfrm flipH="1">
            <a:off x="1687126" y="4616639"/>
            <a:ext cx="1748532" cy="1733253"/>
          </a:xfrm>
          <a:prstGeom prst="ellipse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29040" t="-16159" r="-11787" b="-71609"/>
            </a:stretch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21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дзаголовок 2"/>
          <p:cNvSpPr txBox="1">
            <a:spLocks/>
          </p:cNvSpPr>
          <p:nvPr/>
        </p:nvSpPr>
        <p:spPr>
          <a:xfrm>
            <a:off x="59963" y="6479193"/>
            <a:ext cx="997731" cy="37880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FF0101">
                  <a:lumMod val="75000"/>
                </a:srgbClr>
              </a:buClr>
              <a:buNone/>
            </a:pPr>
            <a:r>
              <a:rPr lang="ru-RU" sz="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2021-2023 гг.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C7ED292-CA6B-4419-89BA-52487CD1B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274" y="284950"/>
            <a:ext cx="9838081" cy="496285"/>
          </a:xfrm>
        </p:spPr>
        <p:txBody>
          <a:bodyPr>
            <a:normAutofit fontScale="90000"/>
          </a:bodyPr>
          <a:lstStyle/>
          <a:p>
            <a:r>
              <a:rPr lang="ru-RU" dirty="0"/>
              <a:t>Тематический план</a:t>
            </a:r>
          </a:p>
        </p:txBody>
      </p:sp>
      <p:graphicFrame>
        <p:nvGraphicFramePr>
          <p:cNvPr id="6" name="Таблица 20">
            <a:extLst>
              <a:ext uri="{FF2B5EF4-FFF2-40B4-BE49-F238E27FC236}">
                <a16:creationId xmlns:a16="http://schemas.microsoft.com/office/drawing/2014/main" id="{C0AFBA93-8F4B-D672-AC5F-791C63718D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024084"/>
              </p:ext>
            </p:extLst>
          </p:nvPr>
        </p:nvGraphicFramePr>
        <p:xfrm>
          <a:off x="1692274" y="1038860"/>
          <a:ext cx="9507185" cy="333248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474980">
                  <a:extLst>
                    <a:ext uri="{9D8B030D-6E8A-4147-A177-3AD203B41FA5}">
                      <a16:colId xmlns:a16="http://schemas.microsoft.com/office/drawing/2014/main" val="1804712423"/>
                    </a:ext>
                  </a:extLst>
                </a:gridCol>
                <a:gridCol w="9032205">
                  <a:extLst>
                    <a:ext uri="{9D8B030D-6E8A-4147-A177-3AD203B41FA5}">
                      <a16:colId xmlns:a16="http://schemas.microsoft.com/office/drawing/2014/main" val="5598327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Тематика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586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Новая парадигма госуправления </a:t>
                      </a:r>
                      <a:r>
                        <a:rPr lang="ru-RU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в условиях цифровой экономики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537685"/>
                  </a:ext>
                </a:extLst>
              </a:tr>
              <a:tr h="360615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Национальный проект «Цифровая экономика»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510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Цифровая экономика – командная работа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081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7F7F7F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7F7F7F"/>
                          </a:solidFill>
                        </a:rPr>
                        <a:t>Проекты ЦЭ: Цифровое государственное управление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381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959392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959392"/>
                          </a:solidFill>
                        </a:rPr>
                        <a:t>Принятие управленческих решений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734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>
                          <a:solidFill>
                            <a:srgbClr val="7F7F7F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rgbClr val="7F7F7F"/>
                          </a:solidFill>
                          <a:latin typeface="+mn-lt"/>
                          <a:ea typeface="+mn-ea"/>
                          <a:cs typeface="+mn-cs"/>
                        </a:rPr>
                        <a:t>Интернет вещей и Умный город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600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Большие данные при принятии управленческих решений </a:t>
                      </a:r>
                      <a:endParaRPr lang="ru-RU" sz="1800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7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Региональная практика госуправления. Сервис "Я здесь живу"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012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7782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дзаголовок 2"/>
          <p:cNvSpPr txBox="1">
            <a:spLocks/>
          </p:cNvSpPr>
          <p:nvPr/>
        </p:nvSpPr>
        <p:spPr>
          <a:xfrm>
            <a:off x="59963" y="6479193"/>
            <a:ext cx="997731" cy="37880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FF0101">
                  <a:lumMod val="75000"/>
                </a:srgbClr>
              </a:buClr>
              <a:buNone/>
            </a:pPr>
            <a:r>
              <a:rPr lang="ru-RU" sz="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2021-2023 гг.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C7ED292-CA6B-4419-89BA-52487CD1B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274" y="284950"/>
            <a:ext cx="9838081" cy="496285"/>
          </a:xfrm>
        </p:spPr>
        <p:txBody>
          <a:bodyPr>
            <a:normAutofit fontScale="90000"/>
          </a:bodyPr>
          <a:lstStyle/>
          <a:p>
            <a:r>
              <a:rPr lang="ru-RU" dirty="0"/>
              <a:t>Кто я?! 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6253820A-8292-5C01-E054-9861E1D770C0}"/>
              </a:ext>
            </a:extLst>
          </p:cNvPr>
          <p:cNvSpPr txBox="1">
            <a:spLocks/>
          </p:cNvSpPr>
          <p:nvPr/>
        </p:nvSpPr>
        <p:spPr>
          <a:xfrm>
            <a:off x="1226516" y="933434"/>
            <a:ext cx="8219325" cy="202078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b="1" dirty="0">
                <a:solidFill>
                  <a:srgbClr val="002060"/>
                </a:solidFill>
              </a:rPr>
              <a:t>Бокарев Павел Александрович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2000" dirty="0"/>
              <a:t>к.э.н., доцент </a:t>
            </a:r>
            <a:br>
              <a:rPr lang="ru-RU" sz="2000" dirty="0"/>
            </a:br>
            <a:endParaRPr lang="ru-RU" sz="2000" dirty="0"/>
          </a:p>
          <a:p>
            <a:pPr algn="ctr"/>
            <a:r>
              <a:rPr lang="ru-RU" sz="2000" dirty="0"/>
              <a:t>Начальник управления бизнес-архитектуры </a:t>
            </a:r>
            <a:br>
              <a:rPr lang="ru-RU" sz="2000" dirty="0"/>
            </a:br>
            <a:r>
              <a:rPr lang="ru-RU" sz="2000" dirty="0"/>
              <a:t>Департамента архитектуры доменов </a:t>
            </a:r>
            <a:br>
              <a:rPr lang="ru-RU" sz="2000" dirty="0"/>
            </a:br>
            <a:r>
              <a:rPr lang="ru-RU" sz="2000" dirty="0"/>
              <a:t>ФКУ «Государственные технологии»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82431A8-BE70-A4A8-2E19-658B75003B90}"/>
              </a:ext>
            </a:extLst>
          </p:cNvPr>
          <p:cNvSpPr/>
          <p:nvPr/>
        </p:nvSpPr>
        <p:spPr>
          <a:xfrm>
            <a:off x="1226517" y="3422342"/>
            <a:ext cx="2139888" cy="8520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Корпоративное управление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F03B60C-F8EC-D08D-204B-08D441302F8E}"/>
              </a:ext>
            </a:extLst>
          </p:cNvPr>
          <p:cNvSpPr/>
          <p:nvPr/>
        </p:nvSpPr>
        <p:spPr>
          <a:xfrm>
            <a:off x="3706743" y="3438221"/>
            <a:ext cx="2139888" cy="8520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Государственное управление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146EAD1-50A8-8C5B-7BF6-03F51C51FF4E}"/>
              </a:ext>
            </a:extLst>
          </p:cNvPr>
          <p:cNvSpPr/>
          <p:nvPr/>
        </p:nvSpPr>
        <p:spPr>
          <a:xfrm>
            <a:off x="8720458" y="4471904"/>
            <a:ext cx="2139888" cy="8520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Реинжиниринг </a:t>
            </a:r>
            <a:br>
              <a:rPr lang="ru-RU" sz="1600" dirty="0"/>
            </a:br>
            <a:r>
              <a:rPr lang="ru-RU" sz="1600" dirty="0"/>
              <a:t>бизнес-процессов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4D48DBE-50D3-9358-9743-0C5F08E83E55}"/>
              </a:ext>
            </a:extLst>
          </p:cNvPr>
          <p:cNvSpPr/>
          <p:nvPr/>
        </p:nvSpPr>
        <p:spPr>
          <a:xfrm>
            <a:off x="8720460" y="3422342"/>
            <a:ext cx="2139888" cy="8520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Регламентация управления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E7E6997-C9FD-7C2F-629E-D10E78E64F2C}"/>
              </a:ext>
            </a:extLst>
          </p:cNvPr>
          <p:cNvSpPr/>
          <p:nvPr/>
        </p:nvSpPr>
        <p:spPr>
          <a:xfrm>
            <a:off x="6213602" y="3438221"/>
            <a:ext cx="2139888" cy="8520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Проектирование </a:t>
            </a:r>
            <a:br>
              <a:rPr lang="ru-RU" sz="1600" dirty="0"/>
            </a:br>
            <a:r>
              <a:rPr lang="ru-RU" sz="1600" dirty="0"/>
              <a:t>бизнес-архитектуры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8F9E254-3F80-D42B-FD9B-0F40F0A89C2C}"/>
              </a:ext>
            </a:extLst>
          </p:cNvPr>
          <p:cNvSpPr/>
          <p:nvPr/>
        </p:nvSpPr>
        <p:spPr>
          <a:xfrm>
            <a:off x="3706743" y="4487783"/>
            <a:ext cx="2139888" cy="8520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Оценивание эффективности проектов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75E0C0F-90FF-055F-0BFD-F7A7817E9C19}"/>
              </a:ext>
            </a:extLst>
          </p:cNvPr>
          <p:cNvSpPr/>
          <p:nvPr/>
        </p:nvSpPr>
        <p:spPr>
          <a:xfrm>
            <a:off x="6213601" y="4486081"/>
            <a:ext cx="2139888" cy="8520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Формирование </a:t>
            </a:r>
            <a:br>
              <a:rPr lang="ru-RU" sz="1600" dirty="0"/>
            </a:br>
            <a:r>
              <a:rPr lang="ru-RU" sz="1600" dirty="0"/>
              <a:t>стратегий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5C16697-5CEE-7EA6-4FF2-AE249A704060}"/>
              </a:ext>
            </a:extLst>
          </p:cNvPr>
          <p:cNvSpPr/>
          <p:nvPr/>
        </p:nvSpPr>
        <p:spPr>
          <a:xfrm>
            <a:off x="1226516" y="4471906"/>
            <a:ext cx="2139888" cy="8520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Эффективное </a:t>
            </a:r>
            <a:br>
              <a:rPr lang="ru-RU" sz="1600" dirty="0"/>
            </a:br>
            <a:r>
              <a:rPr lang="ru-RU" sz="1600" dirty="0"/>
              <a:t>управление ресурсами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EDDF585-048A-2ADF-35EA-FD0054F64D7F}"/>
              </a:ext>
            </a:extLst>
          </p:cNvPr>
          <p:cNvSpPr/>
          <p:nvPr/>
        </p:nvSpPr>
        <p:spPr>
          <a:xfrm>
            <a:off x="1226517" y="5521470"/>
            <a:ext cx="2139888" cy="8520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Аудит информационных систем и решений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43E310C-9F6D-AE73-E395-0A419D67A047}"/>
              </a:ext>
            </a:extLst>
          </p:cNvPr>
          <p:cNvSpPr/>
          <p:nvPr/>
        </p:nvSpPr>
        <p:spPr>
          <a:xfrm>
            <a:off x="3706744" y="5537345"/>
            <a:ext cx="2139888" cy="8520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Формирование методологий управления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E6E5813-DB3D-C786-FEBF-9C54B92CC2F3}"/>
              </a:ext>
            </a:extLst>
          </p:cNvPr>
          <p:cNvSpPr/>
          <p:nvPr/>
        </p:nvSpPr>
        <p:spPr>
          <a:xfrm>
            <a:off x="8720458" y="5521466"/>
            <a:ext cx="2139888" cy="8520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Экспертиза проектов </a:t>
            </a:r>
            <a:br>
              <a:rPr lang="ru-RU" sz="1600" dirty="0"/>
            </a:br>
            <a:r>
              <a:rPr lang="ru-RU" sz="1600" dirty="0"/>
              <a:t>и  управленческих решений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145C204-FE95-3BDB-5A60-26A421D996D0}"/>
              </a:ext>
            </a:extLst>
          </p:cNvPr>
          <p:cNvSpPr/>
          <p:nvPr/>
        </p:nvSpPr>
        <p:spPr>
          <a:xfrm>
            <a:off x="6213601" y="5533940"/>
            <a:ext cx="2139888" cy="8520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Разрешение управленческих коллизий</a:t>
            </a:r>
          </a:p>
        </p:txBody>
      </p:sp>
      <p:pic>
        <p:nvPicPr>
          <p:cNvPr id="21" name="Рисунок 20" descr="Изображение выглядит как человек, стена, внутренний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CE9C9FBE-7D51-BFC2-56F0-90F7A6F81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" b="25863"/>
          <a:stretch/>
        </p:blipFill>
        <p:spPr>
          <a:xfrm>
            <a:off x="8854724" y="933434"/>
            <a:ext cx="1871356" cy="187135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40194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Объект 40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444" imgH="443" progId="TCLayout.ActiveDocument.1">
                  <p:embed/>
                </p:oleObj>
              </mc:Choice>
              <mc:Fallback>
                <p:oleObj name="Слайд think-cell" r:id="rId4" imgW="444" imgH="443" progId="TCLayout.ActiveDocument.1">
                  <p:embed/>
                  <p:pic>
                    <p:nvPicPr>
                      <p:cNvPr id="41" name="Объект 4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0" tIns="0" rIns="0" bIns="0" rtlCol="0" anchor="t" anchorCtr="0">
            <a:spAutoFit/>
          </a:bodyPr>
          <a:lstStyle/>
          <a:p>
            <a:r>
              <a:rPr 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Этапы цифровой трансформации государства</a:t>
            </a:r>
          </a:p>
        </p:txBody>
      </p:sp>
      <p:sp>
        <p:nvSpPr>
          <p:cNvPr id="7" name="Скругленный прямоугольник 47">
            <a:extLst>
              <a:ext uri="{FF2B5EF4-FFF2-40B4-BE49-F238E27FC236}">
                <a16:creationId xmlns:a16="http://schemas.microsoft.com/office/drawing/2014/main" id="{D1251414-8BA8-5E44-BAFF-2A5E4E420807}"/>
              </a:ext>
            </a:extLst>
          </p:cNvPr>
          <p:cNvSpPr/>
          <p:nvPr/>
        </p:nvSpPr>
        <p:spPr>
          <a:xfrm>
            <a:off x="851522" y="1471807"/>
            <a:ext cx="2751051" cy="3449004"/>
          </a:xfrm>
          <a:custGeom>
            <a:avLst/>
            <a:gdLst>
              <a:gd name="connsiteX0" fmla="*/ 0 w 2409372"/>
              <a:gd name="connsiteY0" fmla="*/ 230801 h 809940"/>
              <a:gd name="connsiteX1" fmla="*/ 230801 w 2409372"/>
              <a:gd name="connsiteY1" fmla="*/ 0 h 809940"/>
              <a:gd name="connsiteX2" fmla="*/ 2178571 w 2409372"/>
              <a:gd name="connsiteY2" fmla="*/ 0 h 809940"/>
              <a:gd name="connsiteX3" fmla="*/ 2409372 w 2409372"/>
              <a:gd name="connsiteY3" fmla="*/ 230801 h 809940"/>
              <a:gd name="connsiteX4" fmla="*/ 2409372 w 2409372"/>
              <a:gd name="connsiteY4" fmla="*/ 579139 h 809940"/>
              <a:gd name="connsiteX5" fmla="*/ 2178571 w 2409372"/>
              <a:gd name="connsiteY5" fmla="*/ 809940 h 809940"/>
              <a:gd name="connsiteX6" fmla="*/ 230801 w 2409372"/>
              <a:gd name="connsiteY6" fmla="*/ 809940 h 809940"/>
              <a:gd name="connsiteX7" fmla="*/ 0 w 2409372"/>
              <a:gd name="connsiteY7" fmla="*/ 579139 h 809940"/>
              <a:gd name="connsiteX8" fmla="*/ 0 w 2409372"/>
              <a:gd name="connsiteY8" fmla="*/ 230801 h 809940"/>
              <a:gd name="connsiteX0" fmla="*/ 2409372 w 2500812"/>
              <a:gd name="connsiteY0" fmla="*/ 579139 h 809940"/>
              <a:gd name="connsiteX1" fmla="*/ 2178571 w 2500812"/>
              <a:gd name="connsiteY1" fmla="*/ 809940 h 809940"/>
              <a:gd name="connsiteX2" fmla="*/ 230801 w 2500812"/>
              <a:gd name="connsiteY2" fmla="*/ 809940 h 809940"/>
              <a:gd name="connsiteX3" fmla="*/ 0 w 2500812"/>
              <a:gd name="connsiteY3" fmla="*/ 579139 h 809940"/>
              <a:gd name="connsiteX4" fmla="*/ 0 w 2500812"/>
              <a:gd name="connsiteY4" fmla="*/ 230801 h 809940"/>
              <a:gd name="connsiteX5" fmla="*/ 230801 w 2500812"/>
              <a:gd name="connsiteY5" fmla="*/ 0 h 809940"/>
              <a:gd name="connsiteX6" fmla="*/ 2178571 w 2500812"/>
              <a:gd name="connsiteY6" fmla="*/ 0 h 809940"/>
              <a:gd name="connsiteX7" fmla="*/ 2409372 w 2500812"/>
              <a:gd name="connsiteY7" fmla="*/ 230801 h 809940"/>
              <a:gd name="connsiteX8" fmla="*/ 2500812 w 2500812"/>
              <a:gd name="connsiteY8" fmla="*/ 670579 h 809940"/>
              <a:gd name="connsiteX0" fmla="*/ 2409372 w 2409372"/>
              <a:gd name="connsiteY0" fmla="*/ 579139 h 809940"/>
              <a:gd name="connsiteX1" fmla="*/ 2178571 w 2409372"/>
              <a:gd name="connsiteY1" fmla="*/ 809940 h 809940"/>
              <a:gd name="connsiteX2" fmla="*/ 230801 w 2409372"/>
              <a:gd name="connsiteY2" fmla="*/ 809940 h 809940"/>
              <a:gd name="connsiteX3" fmla="*/ 0 w 2409372"/>
              <a:gd name="connsiteY3" fmla="*/ 579139 h 809940"/>
              <a:gd name="connsiteX4" fmla="*/ 0 w 2409372"/>
              <a:gd name="connsiteY4" fmla="*/ 230801 h 809940"/>
              <a:gd name="connsiteX5" fmla="*/ 230801 w 2409372"/>
              <a:gd name="connsiteY5" fmla="*/ 0 h 809940"/>
              <a:gd name="connsiteX6" fmla="*/ 2178571 w 2409372"/>
              <a:gd name="connsiteY6" fmla="*/ 0 h 809940"/>
              <a:gd name="connsiteX7" fmla="*/ 2409372 w 2409372"/>
              <a:gd name="connsiteY7" fmla="*/ 230801 h 809940"/>
              <a:gd name="connsiteX0" fmla="*/ 2409372 w 2409372"/>
              <a:gd name="connsiteY0" fmla="*/ 579139 h 809940"/>
              <a:gd name="connsiteX1" fmla="*/ 2178571 w 2409372"/>
              <a:gd name="connsiteY1" fmla="*/ 809940 h 809940"/>
              <a:gd name="connsiteX2" fmla="*/ 230801 w 2409372"/>
              <a:gd name="connsiteY2" fmla="*/ 809940 h 809940"/>
              <a:gd name="connsiteX3" fmla="*/ 0 w 2409372"/>
              <a:gd name="connsiteY3" fmla="*/ 579139 h 809940"/>
              <a:gd name="connsiteX4" fmla="*/ 0 w 2409372"/>
              <a:gd name="connsiteY4" fmla="*/ 230801 h 809940"/>
              <a:gd name="connsiteX5" fmla="*/ 230801 w 2409372"/>
              <a:gd name="connsiteY5" fmla="*/ 0 h 809940"/>
              <a:gd name="connsiteX6" fmla="*/ 2178571 w 2409372"/>
              <a:gd name="connsiteY6" fmla="*/ 0 h 809940"/>
              <a:gd name="connsiteX0" fmla="*/ 2178571 w 2178571"/>
              <a:gd name="connsiteY0" fmla="*/ 809940 h 809940"/>
              <a:gd name="connsiteX1" fmla="*/ 230801 w 2178571"/>
              <a:gd name="connsiteY1" fmla="*/ 809940 h 809940"/>
              <a:gd name="connsiteX2" fmla="*/ 0 w 2178571"/>
              <a:gd name="connsiteY2" fmla="*/ 579139 h 809940"/>
              <a:gd name="connsiteX3" fmla="*/ 0 w 2178571"/>
              <a:gd name="connsiteY3" fmla="*/ 230801 h 809940"/>
              <a:gd name="connsiteX4" fmla="*/ 230801 w 2178571"/>
              <a:gd name="connsiteY4" fmla="*/ 0 h 809940"/>
              <a:gd name="connsiteX5" fmla="*/ 2178571 w 2178571"/>
              <a:gd name="connsiteY5" fmla="*/ 0 h 809940"/>
              <a:gd name="connsiteX0" fmla="*/ 230801 w 2178571"/>
              <a:gd name="connsiteY0" fmla="*/ 809940 h 809940"/>
              <a:gd name="connsiteX1" fmla="*/ 0 w 2178571"/>
              <a:gd name="connsiteY1" fmla="*/ 579139 h 809940"/>
              <a:gd name="connsiteX2" fmla="*/ 0 w 2178571"/>
              <a:gd name="connsiteY2" fmla="*/ 230801 h 809940"/>
              <a:gd name="connsiteX3" fmla="*/ 230801 w 2178571"/>
              <a:gd name="connsiteY3" fmla="*/ 0 h 809940"/>
              <a:gd name="connsiteX4" fmla="*/ 2178571 w 2178571"/>
              <a:gd name="connsiteY4" fmla="*/ 0 h 809940"/>
              <a:gd name="connsiteX0" fmla="*/ 0 w 2178571"/>
              <a:gd name="connsiteY0" fmla="*/ 579139 h 579139"/>
              <a:gd name="connsiteX1" fmla="*/ 0 w 2178571"/>
              <a:gd name="connsiteY1" fmla="*/ 230801 h 579139"/>
              <a:gd name="connsiteX2" fmla="*/ 230801 w 2178571"/>
              <a:gd name="connsiteY2" fmla="*/ 0 h 579139"/>
              <a:gd name="connsiteX3" fmla="*/ 2178571 w 2178571"/>
              <a:gd name="connsiteY3" fmla="*/ 0 h 579139"/>
              <a:gd name="connsiteX0" fmla="*/ 6350 w 2178571"/>
              <a:gd name="connsiteY0" fmla="*/ 779156 h 779156"/>
              <a:gd name="connsiteX1" fmla="*/ 0 w 2178571"/>
              <a:gd name="connsiteY1" fmla="*/ 230801 h 779156"/>
              <a:gd name="connsiteX2" fmla="*/ 230801 w 2178571"/>
              <a:gd name="connsiteY2" fmla="*/ 0 h 779156"/>
              <a:gd name="connsiteX3" fmla="*/ 2178571 w 2178571"/>
              <a:gd name="connsiteY3" fmla="*/ 0 h 779156"/>
              <a:gd name="connsiteX0" fmla="*/ 19998 w 2178571"/>
              <a:gd name="connsiteY0" fmla="*/ 3050928 h 3050928"/>
              <a:gd name="connsiteX1" fmla="*/ 0 w 2178571"/>
              <a:gd name="connsiteY1" fmla="*/ 230801 h 3050928"/>
              <a:gd name="connsiteX2" fmla="*/ 230801 w 2178571"/>
              <a:gd name="connsiteY2" fmla="*/ 0 h 3050928"/>
              <a:gd name="connsiteX3" fmla="*/ 2178571 w 2178571"/>
              <a:gd name="connsiteY3" fmla="*/ 0 h 3050928"/>
              <a:gd name="connsiteX0" fmla="*/ 27618 w 2178571"/>
              <a:gd name="connsiteY0" fmla="*/ 3100255 h 3100255"/>
              <a:gd name="connsiteX1" fmla="*/ 0 w 2178571"/>
              <a:gd name="connsiteY1" fmla="*/ 230801 h 3100255"/>
              <a:gd name="connsiteX2" fmla="*/ 230801 w 2178571"/>
              <a:gd name="connsiteY2" fmla="*/ 0 h 3100255"/>
              <a:gd name="connsiteX3" fmla="*/ 2178571 w 2178571"/>
              <a:gd name="connsiteY3" fmla="*/ 0 h 3100255"/>
              <a:gd name="connsiteX0" fmla="*/ 19998 w 2178571"/>
              <a:gd name="connsiteY0" fmla="*/ 3107302 h 3107302"/>
              <a:gd name="connsiteX1" fmla="*/ 0 w 2178571"/>
              <a:gd name="connsiteY1" fmla="*/ 230801 h 3107302"/>
              <a:gd name="connsiteX2" fmla="*/ 230801 w 2178571"/>
              <a:gd name="connsiteY2" fmla="*/ 0 h 3107302"/>
              <a:gd name="connsiteX3" fmla="*/ 2178571 w 2178571"/>
              <a:gd name="connsiteY3" fmla="*/ 0 h 3107302"/>
              <a:gd name="connsiteX0" fmla="*/ 19998 w 2178571"/>
              <a:gd name="connsiteY0" fmla="*/ 3189514 h 3189514"/>
              <a:gd name="connsiteX1" fmla="*/ 0 w 2178571"/>
              <a:gd name="connsiteY1" fmla="*/ 230801 h 3189514"/>
              <a:gd name="connsiteX2" fmla="*/ 230801 w 2178571"/>
              <a:gd name="connsiteY2" fmla="*/ 0 h 3189514"/>
              <a:gd name="connsiteX3" fmla="*/ 2178571 w 2178571"/>
              <a:gd name="connsiteY3" fmla="*/ 0 h 3189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8571" h="3189514">
                <a:moveTo>
                  <a:pt x="19998" y="3189514"/>
                </a:moveTo>
                <a:cubicBezTo>
                  <a:pt x="17881" y="3006729"/>
                  <a:pt x="2117" y="413586"/>
                  <a:pt x="0" y="230801"/>
                </a:cubicBezTo>
                <a:cubicBezTo>
                  <a:pt x="0" y="103333"/>
                  <a:pt x="103333" y="0"/>
                  <a:pt x="230801" y="0"/>
                </a:cubicBezTo>
                <a:lnTo>
                  <a:pt x="2178571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9000">
                  <a:schemeClr val="bg1">
                    <a:lumMod val="75000"/>
                  </a:schemeClr>
                </a:gs>
                <a:gs pos="8000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7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Скругленный прямоугольник 47">
            <a:extLst>
              <a:ext uri="{FF2B5EF4-FFF2-40B4-BE49-F238E27FC236}">
                <a16:creationId xmlns:a16="http://schemas.microsoft.com/office/drawing/2014/main" id="{D1251414-8BA8-5E44-BAFF-2A5E4E420807}"/>
              </a:ext>
            </a:extLst>
          </p:cNvPr>
          <p:cNvSpPr/>
          <p:nvPr/>
        </p:nvSpPr>
        <p:spPr>
          <a:xfrm>
            <a:off x="3855559" y="1229571"/>
            <a:ext cx="3368486" cy="4050666"/>
          </a:xfrm>
          <a:custGeom>
            <a:avLst/>
            <a:gdLst>
              <a:gd name="connsiteX0" fmla="*/ 0 w 2409372"/>
              <a:gd name="connsiteY0" fmla="*/ 230801 h 809940"/>
              <a:gd name="connsiteX1" fmla="*/ 230801 w 2409372"/>
              <a:gd name="connsiteY1" fmla="*/ 0 h 809940"/>
              <a:gd name="connsiteX2" fmla="*/ 2178571 w 2409372"/>
              <a:gd name="connsiteY2" fmla="*/ 0 h 809940"/>
              <a:gd name="connsiteX3" fmla="*/ 2409372 w 2409372"/>
              <a:gd name="connsiteY3" fmla="*/ 230801 h 809940"/>
              <a:gd name="connsiteX4" fmla="*/ 2409372 w 2409372"/>
              <a:gd name="connsiteY4" fmla="*/ 579139 h 809940"/>
              <a:gd name="connsiteX5" fmla="*/ 2178571 w 2409372"/>
              <a:gd name="connsiteY5" fmla="*/ 809940 h 809940"/>
              <a:gd name="connsiteX6" fmla="*/ 230801 w 2409372"/>
              <a:gd name="connsiteY6" fmla="*/ 809940 h 809940"/>
              <a:gd name="connsiteX7" fmla="*/ 0 w 2409372"/>
              <a:gd name="connsiteY7" fmla="*/ 579139 h 809940"/>
              <a:gd name="connsiteX8" fmla="*/ 0 w 2409372"/>
              <a:gd name="connsiteY8" fmla="*/ 230801 h 809940"/>
              <a:gd name="connsiteX0" fmla="*/ 2409372 w 2500812"/>
              <a:gd name="connsiteY0" fmla="*/ 579139 h 809940"/>
              <a:gd name="connsiteX1" fmla="*/ 2178571 w 2500812"/>
              <a:gd name="connsiteY1" fmla="*/ 809940 h 809940"/>
              <a:gd name="connsiteX2" fmla="*/ 230801 w 2500812"/>
              <a:gd name="connsiteY2" fmla="*/ 809940 h 809940"/>
              <a:gd name="connsiteX3" fmla="*/ 0 w 2500812"/>
              <a:gd name="connsiteY3" fmla="*/ 579139 h 809940"/>
              <a:gd name="connsiteX4" fmla="*/ 0 w 2500812"/>
              <a:gd name="connsiteY4" fmla="*/ 230801 h 809940"/>
              <a:gd name="connsiteX5" fmla="*/ 230801 w 2500812"/>
              <a:gd name="connsiteY5" fmla="*/ 0 h 809940"/>
              <a:gd name="connsiteX6" fmla="*/ 2178571 w 2500812"/>
              <a:gd name="connsiteY6" fmla="*/ 0 h 809940"/>
              <a:gd name="connsiteX7" fmla="*/ 2409372 w 2500812"/>
              <a:gd name="connsiteY7" fmla="*/ 230801 h 809940"/>
              <a:gd name="connsiteX8" fmla="*/ 2500812 w 2500812"/>
              <a:gd name="connsiteY8" fmla="*/ 670579 h 809940"/>
              <a:gd name="connsiteX0" fmla="*/ 2409372 w 2409372"/>
              <a:gd name="connsiteY0" fmla="*/ 579139 h 809940"/>
              <a:gd name="connsiteX1" fmla="*/ 2178571 w 2409372"/>
              <a:gd name="connsiteY1" fmla="*/ 809940 h 809940"/>
              <a:gd name="connsiteX2" fmla="*/ 230801 w 2409372"/>
              <a:gd name="connsiteY2" fmla="*/ 809940 h 809940"/>
              <a:gd name="connsiteX3" fmla="*/ 0 w 2409372"/>
              <a:gd name="connsiteY3" fmla="*/ 579139 h 809940"/>
              <a:gd name="connsiteX4" fmla="*/ 0 w 2409372"/>
              <a:gd name="connsiteY4" fmla="*/ 230801 h 809940"/>
              <a:gd name="connsiteX5" fmla="*/ 230801 w 2409372"/>
              <a:gd name="connsiteY5" fmla="*/ 0 h 809940"/>
              <a:gd name="connsiteX6" fmla="*/ 2178571 w 2409372"/>
              <a:gd name="connsiteY6" fmla="*/ 0 h 809940"/>
              <a:gd name="connsiteX7" fmla="*/ 2409372 w 2409372"/>
              <a:gd name="connsiteY7" fmla="*/ 230801 h 809940"/>
              <a:gd name="connsiteX0" fmla="*/ 2409372 w 2409372"/>
              <a:gd name="connsiteY0" fmla="*/ 579139 h 809940"/>
              <a:gd name="connsiteX1" fmla="*/ 2178571 w 2409372"/>
              <a:gd name="connsiteY1" fmla="*/ 809940 h 809940"/>
              <a:gd name="connsiteX2" fmla="*/ 230801 w 2409372"/>
              <a:gd name="connsiteY2" fmla="*/ 809940 h 809940"/>
              <a:gd name="connsiteX3" fmla="*/ 0 w 2409372"/>
              <a:gd name="connsiteY3" fmla="*/ 579139 h 809940"/>
              <a:gd name="connsiteX4" fmla="*/ 0 w 2409372"/>
              <a:gd name="connsiteY4" fmla="*/ 230801 h 809940"/>
              <a:gd name="connsiteX5" fmla="*/ 230801 w 2409372"/>
              <a:gd name="connsiteY5" fmla="*/ 0 h 809940"/>
              <a:gd name="connsiteX6" fmla="*/ 2178571 w 2409372"/>
              <a:gd name="connsiteY6" fmla="*/ 0 h 809940"/>
              <a:gd name="connsiteX0" fmla="*/ 2178571 w 2178571"/>
              <a:gd name="connsiteY0" fmla="*/ 809940 h 809940"/>
              <a:gd name="connsiteX1" fmla="*/ 230801 w 2178571"/>
              <a:gd name="connsiteY1" fmla="*/ 809940 h 809940"/>
              <a:gd name="connsiteX2" fmla="*/ 0 w 2178571"/>
              <a:gd name="connsiteY2" fmla="*/ 579139 h 809940"/>
              <a:gd name="connsiteX3" fmla="*/ 0 w 2178571"/>
              <a:gd name="connsiteY3" fmla="*/ 230801 h 809940"/>
              <a:gd name="connsiteX4" fmla="*/ 230801 w 2178571"/>
              <a:gd name="connsiteY4" fmla="*/ 0 h 809940"/>
              <a:gd name="connsiteX5" fmla="*/ 2178571 w 2178571"/>
              <a:gd name="connsiteY5" fmla="*/ 0 h 809940"/>
              <a:gd name="connsiteX0" fmla="*/ 230801 w 2178571"/>
              <a:gd name="connsiteY0" fmla="*/ 809940 h 809940"/>
              <a:gd name="connsiteX1" fmla="*/ 0 w 2178571"/>
              <a:gd name="connsiteY1" fmla="*/ 579139 h 809940"/>
              <a:gd name="connsiteX2" fmla="*/ 0 w 2178571"/>
              <a:gd name="connsiteY2" fmla="*/ 230801 h 809940"/>
              <a:gd name="connsiteX3" fmla="*/ 230801 w 2178571"/>
              <a:gd name="connsiteY3" fmla="*/ 0 h 809940"/>
              <a:gd name="connsiteX4" fmla="*/ 2178571 w 2178571"/>
              <a:gd name="connsiteY4" fmla="*/ 0 h 809940"/>
              <a:gd name="connsiteX0" fmla="*/ 0 w 2178571"/>
              <a:gd name="connsiteY0" fmla="*/ 579139 h 579139"/>
              <a:gd name="connsiteX1" fmla="*/ 0 w 2178571"/>
              <a:gd name="connsiteY1" fmla="*/ 230801 h 579139"/>
              <a:gd name="connsiteX2" fmla="*/ 230801 w 2178571"/>
              <a:gd name="connsiteY2" fmla="*/ 0 h 579139"/>
              <a:gd name="connsiteX3" fmla="*/ 2178571 w 2178571"/>
              <a:gd name="connsiteY3" fmla="*/ 0 h 579139"/>
              <a:gd name="connsiteX0" fmla="*/ 6350 w 2178571"/>
              <a:gd name="connsiteY0" fmla="*/ 779156 h 779156"/>
              <a:gd name="connsiteX1" fmla="*/ 0 w 2178571"/>
              <a:gd name="connsiteY1" fmla="*/ 230801 h 779156"/>
              <a:gd name="connsiteX2" fmla="*/ 230801 w 2178571"/>
              <a:gd name="connsiteY2" fmla="*/ 0 h 779156"/>
              <a:gd name="connsiteX3" fmla="*/ 2178571 w 2178571"/>
              <a:gd name="connsiteY3" fmla="*/ 0 h 779156"/>
              <a:gd name="connsiteX0" fmla="*/ 19998 w 2178571"/>
              <a:gd name="connsiteY0" fmla="*/ 3050928 h 3050928"/>
              <a:gd name="connsiteX1" fmla="*/ 0 w 2178571"/>
              <a:gd name="connsiteY1" fmla="*/ 230801 h 3050928"/>
              <a:gd name="connsiteX2" fmla="*/ 230801 w 2178571"/>
              <a:gd name="connsiteY2" fmla="*/ 0 h 3050928"/>
              <a:gd name="connsiteX3" fmla="*/ 2178571 w 2178571"/>
              <a:gd name="connsiteY3" fmla="*/ 0 h 3050928"/>
              <a:gd name="connsiteX0" fmla="*/ 27618 w 2178571"/>
              <a:gd name="connsiteY0" fmla="*/ 3100255 h 3100255"/>
              <a:gd name="connsiteX1" fmla="*/ 0 w 2178571"/>
              <a:gd name="connsiteY1" fmla="*/ 230801 h 3100255"/>
              <a:gd name="connsiteX2" fmla="*/ 230801 w 2178571"/>
              <a:gd name="connsiteY2" fmla="*/ 0 h 3100255"/>
              <a:gd name="connsiteX3" fmla="*/ 2178571 w 2178571"/>
              <a:gd name="connsiteY3" fmla="*/ 0 h 3100255"/>
              <a:gd name="connsiteX0" fmla="*/ 19998 w 2178571"/>
              <a:gd name="connsiteY0" fmla="*/ 3107302 h 3107302"/>
              <a:gd name="connsiteX1" fmla="*/ 0 w 2178571"/>
              <a:gd name="connsiteY1" fmla="*/ 230801 h 3107302"/>
              <a:gd name="connsiteX2" fmla="*/ 230801 w 2178571"/>
              <a:gd name="connsiteY2" fmla="*/ 0 h 3107302"/>
              <a:gd name="connsiteX3" fmla="*/ 2178571 w 2178571"/>
              <a:gd name="connsiteY3" fmla="*/ 0 h 3107302"/>
              <a:gd name="connsiteX0" fmla="*/ 19998 w 2178571"/>
              <a:gd name="connsiteY0" fmla="*/ 3745910 h 3745910"/>
              <a:gd name="connsiteX1" fmla="*/ 0 w 2178571"/>
              <a:gd name="connsiteY1" fmla="*/ 230801 h 3745910"/>
              <a:gd name="connsiteX2" fmla="*/ 230801 w 2178571"/>
              <a:gd name="connsiteY2" fmla="*/ 0 h 3745910"/>
              <a:gd name="connsiteX3" fmla="*/ 2178571 w 2178571"/>
              <a:gd name="connsiteY3" fmla="*/ 0 h 3745910"/>
              <a:gd name="connsiteX0" fmla="*/ 19998 w 2667521"/>
              <a:gd name="connsiteY0" fmla="*/ 3745910 h 3745910"/>
              <a:gd name="connsiteX1" fmla="*/ 0 w 2667521"/>
              <a:gd name="connsiteY1" fmla="*/ 230801 h 3745910"/>
              <a:gd name="connsiteX2" fmla="*/ 230801 w 2667521"/>
              <a:gd name="connsiteY2" fmla="*/ 0 h 3745910"/>
              <a:gd name="connsiteX3" fmla="*/ 2667521 w 2667521"/>
              <a:gd name="connsiteY3" fmla="*/ 0 h 374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521" h="3745910">
                <a:moveTo>
                  <a:pt x="19998" y="3745910"/>
                </a:moveTo>
                <a:cubicBezTo>
                  <a:pt x="17881" y="3563125"/>
                  <a:pt x="2117" y="413586"/>
                  <a:pt x="0" y="230801"/>
                </a:cubicBezTo>
                <a:cubicBezTo>
                  <a:pt x="0" y="103333"/>
                  <a:pt x="103333" y="0"/>
                  <a:pt x="230801" y="0"/>
                </a:cubicBezTo>
                <a:lnTo>
                  <a:pt x="2667521" y="0"/>
                </a:lnTo>
              </a:path>
            </a:pathLst>
          </a:cu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Скругленный прямоугольник 47">
            <a:extLst>
              <a:ext uri="{FF2B5EF4-FFF2-40B4-BE49-F238E27FC236}">
                <a16:creationId xmlns:a16="http://schemas.microsoft.com/office/drawing/2014/main" id="{D1251414-8BA8-5E44-BAFF-2A5E4E420807}"/>
              </a:ext>
            </a:extLst>
          </p:cNvPr>
          <p:cNvSpPr/>
          <p:nvPr/>
        </p:nvSpPr>
        <p:spPr>
          <a:xfrm>
            <a:off x="7477032" y="974573"/>
            <a:ext cx="4475052" cy="4978839"/>
          </a:xfrm>
          <a:custGeom>
            <a:avLst/>
            <a:gdLst>
              <a:gd name="connsiteX0" fmla="*/ 0 w 2409372"/>
              <a:gd name="connsiteY0" fmla="*/ 230801 h 809940"/>
              <a:gd name="connsiteX1" fmla="*/ 230801 w 2409372"/>
              <a:gd name="connsiteY1" fmla="*/ 0 h 809940"/>
              <a:gd name="connsiteX2" fmla="*/ 2178571 w 2409372"/>
              <a:gd name="connsiteY2" fmla="*/ 0 h 809940"/>
              <a:gd name="connsiteX3" fmla="*/ 2409372 w 2409372"/>
              <a:gd name="connsiteY3" fmla="*/ 230801 h 809940"/>
              <a:gd name="connsiteX4" fmla="*/ 2409372 w 2409372"/>
              <a:gd name="connsiteY4" fmla="*/ 579139 h 809940"/>
              <a:gd name="connsiteX5" fmla="*/ 2178571 w 2409372"/>
              <a:gd name="connsiteY5" fmla="*/ 809940 h 809940"/>
              <a:gd name="connsiteX6" fmla="*/ 230801 w 2409372"/>
              <a:gd name="connsiteY6" fmla="*/ 809940 h 809940"/>
              <a:gd name="connsiteX7" fmla="*/ 0 w 2409372"/>
              <a:gd name="connsiteY7" fmla="*/ 579139 h 809940"/>
              <a:gd name="connsiteX8" fmla="*/ 0 w 2409372"/>
              <a:gd name="connsiteY8" fmla="*/ 230801 h 809940"/>
              <a:gd name="connsiteX0" fmla="*/ 2409372 w 2500812"/>
              <a:gd name="connsiteY0" fmla="*/ 579139 h 809940"/>
              <a:gd name="connsiteX1" fmla="*/ 2178571 w 2500812"/>
              <a:gd name="connsiteY1" fmla="*/ 809940 h 809940"/>
              <a:gd name="connsiteX2" fmla="*/ 230801 w 2500812"/>
              <a:gd name="connsiteY2" fmla="*/ 809940 h 809940"/>
              <a:gd name="connsiteX3" fmla="*/ 0 w 2500812"/>
              <a:gd name="connsiteY3" fmla="*/ 579139 h 809940"/>
              <a:gd name="connsiteX4" fmla="*/ 0 w 2500812"/>
              <a:gd name="connsiteY4" fmla="*/ 230801 h 809940"/>
              <a:gd name="connsiteX5" fmla="*/ 230801 w 2500812"/>
              <a:gd name="connsiteY5" fmla="*/ 0 h 809940"/>
              <a:gd name="connsiteX6" fmla="*/ 2178571 w 2500812"/>
              <a:gd name="connsiteY6" fmla="*/ 0 h 809940"/>
              <a:gd name="connsiteX7" fmla="*/ 2409372 w 2500812"/>
              <a:gd name="connsiteY7" fmla="*/ 230801 h 809940"/>
              <a:gd name="connsiteX8" fmla="*/ 2500812 w 2500812"/>
              <a:gd name="connsiteY8" fmla="*/ 670579 h 809940"/>
              <a:gd name="connsiteX0" fmla="*/ 2409372 w 2409372"/>
              <a:gd name="connsiteY0" fmla="*/ 579139 h 809940"/>
              <a:gd name="connsiteX1" fmla="*/ 2178571 w 2409372"/>
              <a:gd name="connsiteY1" fmla="*/ 809940 h 809940"/>
              <a:gd name="connsiteX2" fmla="*/ 230801 w 2409372"/>
              <a:gd name="connsiteY2" fmla="*/ 809940 h 809940"/>
              <a:gd name="connsiteX3" fmla="*/ 0 w 2409372"/>
              <a:gd name="connsiteY3" fmla="*/ 579139 h 809940"/>
              <a:gd name="connsiteX4" fmla="*/ 0 w 2409372"/>
              <a:gd name="connsiteY4" fmla="*/ 230801 h 809940"/>
              <a:gd name="connsiteX5" fmla="*/ 230801 w 2409372"/>
              <a:gd name="connsiteY5" fmla="*/ 0 h 809940"/>
              <a:gd name="connsiteX6" fmla="*/ 2178571 w 2409372"/>
              <a:gd name="connsiteY6" fmla="*/ 0 h 809940"/>
              <a:gd name="connsiteX7" fmla="*/ 2409372 w 2409372"/>
              <a:gd name="connsiteY7" fmla="*/ 230801 h 809940"/>
              <a:gd name="connsiteX0" fmla="*/ 2409372 w 2409372"/>
              <a:gd name="connsiteY0" fmla="*/ 579139 h 809940"/>
              <a:gd name="connsiteX1" fmla="*/ 2178571 w 2409372"/>
              <a:gd name="connsiteY1" fmla="*/ 809940 h 809940"/>
              <a:gd name="connsiteX2" fmla="*/ 230801 w 2409372"/>
              <a:gd name="connsiteY2" fmla="*/ 809940 h 809940"/>
              <a:gd name="connsiteX3" fmla="*/ 0 w 2409372"/>
              <a:gd name="connsiteY3" fmla="*/ 579139 h 809940"/>
              <a:gd name="connsiteX4" fmla="*/ 0 w 2409372"/>
              <a:gd name="connsiteY4" fmla="*/ 230801 h 809940"/>
              <a:gd name="connsiteX5" fmla="*/ 230801 w 2409372"/>
              <a:gd name="connsiteY5" fmla="*/ 0 h 809940"/>
              <a:gd name="connsiteX6" fmla="*/ 2178571 w 2409372"/>
              <a:gd name="connsiteY6" fmla="*/ 0 h 809940"/>
              <a:gd name="connsiteX0" fmla="*/ 2178571 w 2178571"/>
              <a:gd name="connsiteY0" fmla="*/ 809940 h 809940"/>
              <a:gd name="connsiteX1" fmla="*/ 230801 w 2178571"/>
              <a:gd name="connsiteY1" fmla="*/ 809940 h 809940"/>
              <a:gd name="connsiteX2" fmla="*/ 0 w 2178571"/>
              <a:gd name="connsiteY2" fmla="*/ 579139 h 809940"/>
              <a:gd name="connsiteX3" fmla="*/ 0 w 2178571"/>
              <a:gd name="connsiteY3" fmla="*/ 230801 h 809940"/>
              <a:gd name="connsiteX4" fmla="*/ 230801 w 2178571"/>
              <a:gd name="connsiteY4" fmla="*/ 0 h 809940"/>
              <a:gd name="connsiteX5" fmla="*/ 2178571 w 2178571"/>
              <a:gd name="connsiteY5" fmla="*/ 0 h 809940"/>
              <a:gd name="connsiteX0" fmla="*/ 230801 w 2178571"/>
              <a:gd name="connsiteY0" fmla="*/ 809940 h 809940"/>
              <a:gd name="connsiteX1" fmla="*/ 0 w 2178571"/>
              <a:gd name="connsiteY1" fmla="*/ 579139 h 809940"/>
              <a:gd name="connsiteX2" fmla="*/ 0 w 2178571"/>
              <a:gd name="connsiteY2" fmla="*/ 230801 h 809940"/>
              <a:gd name="connsiteX3" fmla="*/ 230801 w 2178571"/>
              <a:gd name="connsiteY3" fmla="*/ 0 h 809940"/>
              <a:gd name="connsiteX4" fmla="*/ 2178571 w 2178571"/>
              <a:gd name="connsiteY4" fmla="*/ 0 h 809940"/>
              <a:gd name="connsiteX0" fmla="*/ 0 w 2178571"/>
              <a:gd name="connsiteY0" fmla="*/ 579139 h 579139"/>
              <a:gd name="connsiteX1" fmla="*/ 0 w 2178571"/>
              <a:gd name="connsiteY1" fmla="*/ 230801 h 579139"/>
              <a:gd name="connsiteX2" fmla="*/ 230801 w 2178571"/>
              <a:gd name="connsiteY2" fmla="*/ 0 h 579139"/>
              <a:gd name="connsiteX3" fmla="*/ 2178571 w 2178571"/>
              <a:gd name="connsiteY3" fmla="*/ 0 h 579139"/>
              <a:gd name="connsiteX0" fmla="*/ 6350 w 2178571"/>
              <a:gd name="connsiteY0" fmla="*/ 779156 h 779156"/>
              <a:gd name="connsiteX1" fmla="*/ 0 w 2178571"/>
              <a:gd name="connsiteY1" fmla="*/ 230801 h 779156"/>
              <a:gd name="connsiteX2" fmla="*/ 230801 w 2178571"/>
              <a:gd name="connsiteY2" fmla="*/ 0 h 779156"/>
              <a:gd name="connsiteX3" fmla="*/ 2178571 w 2178571"/>
              <a:gd name="connsiteY3" fmla="*/ 0 h 779156"/>
              <a:gd name="connsiteX0" fmla="*/ 19998 w 2178571"/>
              <a:gd name="connsiteY0" fmla="*/ 3050928 h 3050928"/>
              <a:gd name="connsiteX1" fmla="*/ 0 w 2178571"/>
              <a:gd name="connsiteY1" fmla="*/ 230801 h 3050928"/>
              <a:gd name="connsiteX2" fmla="*/ 230801 w 2178571"/>
              <a:gd name="connsiteY2" fmla="*/ 0 h 3050928"/>
              <a:gd name="connsiteX3" fmla="*/ 2178571 w 2178571"/>
              <a:gd name="connsiteY3" fmla="*/ 0 h 3050928"/>
              <a:gd name="connsiteX0" fmla="*/ 27618 w 2178571"/>
              <a:gd name="connsiteY0" fmla="*/ 3100255 h 3100255"/>
              <a:gd name="connsiteX1" fmla="*/ 0 w 2178571"/>
              <a:gd name="connsiteY1" fmla="*/ 230801 h 3100255"/>
              <a:gd name="connsiteX2" fmla="*/ 230801 w 2178571"/>
              <a:gd name="connsiteY2" fmla="*/ 0 h 3100255"/>
              <a:gd name="connsiteX3" fmla="*/ 2178571 w 2178571"/>
              <a:gd name="connsiteY3" fmla="*/ 0 h 3100255"/>
              <a:gd name="connsiteX0" fmla="*/ 19998 w 2178571"/>
              <a:gd name="connsiteY0" fmla="*/ 3107302 h 3107302"/>
              <a:gd name="connsiteX1" fmla="*/ 0 w 2178571"/>
              <a:gd name="connsiteY1" fmla="*/ 230801 h 3107302"/>
              <a:gd name="connsiteX2" fmla="*/ 230801 w 2178571"/>
              <a:gd name="connsiteY2" fmla="*/ 0 h 3107302"/>
              <a:gd name="connsiteX3" fmla="*/ 2178571 w 2178571"/>
              <a:gd name="connsiteY3" fmla="*/ 0 h 3107302"/>
              <a:gd name="connsiteX0" fmla="*/ 19998 w 2178571"/>
              <a:gd name="connsiteY0" fmla="*/ 3745910 h 3745910"/>
              <a:gd name="connsiteX1" fmla="*/ 0 w 2178571"/>
              <a:gd name="connsiteY1" fmla="*/ 230801 h 3745910"/>
              <a:gd name="connsiteX2" fmla="*/ 230801 w 2178571"/>
              <a:gd name="connsiteY2" fmla="*/ 0 h 3745910"/>
              <a:gd name="connsiteX3" fmla="*/ 2178571 w 2178571"/>
              <a:gd name="connsiteY3" fmla="*/ 0 h 3745910"/>
              <a:gd name="connsiteX0" fmla="*/ 19998 w 3656851"/>
              <a:gd name="connsiteY0" fmla="*/ 3745910 h 3745910"/>
              <a:gd name="connsiteX1" fmla="*/ 0 w 3656851"/>
              <a:gd name="connsiteY1" fmla="*/ 230801 h 3745910"/>
              <a:gd name="connsiteX2" fmla="*/ 230801 w 3656851"/>
              <a:gd name="connsiteY2" fmla="*/ 0 h 3745910"/>
              <a:gd name="connsiteX3" fmla="*/ 3656851 w 3656851"/>
              <a:gd name="connsiteY3" fmla="*/ 7047 h 3745910"/>
              <a:gd name="connsiteX0" fmla="*/ 19998 w 3656851"/>
              <a:gd name="connsiteY0" fmla="*/ 4562984 h 4562984"/>
              <a:gd name="connsiteX1" fmla="*/ 0 w 3656851"/>
              <a:gd name="connsiteY1" fmla="*/ 230801 h 4562984"/>
              <a:gd name="connsiteX2" fmla="*/ 230801 w 3656851"/>
              <a:gd name="connsiteY2" fmla="*/ 0 h 4562984"/>
              <a:gd name="connsiteX3" fmla="*/ 3656851 w 3656851"/>
              <a:gd name="connsiteY3" fmla="*/ 7047 h 456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851" h="4562984">
                <a:moveTo>
                  <a:pt x="19998" y="4562984"/>
                </a:moveTo>
                <a:cubicBezTo>
                  <a:pt x="17881" y="4380199"/>
                  <a:pt x="2117" y="413586"/>
                  <a:pt x="0" y="230801"/>
                </a:cubicBezTo>
                <a:cubicBezTo>
                  <a:pt x="0" y="103333"/>
                  <a:pt x="103333" y="0"/>
                  <a:pt x="230801" y="0"/>
                </a:cubicBezTo>
                <a:lnTo>
                  <a:pt x="3656851" y="7047"/>
                </a:lnTo>
              </a:path>
            </a:pathLst>
          </a:cu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Rectangle 18"/>
          <p:cNvSpPr/>
          <p:nvPr/>
        </p:nvSpPr>
        <p:spPr>
          <a:xfrm>
            <a:off x="8313304" y="1118557"/>
            <a:ext cx="2166612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III.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Цифровое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государство</a:t>
            </a:r>
          </a:p>
        </p:txBody>
      </p:sp>
      <p:sp>
        <p:nvSpPr>
          <p:cNvPr id="15" name="Freeform 51">
            <a:extLst>
              <a:ext uri="{FF2B5EF4-FFF2-40B4-BE49-F238E27FC236}">
                <a16:creationId xmlns:a16="http://schemas.microsoft.com/office/drawing/2014/main" id="{7ECBC643-B78B-CD4E-871E-D1471618DF01}"/>
              </a:ext>
            </a:extLst>
          </p:cNvPr>
          <p:cNvSpPr>
            <a:spLocks noEditPoints="1"/>
          </p:cNvSpPr>
          <p:nvPr/>
        </p:nvSpPr>
        <p:spPr bwMode="auto">
          <a:xfrm>
            <a:off x="7722072" y="1119614"/>
            <a:ext cx="313860" cy="316411"/>
          </a:xfrm>
          <a:custGeom>
            <a:avLst/>
            <a:gdLst>
              <a:gd name="T0" fmla="*/ 195263 w 52"/>
              <a:gd name="T1" fmla="*/ 56784 h 52"/>
              <a:gd name="T2" fmla="*/ 195263 w 52"/>
              <a:gd name="T3" fmla="*/ 52998 h 52"/>
              <a:gd name="T4" fmla="*/ 195263 w 52"/>
              <a:gd name="T5" fmla="*/ 49213 h 52"/>
              <a:gd name="T6" fmla="*/ 195263 w 52"/>
              <a:gd name="T7" fmla="*/ 49213 h 52"/>
              <a:gd name="T8" fmla="*/ 165223 w 52"/>
              <a:gd name="T9" fmla="*/ 3786 h 52"/>
              <a:gd name="T10" fmla="*/ 165223 w 52"/>
              <a:gd name="T11" fmla="*/ 3786 h 52"/>
              <a:gd name="T12" fmla="*/ 161467 w 52"/>
              <a:gd name="T13" fmla="*/ 0 h 52"/>
              <a:gd name="T14" fmla="*/ 157712 w 52"/>
              <a:gd name="T15" fmla="*/ 0 h 52"/>
              <a:gd name="T16" fmla="*/ 37551 w 52"/>
              <a:gd name="T17" fmla="*/ 0 h 52"/>
              <a:gd name="T18" fmla="*/ 33796 w 52"/>
              <a:gd name="T19" fmla="*/ 0 h 52"/>
              <a:gd name="T20" fmla="*/ 33796 w 52"/>
              <a:gd name="T21" fmla="*/ 0 h 52"/>
              <a:gd name="T22" fmla="*/ 30040 w 52"/>
              <a:gd name="T23" fmla="*/ 3786 h 52"/>
              <a:gd name="T24" fmla="*/ 0 w 52"/>
              <a:gd name="T25" fmla="*/ 49213 h 52"/>
              <a:gd name="T26" fmla="*/ 0 w 52"/>
              <a:gd name="T27" fmla="*/ 49213 h 52"/>
              <a:gd name="T28" fmla="*/ 0 w 52"/>
              <a:gd name="T29" fmla="*/ 52998 h 52"/>
              <a:gd name="T30" fmla="*/ 0 w 52"/>
              <a:gd name="T31" fmla="*/ 56784 h 52"/>
              <a:gd name="T32" fmla="*/ 90121 w 52"/>
              <a:gd name="T33" fmla="*/ 193064 h 52"/>
              <a:gd name="T34" fmla="*/ 90121 w 52"/>
              <a:gd name="T35" fmla="*/ 193064 h 52"/>
              <a:gd name="T36" fmla="*/ 93876 w 52"/>
              <a:gd name="T37" fmla="*/ 196850 h 52"/>
              <a:gd name="T38" fmla="*/ 93876 w 52"/>
              <a:gd name="T39" fmla="*/ 196850 h 52"/>
              <a:gd name="T40" fmla="*/ 97632 w 52"/>
              <a:gd name="T41" fmla="*/ 196850 h 52"/>
              <a:gd name="T42" fmla="*/ 101387 w 52"/>
              <a:gd name="T43" fmla="*/ 196850 h 52"/>
              <a:gd name="T44" fmla="*/ 101387 w 52"/>
              <a:gd name="T45" fmla="*/ 196850 h 52"/>
              <a:gd name="T46" fmla="*/ 105142 w 52"/>
              <a:gd name="T47" fmla="*/ 193064 h 52"/>
              <a:gd name="T48" fmla="*/ 105142 w 52"/>
              <a:gd name="T49" fmla="*/ 193064 h 52"/>
              <a:gd name="T50" fmla="*/ 195263 w 52"/>
              <a:gd name="T51" fmla="*/ 56784 h 52"/>
              <a:gd name="T52" fmla="*/ 52571 w 52"/>
              <a:gd name="T53" fmla="*/ 45427 h 52"/>
              <a:gd name="T54" fmla="*/ 37551 w 52"/>
              <a:gd name="T55" fmla="*/ 22713 h 52"/>
              <a:gd name="T56" fmla="*/ 142692 w 52"/>
              <a:gd name="T57" fmla="*/ 45427 h 52"/>
              <a:gd name="T58" fmla="*/ 172733 w 52"/>
              <a:gd name="T59" fmla="*/ 45427 h 52"/>
              <a:gd name="T60" fmla="*/ 112652 w 52"/>
              <a:gd name="T61" fmla="*/ 15142 h 52"/>
              <a:gd name="T62" fmla="*/ 127672 w 52"/>
              <a:gd name="T63" fmla="*/ 37856 h 52"/>
              <a:gd name="T64" fmla="*/ 82611 w 52"/>
              <a:gd name="T65" fmla="*/ 45427 h 52"/>
              <a:gd name="T66" fmla="*/ 112652 w 52"/>
              <a:gd name="T67" fmla="*/ 45427 h 52"/>
              <a:gd name="T68" fmla="*/ 52571 w 52"/>
              <a:gd name="T69" fmla="*/ 15142 h 52"/>
              <a:gd name="T70" fmla="*/ 67591 w 52"/>
              <a:gd name="T71" fmla="*/ 37856 h 52"/>
              <a:gd name="T72" fmla="*/ 97632 w 52"/>
              <a:gd name="T73" fmla="*/ 155209 h 52"/>
              <a:gd name="T74" fmla="*/ 120162 w 52"/>
              <a:gd name="T75" fmla="*/ 60569 h 52"/>
              <a:gd name="T76" fmla="*/ 135182 w 52"/>
              <a:gd name="T77" fmla="*/ 60569 h 52"/>
              <a:gd name="T78" fmla="*/ 112652 w 52"/>
              <a:gd name="T79" fmla="*/ 151423 h 52"/>
              <a:gd name="T80" fmla="*/ 82611 w 52"/>
              <a:gd name="T81" fmla="*/ 151423 h 52"/>
              <a:gd name="T82" fmla="*/ 60081 w 52"/>
              <a:gd name="T83" fmla="*/ 60569 h 5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52" h="52">
                <a:moveTo>
                  <a:pt x="52" y="15"/>
                </a:moveTo>
                <a:cubicBezTo>
                  <a:pt x="52" y="15"/>
                  <a:pt x="52" y="15"/>
                  <a:pt x="52" y="15"/>
                </a:cubicBezTo>
                <a:cubicBezTo>
                  <a:pt x="52" y="15"/>
                  <a:pt x="52" y="15"/>
                  <a:pt x="52" y="14"/>
                </a:cubicBezTo>
                <a:cubicBezTo>
                  <a:pt x="52" y="14"/>
                  <a:pt x="52" y="14"/>
                  <a:pt x="52" y="14"/>
                </a:cubicBezTo>
                <a:cubicBezTo>
                  <a:pt x="52" y="14"/>
                  <a:pt x="52" y="13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4" y="1"/>
                  <a:pt x="44" y="1"/>
                  <a:pt x="44" y="1"/>
                </a:cubicBezTo>
                <a:cubicBezTo>
                  <a:pt x="44" y="1"/>
                  <a:pt x="44" y="1"/>
                  <a:pt x="44" y="1"/>
                </a:cubicBezTo>
                <a:cubicBezTo>
                  <a:pt x="44" y="1"/>
                  <a:pt x="44" y="1"/>
                  <a:pt x="44" y="1"/>
                </a:cubicBezTo>
                <a:cubicBezTo>
                  <a:pt x="44" y="1"/>
                  <a:pt x="44" y="1"/>
                  <a:pt x="44" y="1"/>
                </a:cubicBezTo>
                <a:cubicBezTo>
                  <a:pt x="43" y="1"/>
                  <a:pt x="43" y="0"/>
                  <a:pt x="43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43" y="0"/>
                  <a:pt x="42" y="0"/>
                  <a:pt x="42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0"/>
                  <a:pt x="9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9" y="1"/>
                  <a:pt x="8" y="1"/>
                </a:cubicBezTo>
                <a:cubicBezTo>
                  <a:pt x="8" y="1"/>
                  <a:pt x="8" y="1"/>
                  <a:pt x="8" y="1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51"/>
                  <a:pt x="24" y="51"/>
                  <a:pt x="24" y="51"/>
                </a:cubicBezTo>
                <a:cubicBezTo>
                  <a:pt x="25" y="51"/>
                  <a:pt x="25" y="51"/>
                  <a:pt x="25" y="52"/>
                </a:cubicBezTo>
                <a:cubicBezTo>
                  <a:pt x="25" y="52"/>
                  <a:pt x="25" y="52"/>
                  <a:pt x="25" y="52"/>
                </a:cubicBezTo>
                <a:cubicBezTo>
                  <a:pt x="25" y="52"/>
                  <a:pt x="25" y="52"/>
                  <a:pt x="25" y="52"/>
                </a:cubicBezTo>
                <a:cubicBezTo>
                  <a:pt x="25" y="52"/>
                  <a:pt x="25" y="52"/>
                  <a:pt x="25" y="52"/>
                </a:cubicBezTo>
                <a:cubicBezTo>
                  <a:pt x="26" y="52"/>
                  <a:pt x="26" y="52"/>
                  <a:pt x="26" y="52"/>
                </a:cubicBezTo>
                <a:cubicBezTo>
                  <a:pt x="26" y="52"/>
                  <a:pt x="26" y="52"/>
                  <a:pt x="26" y="52"/>
                </a:cubicBezTo>
                <a:cubicBezTo>
                  <a:pt x="26" y="52"/>
                  <a:pt x="26" y="52"/>
                  <a:pt x="26" y="52"/>
                </a:cubicBezTo>
                <a:cubicBezTo>
                  <a:pt x="26" y="52"/>
                  <a:pt x="26" y="52"/>
                  <a:pt x="27" y="52"/>
                </a:cubicBezTo>
                <a:cubicBezTo>
                  <a:pt x="27" y="52"/>
                  <a:pt x="27" y="52"/>
                  <a:pt x="27" y="52"/>
                </a:cubicBezTo>
                <a:cubicBezTo>
                  <a:pt x="27" y="52"/>
                  <a:pt x="27" y="52"/>
                  <a:pt x="27" y="52"/>
                </a:cubicBezTo>
                <a:cubicBezTo>
                  <a:pt x="27" y="52"/>
                  <a:pt x="27" y="52"/>
                  <a:pt x="27" y="52"/>
                </a:cubicBezTo>
                <a:cubicBezTo>
                  <a:pt x="27" y="51"/>
                  <a:pt x="27" y="51"/>
                  <a:pt x="28" y="51"/>
                </a:cubicBezTo>
                <a:cubicBezTo>
                  <a:pt x="28" y="51"/>
                  <a:pt x="28" y="51"/>
                  <a:pt x="28" y="51"/>
                </a:cubicBezTo>
                <a:cubicBezTo>
                  <a:pt x="28" y="51"/>
                  <a:pt x="28" y="51"/>
                  <a:pt x="28" y="51"/>
                </a:cubicBezTo>
                <a:cubicBezTo>
                  <a:pt x="28" y="51"/>
                  <a:pt x="28" y="51"/>
                  <a:pt x="28" y="51"/>
                </a:cubicBezTo>
                <a:lnTo>
                  <a:pt x="52" y="15"/>
                </a:lnTo>
                <a:close/>
                <a:moveTo>
                  <a:pt x="10" y="6"/>
                </a:moveTo>
                <a:cubicBezTo>
                  <a:pt x="14" y="12"/>
                  <a:pt x="14" y="12"/>
                  <a:pt x="14" y="12"/>
                </a:cubicBezTo>
                <a:cubicBezTo>
                  <a:pt x="6" y="12"/>
                  <a:pt x="6" y="12"/>
                  <a:pt x="6" y="12"/>
                </a:cubicBezTo>
                <a:lnTo>
                  <a:pt x="10" y="6"/>
                </a:lnTo>
                <a:close/>
                <a:moveTo>
                  <a:pt x="46" y="12"/>
                </a:moveTo>
                <a:cubicBezTo>
                  <a:pt x="38" y="12"/>
                  <a:pt x="38" y="12"/>
                  <a:pt x="38" y="12"/>
                </a:cubicBezTo>
                <a:cubicBezTo>
                  <a:pt x="42" y="6"/>
                  <a:pt x="42" y="6"/>
                  <a:pt x="42" y="6"/>
                </a:cubicBezTo>
                <a:lnTo>
                  <a:pt x="46" y="12"/>
                </a:lnTo>
                <a:close/>
                <a:moveTo>
                  <a:pt x="34" y="10"/>
                </a:moveTo>
                <a:cubicBezTo>
                  <a:pt x="30" y="4"/>
                  <a:pt x="30" y="4"/>
                  <a:pt x="30" y="4"/>
                </a:cubicBezTo>
                <a:cubicBezTo>
                  <a:pt x="38" y="4"/>
                  <a:pt x="38" y="4"/>
                  <a:pt x="38" y="4"/>
                </a:cubicBezTo>
                <a:lnTo>
                  <a:pt x="34" y="10"/>
                </a:lnTo>
                <a:close/>
                <a:moveTo>
                  <a:pt x="30" y="12"/>
                </a:moveTo>
                <a:cubicBezTo>
                  <a:pt x="22" y="12"/>
                  <a:pt x="22" y="12"/>
                  <a:pt x="22" y="12"/>
                </a:cubicBezTo>
                <a:cubicBezTo>
                  <a:pt x="26" y="6"/>
                  <a:pt x="26" y="6"/>
                  <a:pt x="26" y="6"/>
                </a:cubicBezTo>
                <a:lnTo>
                  <a:pt x="30" y="12"/>
                </a:lnTo>
                <a:close/>
                <a:moveTo>
                  <a:pt x="18" y="10"/>
                </a:moveTo>
                <a:cubicBezTo>
                  <a:pt x="14" y="4"/>
                  <a:pt x="14" y="4"/>
                  <a:pt x="14" y="4"/>
                </a:cubicBezTo>
                <a:cubicBezTo>
                  <a:pt x="22" y="4"/>
                  <a:pt x="22" y="4"/>
                  <a:pt x="22" y="4"/>
                </a:cubicBezTo>
                <a:lnTo>
                  <a:pt x="18" y="10"/>
                </a:lnTo>
                <a:close/>
                <a:moveTo>
                  <a:pt x="32" y="16"/>
                </a:moveTo>
                <a:cubicBezTo>
                  <a:pt x="26" y="41"/>
                  <a:pt x="26" y="41"/>
                  <a:pt x="26" y="41"/>
                </a:cubicBezTo>
                <a:cubicBezTo>
                  <a:pt x="20" y="16"/>
                  <a:pt x="20" y="16"/>
                  <a:pt x="20" y="16"/>
                </a:cubicBezTo>
                <a:lnTo>
                  <a:pt x="32" y="16"/>
                </a:lnTo>
                <a:close/>
                <a:moveTo>
                  <a:pt x="30" y="40"/>
                </a:moveTo>
                <a:cubicBezTo>
                  <a:pt x="36" y="16"/>
                  <a:pt x="36" y="16"/>
                  <a:pt x="36" y="16"/>
                </a:cubicBezTo>
                <a:cubicBezTo>
                  <a:pt x="46" y="16"/>
                  <a:pt x="46" y="16"/>
                  <a:pt x="46" y="16"/>
                </a:cubicBezTo>
                <a:lnTo>
                  <a:pt x="30" y="40"/>
                </a:lnTo>
                <a:close/>
                <a:moveTo>
                  <a:pt x="16" y="16"/>
                </a:moveTo>
                <a:cubicBezTo>
                  <a:pt x="22" y="40"/>
                  <a:pt x="22" y="40"/>
                  <a:pt x="22" y="40"/>
                </a:cubicBezTo>
                <a:cubicBezTo>
                  <a:pt x="6" y="16"/>
                  <a:pt x="6" y="16"/>
                  <a:pt x="6" y="16"/>
                </a:cubicBezTo>
                <a:lnTo>
                  <a:pt x="16" y="16"/>
                </a:lnTo>
                <a:close/>
              </a:path>
            </a:pathLst>
          </a:custGeom>
          <a:gradFill>
            <a:gsLst>
              <a:gs pos="10000">
                <a:schemeClr val="bg1">
                  <a:lumMod val="85000"/>
                  <a:alpha val="25000"/>
                </a:schemeClr>
              </a:gs>
              <a:gs pos="99000">
                <a:schemeClr val="bg1">
                  <a:lumMod val="75000"/>
                </a:schemeClr>
              </a:gs>
            </a:gsLst>
            <a:lin ang="3600000" scaled="0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8"/>
          <p:cNvSpPr/>
          <p:nvPr/>
        </p:nvSpPr>
        <p:spPr>
          <a:xfrm>
            <a:off x="4609288" y="1373555"/>
            <a:ext cx="2520581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II.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Электронное правительство</a:t>
            </a:r>
          </a:p>
        </p:txBody>
      </p:sp>
      <p:sp>
        <p:nvSpPr>
          <p:cNvPr id="18" name="Freeform 48">
            <a:extLst>
              <a:ext uri="{FF2B5EF4-FFF2-40B4-BE49-F238E27FC236}">
                <a16:creationId xmlns:a16="http://schemas.microsoft.com/office/drawing/2014/main" id="{809DDEF9-842B-1B47-91A0-7A9C579CAD6D}"/>
              </a:ext>
            </a:extLst>
          </p:cNvPr>
          <p:cNvSpPr>
            <a:spLocks noEditPoints="1"/>
          </p:cNvSpPr>
          <p:nvPr/>
        </p:nvSpPr>
        <p:spPr bwMode="auto">
          <a:xfrm>
            <a:off x="4059414" y="1395204"/>
            <a:ext cx="355295" cy="255706"/>
          </a:xfrm>
          <a:custGeom>
            <a:avLst/>
            <a:gdLst>
              <a:gd name="T0" fmla="*/ 202066 w 56"/>
              <a:gd name="T1" fmla="*/ 105569 h 40"/>
              <a:gd name="T2" fmla="*/ 194582 w 56"/>
              <a:gd name="T3" fmla="*/ 105569 h 40"/>
              <a:gd name="T4" fmla="*/ 194582 w 56"/>
              <a:gd name="T5" fmla="*/ 7541 h 40"/>
              <a:gd name="T6" fmla="*/ 187098 w 56"/>
              <a:gd name="T7" fmla="*/ 0 h 40"/>
              <a:gd name="T8" fmla="*/ 22452 w 56"/>
              <a:gd name="T9" fmla="*/ 0 h 40"/>
              <a:gd name="T10" fmla="*/ 14968 w 56"/>
              <a:gd name="T11" fmla="*/ 7541 h 40"/>
              <a:gd name="T12" fmla="*/ 14968 w 56"/>
              <a:gd name="T13" fmla="*/ 105569 h 40"/>
              <a:gd name="T14" fmla="*/ 7484 w 56"/>
              <a:gd name="T15" fmla="*/ 105569 h 40"/>
              <a:gd name="T16" fmla="*/ 0 w 56"/>
              <a:gd name="T17" fmla="*/ 113110 h 40"/>
              <a:gd name="T18" fmla="*/ 0 w 56"/>
              <a:gd name="T19" fmla="*/ 128191 h 40"/>
              <a:gd name="T20" fmla="*/ 22452 w 56"/>
              <a:gd name="T21" fmla="*/ 150813 h 40"/>
              <a:gd name="T22" fmla="*/ 187098 w 56"/>
              <a:gd name="T23" fmla="*/ 150813 h 40"/>
              <a:gd name="T24" fmla="*/ 209550 w 56"/>
              <a:gd name="T25" fmla="*/ 128191 h 40"/>
              <a:gd name="T26" fmla="*/ 209550 w 56"/>
              <a:gd name="T27" fmla="*/ 113110 h 40"/>
              <a:gd name="T28" fmla="*/ 202066 w 56"/>
              <a:gd name="T29" fmla="*/ 105569 h 40"/>
              <a:gd name="T30" fmla="*/ 29936 w 56"/>
              <a:gd name="T31" fmla="*/ 15081 h 40"/>
              <a:gd name="T32" fmla="*/ 179614 w 56"/>
              <a:gd name="T33" fmla="*/ 15081 h 40"/>
              <a:gd name="T34" fmla="*/ 179614 w 56"/>
              <a:gd name="T35" fmla="*/ 105569 h 40"/>
              <a:gd name="T36" fmla="*/ 29936 w 56"/>
              <a:gd name="T37" fmla="*/ 105569 h 40"/>
              <a:gd name="T38" fmla="*/ 29936 w 56"/>
              <a:gd name="T39" fmla="*/ 15081 h 40"/>
              <a:gd name="T40" fmla="*/ 194582 w 56"/>
              <a:gd name="T41" fmla="*/ 128191 h 40"/>
              <a:gd name="T42" fmla="*/ 187098 w 56"/>
              <a:gd name="T43" fmla="*/ 135732 h 40"/>
              <a:gd name="T44" fmla="*/ 22452 w 56"/>
              <a:gd name="T45" fmla="*/ 135732 h 40"/>
              <a:gd name="T46" fmla="*/ 14968 w 56"/>
              <a:gd name="T47" fmla="*/ 128191 h 40"/>
              <a:gd name="T48" fmla="*/ 14968 w 56"/>
              <a:gd name="T49" fmla="*/ 120650 h 40"/>
              <a:gd name="T50" fmla="*/ 194582 w 56"/>
              <a:gd name="T51" fmla="*/ 120650 h 40"/>
              <a:gd name="T52" fmla="*/ 194582 w 56"/>
              <a:gd name="T53" fmla="*/ 128191 h 40"/>
              <a:gd name="T54" fmla="*/ 74839 w 56"/>
              <a:gd name="T55" fmla="*/ 67866 h 40"/>
              <a:gd name="T56" fmla="*/ 74839 w 56"/>
              <a:gd name="T57" fmla="*/ 82947 h 40"/>
              <a:gd name="T58" fmla="*/ 67355 w 56"/>
              <a:gd name="T59" fmla="*/ 90488 h 40"/>
              <a:gd name="T60" fmla="*/ 59871 w 56"/>
              <a:gd name="T61" fmla="*/ 82947 h 40"/>
              <a:gd name="T62" fmla="*/ 59871 w 56"/>
              <a:gd name="T63" fmla="*/ 67866 h 40"/>
              <a:gd name="T64" fmla="*/ 67355 w 56"/>
              <a:gd name="T65" fmla="*/ 60325 h 40"/>
              <a:gd name="T66" fmla="*/ 74839 w 56"/>
              <a:gd name="T67" fmla="*/ 67866 h 40"/>
              <a:gd name="T68" fmla="*/ 119743 w 56"/>
              <a:gd name="T69" fmla="*/ 52785 h 40"/>
              <a:gd name="T70" fmla="*/ 119743 w 56"/>
              <a:gd name="T71" fmla="*/ 82947 h 40"/>
              <a:gd name="T72" fmla="*/ 112259 w 56"/>
              <a:gd name="T73" fmla="*/ 90488 h 40"/>
              <a:gd name="T74" fmla="*/ 104775 w 56"/>
              <a:gd name="T75" fmla="*/ 82947 h 40"/>
              <a:gd name="T76" fmla="*/ 104775 w 56"/>
              <a:gd name="T77" fmla="*/ 52785 h 40"/>
              <a:gd name="T78" fmla="*/ 112259 w 56"/>
              <a:gd name="T79" fmla="*/ 45244 h 40"/>
              <a:gd name="T80" fmla="*/ 119743 w 56"/>
              <a:gd name="T81" fmla="*/ 52785 h 40"/>
              <a:gd name="T82" fmla="*/ 164646 w 56"/>
              <a:gd name="T83" fmla="*/ 37703 h 40"/>
              <a:gd name="T84" fmla="*/ 164646 w 56"/>
              <a:gd name="T85" fmla="*/ 82947 h 40"/>
              <a:gd name="T86" fmla="*/ 157163 w 56"/>
              <a:gd name="T87" fmla="*/ 90488 h 40"/>
              <a:gd name="T88" fmla="*/ 149679 w 56"/>
              <a:gd name="T89" fmla="*/ 82947 h 40"/>
              <a:gd name="T90" fmla="*/ 149679 w 56"/>
              <a:gd name="T91" fmla="*/ 37703 h 40"/>
              <a:gd name="T92" fmla="*/ 157163 w 56"/>
              <a:gd name="T93" fmla="*/ 30163 h 40"/>
              <a:gd name="T94" fmla="*/ 164646 w 56"/>
              <a:gd name="T95" fmla="*/ 37703 h 4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6" h="40">
                <a:moveTo>
                  <a:pt x="54" y="28"/>
                </a:moveTo>
                <a:cubicBezTo>
                  <a:pt x="52" y="28"/>
                  <a:pt x="52" y="28"/>
                  <a:pt x="52" y="28"/>
                </a:cubicBezTo>
                <a:cubicBezTo>
                  <a:pt x="52" y="2"/>
                  <a:pt x="52" y="2"/>
                  <a:pt x="52" y="2"/>
                </a:cubicBezTo>
                <a:cubicBezTo>
                  <a:pt x="52" y="1"/>
                  <a:pt x="51" y="0"/>
                  <a:pt x="50" y="0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4" y="1"/>
                  <a:pt x="4" y="2"/>
                </a:cubicBezTo>
                <a:cubicBezTo>
                  <a:pt x="4" y="28"/>
                  <a:pt x="4" y="28"/>
                  <a:pt x="4" y="28"/>
                </a:cubicBezTo>
                <a:cubicBezTo>
                  <a:pt x="2" y="28"/>
                  <a:pt x="2" y="28"/>
                  <a:pt x="2" y="28"/>
                </a:cubicBezTo>
                <a:cubicBezTo>
                  <a:pt x="1" y="28"/>
                  <a:pt x="0" y="29"/>
                  <a:pt x="0" y="30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7"/>
                  <a:pt x="3" y="40"/>
                  <a:pt x="6" y="40"/>
                </a:cubicBezTo>
                <a:cubicBezTo>
                  <a:pt x="50" y="40"/>
                  <a:pt x="50" y="40"/>
                  <a:pt x="50" y="40"/>
                </a:cubicBezTo>
                <a:cubicBezTo>
                  <a:pt x="53" y="40"/>
                  <a:pt x="56" y="37"/>
                  <a:pt x="56" y="34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29"/>
                  <a:pt x="55" y="28"/>
                  <a:pt x="54" y="28"/>
                </a:cubicBezTo>
                <a:close/>
                <a:moveTo>
                  <a:pt x="8" y="4"/>
                </a:moveTo>
                <a:cubicBezTo>
                  <a:pt x="48" y="4"/>
                  <a:pt x="48" y="4"/>
                  <a:pt x="48" y="4"/>
                </a:cubicBezTo>
                <a:cubicBezTo>
                  <a:pt x="48" y="28"/>
                  <a:pt x="48" y="28"/>
                  <a:pt x="48" y="28"/>
                </a:cubicBezTo>
                <a:cubicBezTo>
                  <a:pt x="8" y="28"/>
                  <a:pt x="8" y="28"/>
                  <a:pt x="8" y="28"/>
                </a:cubicBezTo>
                <a:lnTo>
                  <a:pt x="8" y="4"/>
                </a:lnTo>
                <a:close/>
                <a:moveTo>
                  <a:pt x="52" y="34"/>
                </a:moveTo>
                <a:cubicBezTo>
                  <a:pt x="52" y="35"/>
                  <a:pt x="51" y="36"/>
                  <a:pt x="50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5" y="36"/>
                  <a:pt x="4" y="35"/>
                  <a:pt x="4" y="34"/>
                </a:cubicBezTo>
                <a:cubicBezTo>
                  <a:pt x="4" y="32"/>
                  <a:pt x="4" y="32"/>
                  <a:pt x="4" y="32"/>
                </a:cubicBezTo>
                <a:cubicBezTo>
                  <a:pt x="52" y="32"/>
                  <a:pt x="52" y="32"/>
                  <a:pt x="52" y="32"/>
                </a:cubicBezTo>
                <a:lnTo>
                  <a:pt x="52" y="34"/>
                </a:lnTo>
                <a:close/>
                <a:moveTo>
                  <a:pt x="20" y="18"/>
                </a:moveTo>
                <a:cubicBezTo>
                  <a:pt x="20" y="22"/>
                  <a:pt x="20" y="22"/>
                  <a:pt x="20" y="22"/>
                </a:cubicBezTo>
                <a:cubicBezTo>
                  <a:pt x="20" y="23"/>
                  <a:pt x="19" y="24"/>
                  <a:pt x="18" y="24"/>
                </a:cubicBezTo>
                <a:cubicBezTo>
                  <a:pt x="17" y="24"/>
                  <a:pt x="16" y="23"/>
                  <a:pt x="16" y="22"/>
                </a:cubicBezTo>
                <a:cubicBezTo>
                  <a:pt x="16" y="18"/>
                  <a:pt x="16" y="18"/>
                  <a:pt x="16" y="18"/>
                </a:cubicBezTo>
                <a:cubicBezTo>
                  <a:pt x="16" y="17"/>
                  <a:pt x="17" y="16"/>
                  <a:pt x="18" y="16"/>
                </a:cubicBezTo>
                <a:cubicBezTo>
                  <a:pt x="19" y="16"/>
                  <a:pt x="20" y="17"/>
                  <a:pt x="20" y="18"/>
                </a:cubicBezTo>
                <a:close/>
                <a:moveTo>
                  <a:pt x="32" y="14"/>
                </a:moveTo>
                <a:cubicBezTo>
                  <a:pt x="32" y="22"/>
                  <a:pt x="32" y="22"/>
                  <a:pt x="32" y="22"/>
                </a:cubicBezTo>
                <a:cubicBezTo>
                  <a:pt x="32" y="23"/>
                  <a:pt x="31" y="24"/>
                  <a:pt x="30" y="24"/>
                </a:cubicBezTo>
                <a:cubicBezTo>
                  <a:pt x="29" y="24"/>
                  <a:pt x="28" y="23"/>
                  <a:pt x="28" y="22"/>
                </a:cubicBezTo>
                <a:cubicBezTo>
                  <a:pt x="28" y="14"/>
                  <a:pt x="28" y="14"/>
                  <a:pt x="28" y="14"/>
                </a:cubicBezTo>
                <a:cubicBezTo>
                  <a:pt x="28" y="13"/>
                  <a:pt x="29" y="12"/>
                  <a:pt x="30" y="12"/>
                </a:cubicBezTo>
                <a:cubicBezTo>
                  <a:pt x="31" y="12"/>
                  <a:pt x="32" y="13"/>
                  <a:pt x="32" y="14"/>
                </a:cubicBezTo>
                <a:close/>
                <a:moveTo>
                  <a:pt x="44" y="10"/>
                </a:moveTo>
                <a:cubicBezTo>
                  <a:pt x="44" y="22"/>
                  <a:pt x="44" y="22"/>
                  <a:pt x="44" y="22"/>
                </a:cubicBezTo>
                <a:cubicBezTo>
                  <a:pt x="44" y="23"/>
                  <a:pt x="43" y="24"/>
                  <a:pt x="42" y="24"/>
                </a:cubicBezTo>
                <a:cubicBezTo>
                  <a:pt x="41" y="24"/>
                  <a:pt x="40" y="23"/>
                  <a:pt x="40" y="22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9"/>
                  <a:pt x="41" y="8"/>
                  <a:pt x="42" y="8"/>
                </a:cubicBezTo>
                <a:cubicBezTo>
                  <a:pt x="43" y="8"/>
                  <a:pt x="44" y="9"/>
                  <a:pt x="44" y="10"/>
                </a:cubicBezTo>
                <a:close/>
              </a:path>
            </a:pathLst>
          </a:custGeom>
          <a:gradFill>
            <a:gsLst>
              <a:gs pos="10000">
                <a:schemeClr val="bg1">
                  <a:lumMod val="85000"/>
                  <a:alpha val="25000"/>
                </a:schemeClr>
              </a:gs>
              <a:gs pos="99000">
                <a:schemeClr val="bg1">
                  <a:lumMod val="75000"/>
                </a:schemeClr>
              </a:gs>
            </a:gsLst>
            <a:lin ang="3600000" scaled="0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8"/>
          <p:cNvSpPr/>
          <p:nvPr/>
        </p:nvSpPr>
        <p:spPr>
          <a:xfrm>
            <a:off x="1537817" y="1615791"/>
            <a:ext cx="1872086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Аналоговое правительство</a:t>
            </a:r>
          </a:p>
        </p:txBody>
      </p:sp>
      <p:sp>
        <p:nvSpPr>
          <p:cNvPr id="21" name="Freeform 63">
            <a:extLst>
              <a:ext uri="{FF2B5EF4-FFF2-40B4-BE49-F238E27FC236}">
                <a16:creationId xmlns:a16="http://schemas.microsoft.com/office/drawing/2014/main" id="{143D18EF-D826-0440-81C1-58A9673AE44C}"/>
              </a:ext>
            </a:extLst>
          </p:cNvPr>
          <p:cNvSpPr>
            <a:spLocks noEditPoints="1"/>
          </p:cNvSpPr>
          <p:nvPr/>
        </p:nvSpPr>
        <p:spPr bwMode="auto">
          <a:xfrm>
            <a:off x="1069148" y="1656925"/>
            <a:ext cx="275999" cy="288450"/>
          </a:xfrm>
          <a:custGeom>
            <a:avLst/>
            <a:gdLst>
              <a:gd name="T0" fmla="*/ 211138 w 56"/>
              <a:gd name="T1" fmla="*/ 208842 h 56"/>
              <a:gd name="T2" fmla="*/ 196057 w 56"/>
              <a:gd name="T3" fmla="*/ 177318 h 56"/>
              <a:gd name="T4" fmla="*/ 188516 w 56"/>
              <a:gd name="T5" fmla="*/ 173378 h 56"/>
              <a:gd name="T6" fmla="*/ 180975 w 56"/>
              <a:gd name="T7" fmla="*/ 173378 h 56"/>
              <a:gd name="T8" fmla="*/ 180975 w 56"/>
              <a:gd name="T9" fmla="*/ 94570 h 56"/>
              <a:gd name="T10" fmla="*/ 188516 w 56"/>
              <a:gd name="T11" fmla="*/ 94570 h 56"/>
              <a:gd name="T12" fmla="*/ 196057 w 56"/>
              <a:gd name="T13" fmla="*/ 86689 h 56"/>
              <a:gd name="T14" fmla="*/ 188516 w 56"/>
              <a:gd name="T15" fmla="*/ 78808 h 56"/>
              <a:gd name="T16" fmla="*/ 180975 w 56"/>
              <a:gd name="T17" fmla="*/ 78808 h 56"/>
              <a:gd name="T18" fmla="*/ 105569 w 56"/>
              <a:gd name="T19" fmla="*/ 0 h 56"/>
              <a:gd name="T20" fmla="*/ 30163 w 56"/>
              <a:gd name="T21" fmla="*/ 78808 h 56"/>
              <a:gd name="T22" fmla="*/ 22622 w 56"/>
              <a:gd name="T23" fmla="*/ 78808 h 56"/>
              <a:gd name="T24" fmla="*/ 15081 w 56"/>
              <a:gd name="T25" fmla="*/ 86689 h 56"/>
              <a:gd name="T26" fmla="*/ 22622 w 56"/>
              <a:gd name="T27" fmla="*/ 94570 h 56"/>
              <a:gd name="T28" fmla="*/ 30163 w 56"/>
              <a:gd name="T29" fmla="*/ 94570 h 56"/>
              <a:gd name="T30" fmla="*/ 30163 w 56"/>
              <a:gd name="T31" fmla="*/ 173378 h 56"/>
              <a:gd name="T32" fmla="*/ 22622 w 56"/>
              <a:gd name="T33" fmla="*/ 173378 h 56"/>
              <a:gd name="T34" fmla="*/ 15081 w 56"/>
              <a:gd name="T35" fmla="*/ 177318 h 56"/>
              <a:gd name="T36" fmla="*/ 0 w 56"/>
              <a:gd name="T37" fmla="*/ 208842 h 56"/>
              <a:gd name="T38" fmla="*/ 0 w 56"/>
              <a:gd name="T39" fmla="*/ 216723 h 56"/>
              <a:gd name="T40" fmla="*/ 7541 w 56"/>
              <a:gd name="T41" fmla="*/ 220663 h 56"/>
              <a:gd name="T42" fmla="*/ 203597 w 56"/>
              <a:gd name="T43" fmla="*/ 220663 h 56"/>
              <a:gd name="T44" fmla="*/ 211138 w 56"/>
              <a:gd name="T45" fmla="*/ 216723 h 56"/>
              <a:gd name="T46" fmla="*/ 211138 w 56"/>
              <a:gd name="T47" fmla="*/ 208842 h 56"/>
              <a:gd name="T48" fmla="*/ 165894 w 56"/>
              <a:gd name="T49" fmla="*/ 173378 h 56"/>
              <a:gd name="T50" fmla="*/ 135732 w 56"/>
              <a:gd name="T51" fmla="*/ 173378 h 56"/>
              <a:gd name="T52" fmla="*/ 135732 w 56"/>
              <a:gd name="T53" fmla="*/ 94570 h 56"/>
              <a:gd name="T54" fmla="*/ 165894 w 56"/>
              <a:gd name="T55" fmla="*/ 94570 h 56"/>
              <a:gd name="T56" fmla="*/ 165894 w 56"/>
              <a:gd name="T57" fmla="*/ 173378 h 56"/>
              <a:gd name="T58" fmla="*/ 90488 w 56"/>
              <a:gd name="T59" fmla="*/ 173378 h 56"/>
              <a:gd name="T60" fmla="*/ 90488 w 56"/>
              <a:gd name="T61" fmla="*/ 94570 h 56"/>
              <a:gd name="T62" fmla="*/ 120650 w 56"/>
              <a:gd name="T63" fmla="*/ 94570 h 56"/>
              <a:gd name="T64" fmla="*/ 120650 w 56"/>
              <a:gd name="T65" fmla="*/ 173378 h 56"/>
              <a:gd name="T66" fmla="*/ 90488 w 56"/>
              <a:gd name="T67" fmla="*/ 173378 h 56"/>
              <a:gd name="T68" fmla="*/ 105569 w 56"/>
              <a:gd name="T69" fmla="*/ 15762 h 56"/>
              <a:gd name="T70" fmla="*/ 165894 w 56"/>
              <a:gd name="T71" fmla="*/ 78808 h 56"/>
              <a:gd name="T72" fmla="*/ 45244 w 56"/>
              <a:gd name="T73" fmla="*/ 78808 h 56"/>
              <a:gd name="T74" fmla="*/ 105569 w 56"/>
              <a:gd name="T75" fmla="*/ 15762 h 56"/>
              <a:gd name="T76" fmla="*/ 45244 w 56"/>
              <a:gd name="T77" fmla="*/ 94570 h 56"/>
              <a:gd name="T78" fmla="*/ 75406 w 56"/>
              <a:gd name="T79" fmla="*/ 94570 h 56"/>
              <a:gd name="T80" fmla="*/ 75406 w 56"/>
              <a:gd name="T81" fmla="*/ 173378 h 56"/>
              <a:gd name="T82" fmla="*/ 45244 w 56"/>
              <a:gd name="T83" fmla="*/ 173378 h 56"/>
              <a:gd name="T84" fmla="*/ 45244 w 56"/>
              <a:gd name="T85" fmla="*/ 94570 h 56"/>
              <a:gd name="T86" fmla="*/ 18852 w 56"/>
              <a:gd name="T87" fmla="*/ 204901 h 56"/>
              <a:gd name="T88" fmla="*/ 26392 w 56"/>
              <a:gd name="T89" fmla="*/ 189140 h 56"/>
              <a:gd name="T90" fmla="*/ 184746 w 56"/>
              <a:gd name="T91" fmla="*/ 189140 h 56"/>
              <a:gd name="T92" fmla="*/ 192286 w 56"/>
              <a:gd name="T93" fmla="*/ 204901 h 56"/>
              <a:gd name="T94" fmla="*/ 18852 w 56"/>
              <a:gd name="T95" fmla="*/ 204901 h 5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6" h="56">
                <a:moveTo>
                  <a:pt x="56" y="53"/>
                </a:moveTo>
                <a:cubicBezTo>
                  <a:pt x="52" y="45"/>
                  <a:pt x="52" y="45"/>
                  <a:pt x="52" y="45"/>
                </a:cubicBezTo>
                <a:cubicBezTo>
                  <a:pt x="51" y="44"/>
                  <a:pt x="51" y="44"/>
                  <a:pt x="50" y="44"/>
                </a:cubicBezTo>
                <a:cubicBezTo>
                  <a:pt x="48" y="44"/>
                  <a:pt x="48" y="44"/>
                  <a:pt x="48" y="44"/>
                </a:cubicBezTo>
                <a:cubicBezTo>
                  <a:pt x="48" y="24"/>
                  <a:pt x="48" y="24"/>
                  <a:pt x="48" y="24"/>
                </a:cubicBezTo>
                <a:cubicBezTo>
                  <a:pt x="50" y="24"/>
                  <a:pt x="50" y="24"/>
                  <a:pt x="50" y="24"/>
                </a:cubicBezTo>
                <a:cubicBezTo>
                  <a:pt x="51" y="24"/>
                  <a:pt x="52" y="23"/>
                  <a:pt x="52" y="22"/>
                </a:cubicBezTo>
                <a:cubicBezTo>
                  <a:pt x="52" y="21"/>
                  <a:pt x="51" y="20"/>
                  <a:pt x="50" y="20"/>
                </a:cubicBezTo>
                <a:cubicBezTo>
                  <a:pt x="48" y="20"/>
                  <a:pt x="48" y="20"/>
                  <a:pt x="48" y="20"/>
                </a:cubicBezTo>
                <a:cubicBezTo>
                  <a:pt x="48" y="9"/>
                  <a:pt x="39" y="0"/>
                  <a:pt x="28" y="0"/>
                </a:cubicBezTo>
                <a:cubicBezTo>
                  <a:pt x="17" y="0"/>
                  <a:pt x="8" y="9"/>
                  <a:pt x="8" y="20"/>
                </a:cubicBezTo>
                <a:cubicBezTo>
                  <a:pt x="6" y="20"/>
                  <a:pt x="6" y="20"/>
                  <a:pt x="6" y="20"/>
                </a:cubicBezTo>
                <a:cubicBezTo>
                  <a:pt x="5" y="20"/>
                  <a:pt x="4" y="21"/>
                  <a:pt x="4" y="22"/>
                </a:cubicBezTo>
                <a:cubicBezTo>
                  <a:pt x="4" y="23"/>
                  <a:pt x="5" y="24"/>
                  <a:pt x="6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44"/>
                  <a:pt x="8" y="44"/>
                  <a:pt x="8" y="44"/>
                </a:cubicBezTo>
                <a:cubicBezTo>
                  <a:pt x="6" y="44"/>
                  <a:pt x="6" y="44"/>
                  <a:pt x="6" y="44"/>
                </a:cubicBezTo>
                <a:cubicBezTo>
                  <a:pt x="5" y="44"/>
                  <a:pt x="5" y="44"/>
                  <a:pt x="4" y="45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4"/>
                  <a:pt x="0" y="54"/>
                  <a:pt x="0" y="55"/>
                </a:cubicBezTo>
                <a:cubicBezTo>
                  <a:pt x="1" y="56"/>
                  <a:pt x="1" y="56"/>
                  <a:pt x="2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5" y="56"/>
                  <a:pt x="55" y="56"/>
                  <a:pt x="56" y="55"/>
                </a:cubicBezTo>
                <a:cubicBezTo>
                  <a:pt x="56" y="54"/>
                  <a:pt x="56" y="54"/>
                  <a:pt x="56" y="53"/>
                </a:cubicBezTo>
                <a:close/>
                <a:moveTo>
                  <a:pt x="44" y="44"/>
                </a:moveTo>
                <a:cubicBezTo>
                  <a:pt x="36" y="44"/>
                  <a:pt x="36" y="44"/>
                  <a:pt x="36" y="44"/>
                </a:cubicBezTo>
                <a:cubicBezTo>
                  <a:pt x="36" y="24"/>
                  <a:pt x="36" y="24"/>
                  <a:pt x="36" y="24"/>
                </a:cubicBezTo>
                <a:cubicBezTo>
                  <a:pt x="44" y="24"/>
                  <a:pt x="44" y="24"/>
                  <a:pt x="44" y="24"/>
                </a:cubicBezTo>
                <a:lnTo>
                  <a:pt x="44" y="44"/>
                </a:lnTo>
                <a:close/>
                <a:moveTo>
                  <a:pt x="24" y="44"/>
                </a:moveTo>
                <a:cubicBezTo>
                  <a:pt x="24" y="24"/>
                  <a:pt x="24" y="24"/>
                  <a:pt x="24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44"/>
                  <a:pt x="32" y="44"/>
                  <a:pt x="32" y="44"/>
                </a:cubicBezTo>
                <a:lnTo>
                  <a:pt x="24" y="44"/>
                </a:lnTo>
                <a:close/>
                <a:moveTo>
                  <a:pt x="28" y="4"/>
                </a:moveTo>
                <a:cubicBezTo>
                  <a:pt x="37" y="4"/>
                  <a:pt x="44" y="11"/>
                  <a:pt x="44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11"/>
                  <a:pt x="19" y="4"/>
                  <a:pt x="28" y="4"/>
                </a:cubicBezTo>
                <a:close/>
                <a:moveTo>
                  <a:pt x="12" y="24"/>
                </a:moveTo>
                <a:cubicBezTo>
                  <a:pt x="20" y="24"/>
                  <a:pt x="20" y="24"/>
                  <a:pt x="20" y="24"/>
                </a:cubicBezTo>
                <a:cubicBezTo>
                  <a:pt x="20" y="44"/>
                  <a:pt x="20" y="44"/>
                  <a:pt x="20" y="44"/>
                </a:cubicBezTo>
                <a:cubicBezTo>
                  <a:pt x="12" y="44"/>
                  <a:pt x="12" y="44"/>
                  <a:pt x="12" y="44"/>
                </a:cubicBezTo>
                <a:lnTo>
                  <a:pt x="12" y="24"/>
                </a:lnTo>
                <a:close/>
                <a:moveTo>
                  <a:pt x="5" y="52"/>
                </a:moveTo>
                <a:cubicBezTo>
                  <a:pt x="7" y="48"/>
                  <a:pt x="7" y="48"/>
                  <a:pt x="7" y="48"/>
                </a:cubicBezTo>
                <a:cubicBezTo>
                  <a:pt x="49" y="48"/>
                  <a:pt x="49" y="48"/>
                  <a:pt x="49" y="48"/>
                </a:cubicBezTo>
                <a:cubicBezTo>
                  <a:pt x="51" y="52"/>
                  <a:pt x="51" y="52"/>
                  <a:pt x="51" y="52"/>
                </a:cubicBezTo>
                <a:lnTo>
                  <a:pt x="5" y="52"/>
                </a:lnTo>
                <a:close/>
              </a:path>
            </a:pathLst>
          </a:custGeom>
          <a:gradFill>
            <a:gsLst>
              <a:gs pos="10000">
                <a:schemeClr val="bg1">
                  <a:lumMod val="85000"/>
                  <a:alpha val="25000"/>
                </a:schemeClr>
              </a:gs>
              <a:gs pos="99000">
                <a:schemeClr val="bg1">
                  <a:lumMod val="75000"/>
                </a:schemeClr>
              </a:gs>
            </a:gsLst>
            <a:lin ang="3600000" scaled="0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8"/>
          <p:cNvSpPr/>
          <p:nvPr/>
        </p:nvSpPr>
        <p:spPr>
          <a:xfrm>
            <a:off x="7716205" y="2473069"/>
            <a:ext cx="3996705" cy="196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Развитие на базе единой Платформы: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Проектируем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от клиента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и его жизненных ситуаций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Создаем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полностью цифровой  бесшовный клиентский путь</a:t>
            </a:r>
          </a:p>
          <a:p>
            <a:pPr marL="0" marR="0" lvl="0" indent="-4556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Rectangle 18"/>
          <p:cNvSpPr/>
          <p:nvPr/>
        </p:nvSpPr>
        <p:spPr>
          <a:xfrm>
            <a:off x="4059414" y="2728067"/>
            <a:ext cx="3268285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Сервисы онлайн: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Вывод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атомарных госуслуг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на единый веб-портал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Ориентируемся на клиента,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но кардинально не изменяем устоявшиеся процессы ведомств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69148" y="2970303"/>
            <a:ext cx="2670544" cy="16312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Бумага: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Только бумажные документы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Госуслуги в каналах ведомств</a:t>
            </a:r>
          </a:p>
          <a:p>
            <a:pPr marL="1587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7" name="Picture 60">
            <a:extLst>
              <a:ext uri="{FF2B5EF4-FFF2-40B4-BE49-F238E27FC236}">
                <a16:creationId xmlns:a16="http://schemas.microsoft.com/office/drawing/2014/main" id="{3B74C261-D462-437D-B33B-FFFFE6B7D6B8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0323685" y="5879479"/>
            <a:ext cx="288000" cy="288000"/>
          </a:xfrm>
          <a:prstGeom prst="rect">
            <a:avLst/>
          </a:prstGeom>
        </p:spPr>
      </p:pic>
      <p:pic>
        <p:nvPicPr>
          <p:cNvPr id="31" name="Picture 24" descr="Картинки по запросу australia flag">
            <a:extLst>
              <a:ext uri="{FF2B5EF4-FFF2-40B4-BE49-F238E27FC236}">
                <a16:creationId xmlns:a16="http://schemas.microsoft.com/office/drawing/2014/main" id="{8FF31974-32D7-1E44-8953-553BF2606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2529" y="5879479"/>
            <a:ext cx="288000" cy="288000"/>
          </a:xfrm>
          <a:prstGeom prst="rect">
            <a:avLst/>
          </a:prstGeom>
          <a:noFill/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1">
            <a:extLst>
              <a:ext uri="{FF2B5EF4-FFF2-40B4-BE49-F238E27FC236}">
                <a16:creationId xmlns:a16="http://schemas.microsoft.com/office/drawing/2014/main" id="{1108CE0E-B353-4DB9-A7BA-0E3D9C5C464F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8790217" y="5879479"/>
            <a:ext cx="288000" cy="288000"/>
          </a:xfrm>
          <a:prstGeom prst="rect">
            <a:avLst/>
          </a:prstGeom>
        </p:spPr>
      </p:pic>
      <p:sp>
        <p:nvSpPr>
          <p:cNvPr id="48" name="Скругленный прямоугольник 47"/>
          <p:cNvSpPr/>
          <p:nvPr/>
        </p:nvSpPr>
        <p:spPr>
          <a:xfrm>
            <a:off x="8036773" y="5308302"/>
            <a:ext cx="2817200" cy="3960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ЕЦП РФ «ГосТех» </a:t>
            </a: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0CD35D97-8FCA-4149-B75F-65F0E46A626D}"/>
              </a:ext>
            </a:extLst>
          </p:cNvPr>
          <p:cNvSpPr/>
          <p:nvPr/>
        </p:nvSpPr>
        <p:spPr>
          <a:xfrm>
            <a:off x="4208580" y="5308302"/>
            <a:ext cx="2827544" cy="3960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ЕПГУ</a:t>
            </a: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8128DD47-4072-FA45-BC26-D80048A13099}"/>
              </a:ext>
            </a:extLst>
          </p:cNvPr>
          <p:cNvSpPr/>
          <p:nvPr/>
        </p:nvSpPr>
        <p:spPr>
          <a:xfrm>
            <a:off x="1066233" y="5308302"/>
            <a:ext cx="2277956" cy="3960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МФЦ</a:t>
            </a:r>
          </a:p>
        </p:txBody>
      </p:sp>
      <p:pic>
        <p:nvPicPr>
          <p:cNvPr id="45" name="Picture 65" descr="Картинки по запросу rus flag">
            <a:extLst>
              <a:ext uri="{FF2B5EF4-FFF2-40B4-BE49-F238E27FC236}">
                <a16:creationId xmlns:a16="http://schemas.microsoft.com/office/drawing/2014/main" id="{7031959A-E3C9-BC4A-B91B-2AD0A0007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9061" y="5879479"/>
            <a:ext cx="288000" cy="288000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Прямая со стрелкой 51">
            <a:extLst>
              <a:ext uri="{FF2B5EF4-FFF2-40B4-BE49-F238E27FC236}">
                <a16:creationId xmlns:a16="http://schemas.microsoft.com/office/drawing/2014/main" id="{22E2C81F-654E-4627-90E2-DB35820DF86E}"/>
              </a:ext>
            </a:extLst>
          </p:cNvPr>
          <p:cNvCxnSpPr>
            <a:cxnSpLocks/>
          </p:cNvCxnSpPr>
          <p:nvPr/>
        </p:nvCxnSpPr>
        <p:spPr>
          <a:xfrm>
            <a:off x="7041684" y="6045992"/>
            <a:ext cx="1188000" cy="0"/>
          </a:xfrm>
          <a:prstGeom prst="straightConnector1">
            <a:avLst/>
          </a:prstGeom>
          <a:ln w="19050">
            <a:solidFill>
              <a:srgbClr val="2E6A96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B8A00727-85EB-9E4F-9454-C3996CB8D61E}"/>
              </a:ext>
            </a:extLst>
          </p:cNvPr>
          <p:cNvSpPr txBox="1">
            <a:spLocks/>
          </p:cNvSpPr>
          <p:nvPr/>
        </p:nvSpPr>
        <p:spPr>
          <a:xfrm>
            <a:off x="6775266" y="6376785"/>
            <a:ext cx="169200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913572" eaLnBrk="1" latinLnBrk="0" hangingPunct="1">
              <a:buClr>
                <a:schemeClr val="tx1"/>
              </a:buClr>
              <a:buSzPct val="100000"/>
              <a:buFontTx/>
              <a:buNone/>
              <a:defRPr lang="x-none" sz="1600" baseline="0">
                <a:latin typeface="+mn-lt"/>
              </a:defRPr>
            </a:lvl1pPr>
            <a:lvl2pPr marL="180000" lvl="1" indent="-180054" defTabSz="913572" eaLnBrk="1" latinLnBrk="0" hangingPunct="1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lang="x-none" sz="1600" baseline="0">
                <a:latin typeface="+mn-lt"/>
              </a:defRPr>
            </a:lvl2pPr>
            <a:lvl3pPr marL="360000" lvl="2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–"/>
              <a:defRPr lang="x-none" sz="1600" baseline="0">
                <a:latin typeface="+mn-lt"/>
              </a:defRPr>
            </a:lvl3pPr>
            <a:lvl4pPr marL="540000" lvl="3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▫"/>
              <a:defRPr lang="x-none" sz="1600" baseline="0">
                <a:latin typeface="+mn-lt"/>
              </a:defRPr>
            </a:lvl4pPr>
            <a:lvl5pPr marL="720000" lvl="4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lang="x-none" sz="1600" baseline="0">
                <a:latin typeface="+mn-lt"/>
              </a:defRPr>
            </a:lvl5pPr>
            <a:lvl6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marL="0" marR="0" lvl="0" indent="0" algn="l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Миграция на ГосТех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7253E26-ADF7-C54E-9705-764D8FF7A739}"/>
              </a:ext>
            </a:extLst>
          </p:cNvPr>
          <p:cNvSpPr txBox="1">
            <a:spLocks/>
          </p:cNvSpPr>
          <p:nvPr/>
        </p:nvSpPr>
        <p:spPr>
          <a:xfrm>
            <a:off x="7716205" y="1855417"/>
            <a:ext cx="319705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913572" eaLnBrk="1" latinLnBrk="0" hangingPunct="1">
              <a:buClr>
                <a:schemeClr val="tx1"/>
              </a:buClr>
              <a:buSzPct val="100000"/>
              <a:buFontTx/>
              <a:buNone/>
              <a:defRPr lang="x-none" sz="1600" baseline="0">
                <a:latin typeface="+mn-lt"/>
              </a:defRPr>
            </a:lvl1pPr>
            <a:lvl2pPr marL="180000" lvl="1" indent="-180054" defTabSz="913572" eaLnBrk="1" latinLnBrk="0" hangingPunct="1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lang="x-none" sz="1600" baseline="0">
                <a:latin typeface="+mn-lt"/>
              </a:defRPr>
            </a:lvl2pPr>
            <a:lvl3pPr marL="360000" lvl="2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–"/>
              <a:defRPr lang="x-none" sz="1600" baseline="0">
                <a:latin typeface="+mn-lt"/>
              </a:defRPr>
            </a:lvl3pPr>
            <a:lvl4pPr marL="540000" lvl="3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▫"/>
              <a:defRPr lang="x-none" sz="1600" baseline="0">
                <a:latin typeface="+mn-lt"/>
              </a:defRPr>
            </a:lvl4pPr>
            <a:lvl5pPr marL="720000" lvl="4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lang="x-none" sz="1600" baseline="0">
                <a:latin typeface="+mn-lt"/>
              </a:defRPr>
            </a:lvl5pPr>
            <a:lvl6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marL="0" marR="0" lvl="0" indent="0" algn="l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Фокус: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бесшовный клиентский опыт (новые цифровые процессы)</a:t>
            </a:r>
          </a:p>
        </p:txBody>
      </p:sp>
      <p:pic>
        <p:nvPicPr>
          <p:cNvPr id="66" name="Picture 2">
            <a:extLst>
              <a:ext uri="{FF2B5EF4-FFF2-40B4-BE49-F238E27FC236}">
                <a16:creationId xmlns:a16="http://schemas.microsoft.com/office/drawing/2014/main" id="{096D65B3-B9A5-4644-AEB5-F88B4FE0B692}"/>
              </a:ext>
            </a:extLst>
          </p:cNvPr>
          <p:cNvPicPr>
            <a:picLocks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1373" y="5879479"/>
            <a:ext cx="288000" cy="288000"/>
          </a:xfrm>
          <a:prstGeom prst="ellipse">
            <a:avLst/>
          </a:prstGeom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9" descr="https://upload.wikimedia.org/wikipedia/commons/thumb/a/ae/Flag_of_the_United_Kingdom.svg/1600px-Flag_of_the_United_Kingdom.svg.png">
            <a:extLst>
              <a:ext uri="{FF2B5EF4-FFF2-40B4-BE49-F238E27FC236}">
                <a16:creationId xmlns:a16="http://schemas.microsoft.com/office/drawing/2014/main" id="{FE122431-EE0E-C44F-92D3-9DEDF0ADE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42221" y="5877067"/>
            <a:ext cx="288000" cy="288000"/>
          </a:xfrm>
          <a:prstGeom prst="ellipse">
            <a:avLst/>
          </a:prstGeom>
          <a:noFill/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0" descr="Картинки по запросу estonia flag">
            <a:extLst>
              <a:ext uri="{FF2B5EF4-FFF2-40B4-BE49-F238E27FC236}">
                <a16:creationId xmlns:a16="http://schemas.microsoft.com/office/drawing/2014/main" id="{C0993D3B-257D-9F4C-930F-4E1B1EDCF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35034" y="5879479"/>
            <a:ext cx="288000" cy="288000"/>
          </a:xfrm>
          <a:prstGeom prst="ellipse">
            <a:avLst/>
          </a:prstGeom>
          <a:noFill/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0" descr="Картинки по запросу germany flag">
            <a:extLst>
              <a:ext uri="{FF2B5EF4-FFF2-40B4-BE49-F238E27FC236}">
                <a16:creationId xmlns:a16="http://schemas.microsoft.com/office/drawing/2014/main" id="{CF748092-90AF-DA4B-B6B8-6D4B1E70C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16124" y="5879479"/>
            <a:ext cx="293742" cy="293742"/>
          </a:xfrm>
          <a:prstGeom prst="ellipse">
            <a:avLst/>
          </a:prstGeom>
          <a:noFill/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69878" y="5879479"/>
            <a:ext cx="377985" cy="37188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CC87DD2-F6B4-4767-A09A-E4CB3CF822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44489" y="5879479"/>
            <a:ext cx="288000" cy="288000"/>
          </a:xfrm>
          <a:prstGeom prst="rect">
            <a:avLst/>
          </a:prstGeom>
        </p:spPr>
      </p:pic>
      <p:pic>
        <p:nvPicPr>
          <p:cNvPr id="69" name="Picture 76" descr="Картинки по запросу china flag">
            <a:extLst>
              <a:ext uri="{FF2B5EF4-FFF2-40B4-BE49-F238E27FC236}">
                <a16:creationId xmlns:a16="http://schemas.microsoft.com/office/drawing/2014/main" id="{7A9D0FF1-BADE-1F4F-89A1-E9D68E845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1" t="416" r="35436" b="3611"/>
          <a:stretch/>
        </p:blipFill>
        <p:spPr bwMode="auto">
          <a:xfrm>
            <a:off x="4253944" y="5879479"/>
            <a:ext cx="288000" cy="288000"/>
          </a:xfrm>
          <a:prstGeom prst="ellipse">
            <a:avLst/>
          </a:prstGeom>
          <a:noFill/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7253E26-ADF7-C54E-9705-764D8FF7A739}"/>
              </a:ext>
            </a:extLst>
          </p:cNvPr>
          <p:cNvSpPr txBox="1">
            <a:spLocks/>
          </p:cNvSpPr>
          <p:nvPr/>
        </p:nvSpPr>
        <p:spPr>
          <a:xfrm>
            <a:off x="4059414" y="2110415"/>
            <a:ext cx="278172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913572" eaLnBrk="1" latinLnBrk="0" hangingPunct="1">
              <a:buClr>
                <a:schemeClr val="tx1"/>
              </a:buClr>
              <a:buSzPct val="100000"/>
              <a:buFontTx/>
              <a:buNone/>
              <a:defRPr lang="x-none" sz="1600" baseline="0">
                <a:latin typeface="+mn-lt"/>
              </a:defRPr>
            </a:lvl1pPr>
            <a:lvl2pPr marL="180000" lvl="1" indent="-180054" defTabSz="913572" eaLnBrk="1" latinLnBrk="0" hangingPunct="1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lang="x-none" sz="1600" baseline="0">
                <a:latin typeface="+mn-lt"/>
              </a:defRPr>
            </a:lvl2pPr>
            <a:lvl3pPr marL="360000" lvl="2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–"/>
              <a:defRPr lang="x-none" sz="1600" baseline="0">
                <a:latin typeface="+mn-lt"/>
              </a:defRPr>
            </a:lvl3pPr>
            <a:lvl4pPr marL="540000" lvl="3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▫"/>
              <a:defRPr lang="x-none" sz="1600" baseline="0">
                <a:latin typeface="+mn-lt"/>
              </a:defRPr>
            </a:lvl4pPr>
            <a:lvl5pPr marL="720000" lvl="4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lang="x-none" sz="1600" baseline="0">
                <a:latin typeface="+mn-lt"/>
              </a:defRPr>
            </a:lvl5pPr>
            <a:lvl6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marL="0" marR="0" lvl="0" indent="0" algn="l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Фокус: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автоматизация текущих процессов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7253E26-ADF7-C54E-9705-764D8FF7A739}"/>
              </a:ext>
            </a:extLst>
          </p:cNvPr>
          <p:cNvSpPr txBox="1">
            <a:spLocks/>
          </p:cNvSpPr>
          <p:nvPr/>
        </p:nvSpPr>
        <p:spPr>
          <a:xfrm>
            <a:off x="1069148" y="2352651"/>
            <a:ext cx="278172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913572" eaLnBrk="1" latinLnBrk="0" hangingPunct="1">
              <a:buClr>
                <a:schemeClr val="tx1"/>
              </a:buClr>
              <a:buSzPct val="100000"/>
              <a:buFontTx/>
              <a:buNone/>
              <a:defRPr lang="x-none" sz="1600" baseline="0">
                <a:latin typeface="+mn-lt"/>
              </a:defRPr>
            </a:lvl1pPr>
            <a:lvl2pPr marL="180000" lvl="1" indent="-180054" defTabSz="913572" eaLnBrk="1" latinLnBrk="0" hangingPunct="1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lang="x-none" sz="1600" baseline="0">
                <a:latin typeface="+mn-lt"/>
              </a:defRPr>
            </a:lvl2pPr>
            <a:lvl3pPr marL="360000" lvl="2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–"/>
              <a:defRPr lang="x-none" sz="1600" baseline="0">
                <a:latin typeface="+mn-lt"/>
              </a:defRPr>
            </a:lvl3pPr>
            <a:lvl4pPr marL="540000" lvl="3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▫"/>
              <a:defRPr lang="x-none" sz="1600" baseline="0">
                <a:latin typeface="+mn-lt"/>
              </a:defRPr>
            </a:lvl4pPr>
            <a:lvl5pPr marL="720000" lvl="4" indent="-180054" defTabSz="913572" eaLnBrk="1" latinLnBrk="0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lang="x-none" sz="1600" baseline="0">
                <a:latin typeface="+mn-lt"/>
              </a:defRPr>
            </a:lvl5pPr>
            <a:lvl6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marL="0" marR="0" lvl="0" indent="0" algn="l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Фокус: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исполнение функций</a:t>
            </a:r>
          </a:p>
        </p:txBody>
      </p:sp>
    </p:spTree>
    <p:extLst>
      <p:ext uri="{BB962C8B-B14F-4D97-AF65-F5344CB8AC3E}">
        <p14:creationId xmlns:p14="http://schemas.microsoft.com/office/powerpoint/2010/main" val="2814077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81EBC-25C0-77AE-16C6-2F334904E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Как меняется подход к госуправлению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2E206C95-6AB5-DB14-161D-1F491B7D0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 </a:t>
            </a:r>
            <a:fld id="{E30836AA-9DC3-4B9B-9BCE-BA5760ECD0EF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9161CC1E-6597-44E9-BADC-28F57685DE2D}"/>
              </a:ext>
            </a:extLst>
          </p:cNvPr>
          <p:cNvSpPr/>
          <p:nvPr/>
        </p:nvSpPr>
        <p:spPr>
          <a:xfrm rot="5400000">
            <a:off x="3687785" y="-1646213"/>
            <a:ext cx="5629232" cy="11379202"/>
          </a:xfrm>
          <a:prstGeom prst="roundRect">
            <a:avLst>
              <a:gd name="adj" fmla="val 0"/>
            </a:avLst>
          </a:prstGeom>
          <a:gradFill>
            <a:gsLst>
              <a:gs pos="11000">
                <a:srgbClr val="2658B5"/>
              </a:gs>
              <a:gs pos="100000">
                <a:srgbClr val="AF4C71"/>
              </a:gs>
            </a:gsLst>
            <a:lin ang="9600000" scaled="0"/>
          </a:gradFill>
          <a:ln w="984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Прямоугольник с двумя скругленными соседними углами 116">
            <a:extLst>
              <a:ext uri="{FF2B5EF4-FFF2-40B4-BE49-F238E27FC236}">
                <a16:creationId xmlns:a16="http://schemas.microsoft.com/office/drawing/2014/main" id="{AEFAA422-8E10-48FD-8960-C400C53355E7}"/>
              </a:ext>
            </a:extLst>
          </p:cNvPr>
          <p:cNvSpPr/>
          <p:nvPr/>
        </p:nvSpPr>
        <p:spPr>
          <a:xfrm rot="16200000" flipV="1">
            <a:off x="-281536" y="1510306"/>
            <a:ext cx="5655763" cy="5092705"/>
          </a:xfrm>
          <a:prstGeom prst="round2SameRect">
            <a:avLst>
              <a:gd name="adj1" fmla="val 17832"/>
              <a:gd name="adj2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DejaVu Sans"/>
              <a:cs typeface="Segoe UI" panose="020B0502040204020203" pitchFamily="34" charset="0"/>
            </a:endParaRPr>
          </a:p>
        </p:txBody>
      </p:sp>
      <p:sp>
        <p:nvSpPr>
          <p:cNvPr id="38" name="Прямоугольник с двумя скругленными соседними углами 116">
            <a:extLst>
              <a:ext uri="{FF2B5EF4-FFF2-40B4-BE49-F238E27FC236}">
                <a16:creationId xmlns:a16="http://schemas.microsoft.com/office/drawing/2014/main" id="{B08369D1-E58F-43CA-A8FA-75017A3B64F7}"/>
              </a:ext>
            </a:extLst>
          </p:cNvPr>
          <p:cNvSpPr/>
          <p:nvPr/>
        </p:nvSpPr>
        <p:spPr>
          <a:xfrm rot="16200000" flipV="1">
            <a:off x="-265089" y="1510300"/>
            <a:ext cx="5655763" cy="5092708"/>
          </a:xfrm>
          <a:prstGeom prst="round2SameRect">
            <a:avLst>
              <a:gd name="adj1" fmla="val 18183"/>
              <a:gd name="adj2" fmla="val 0"/>
            </a:avLst>
          </a:prstGeom>
          <a:gradFill flip="none" rotWithShape="1">
            <a:gsLst>
              <a:gs pos="100000">
                <a:srgbClr val="E4ECFD">
                  <a:alpha val="0"/>
                </a:srgbClr>
              </a:gs>
              <a:gs pos="0">
                <a:srgbClr val="E4ECFD"/>
              </a:gs>
            </a:gsLst>
            <a:lin ang="5400000" scaled="1"/>
            <a:tileRect/>
          </a:gradFill>
          <a:ln w="25400" cap="flat" cmpd="sng" algn="ctr">
            <a:noFill/>
            <a:prstDash val="solid"/>
            <a:miter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31C3C7-0E03-4AA4-ACB8-5C868B3A04B8}"/>
              </a:ext>
            </a:extLst>
          </p:cNvPr>
          <p:cNvSpPr txBox="1"/>
          <p:nvPr/>
        </p:nvSpPr>
        <p:spPr>
          <a:xfrm>
            <a:off x="1600045" y="3093456"/>
            <a:ext cx="3034617" cy="1708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Отдельные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п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отребности</a:t>
            </a:r>
            <a:b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</a:b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Helvetica Neue"/>
              <a:cs typeface="Segoe UI" panose="020B0502040204020203" pitchFamily="34" charset="0"/>
              <a:sym typeface="Helvetica Neue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Изолированные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п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роцессы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Helvetica Neue"/>
              <a:cs typeface="Segoe UI" panose="020B0502040204020203" pitchFamily="34" charset="0"/>
              <a:sym typeface="Helvetica Neue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Helvetica Neue"/>
              <a:cs typeface="Segoe UI" panose="020B0502040204020203" pitchFamily="34" charset="0"/>
              <a:sym typeface="Helvetica Neue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Отдельные ведомства – ведомственные колодцы </a:t>
            </a:r>
            <a:b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</a:b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</a:p>
        </p:txBody>
      </p:sp>
      <p:sp>
        <p:nvSpPr>
          <p:cNvPr id="40" name="TextBox 5">
            <a:extLst>
              <a:ext uri="{FF2B5EF4-FFF2-40B4-BE49-F238E27FC236}">
                <a16:creationId xmlns:a16="http://schemas.microsoft.com/office/drawing/2014/main" id="{5609616B-588D-4520-AE09-AAB7E04D255C}"/>
              </a:ext>
            </a:extLst>
          </p:cNvPr>
          <p:cNvSpPr txBox="1"/>
          <p:nvPr/>
        </p:nvSpPr>
        <p:spPr>
          <a:xfrm>
            <a:off x="1600045" y="1724533"/>
            <a:ext cx="3871349" cy="840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Сервисное государство </a:t>
            </a:r>
            <a:endParaRPr kumimoji="0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Helvetica Neue"/>
              <a:cs typeface="Segoe UI" panose="020B0502040204020203" pitchFamily="34" charset="0"/>
              <a:sym typeface="Helvetica Neue"/>
            </a:endParaRP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6545B3EB-6313-46D9-8D28-465779825DA0}"/>
              </a:ext>
            </a:extLst>
          </p:cNvPr>
          <p:cNvGrpSpPr/>
          <p:nvPr/>
        </p:nvGrpSpPr>
        <p:grpSpPr>
          <a:xfrm>
            <a:off x="4222772" y="1870397"/>
            <a:ext cx="368911" cy="368911"/>
            <a:chOff x="5454571" y="3264347"/>
            <a:chExt cx="1161636" cy="1161636"/>
          </a:xfrm>
        </p:grpSpPr>
        <p:sp>
          <p:nvSpPr>
            <p:cNvPr id="42" name="Овал 79">
              <a:extLst>
                <a:ext uri="{FF2B5EF4-FFF2-40B4-BE49-F238E27FC236}">
                  <a16:creationId xmlns:a16="http://schemas.microsoft.com/office/drawing/2014/main" id="{99410FE8-28C1-4663-A30C-61184F7BC8DE}"/>
                </a:ext>
              </a:extLst>
            </p:cNvPr>
            <p:cNvSpPr/>
            <p:nvPr/>
          </p:nvSpPr>
          <p:spPr>
            <a:xfrm>
              <a:off x="5454571" y="3264347"/>
              <a:ext cx="1161636" cy="1161636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vert="horz"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DejaVu Sans"/>
                <a:cs typeface="DejaVu Sans"/>
              </a:endParaRPr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9CE04DA8-1D23-4DC0-B063-B7A0DD73A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50000"/>
            </a:blip>
            <a:stretch>
              <a:fillRect/>
            </a:stretch>
          </p:blipFill>
          <p:spPr>
            <a:xfrm rot="5400000">
              <a:off x="5726856" y="3532718"/>
              <a:ext cx="689019" cy="68901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</p:pic>
      </p:grpSp>
      <p:sp>
        <p:nvSpPr>
          <p:cNvPr id="44" name="TextBox 7">
            <a:extLst>
              <a:ext uri="{FF2B5EF4-FFF2-40B4-BE49-F238E27FC236}">
                <a16:creationId xmlns:a16="http://schemas.microsoft.com/office/drawing/2014/main" id="{6398BC54-0D72-472B-BCBB-2CEACB99744E}"/>
              </a:ext>
            </a:extLst>
          </p:cNvPr>
          <p:cNvSpPr txBox="1"/>
          <p:nvPr/>
        </p:nvSpPr>
        <p:spPr>
          <a:xfrm>
            <a:off x="5613092" y="1724533"/>
            <a:ext cx="4962058" cy="840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70000"/>
              </a:lnSpc>
              <a:defRPr sz="5000" b="1">
                <a:gradFill flip="none" rotWithShape="1">
                  <a:gsLst>
                    <a:gs pos="0">
                      <a:srgbClr val="37508C"/>
                    </a:gs>
                    <a:gs pos="100000">
                      <a:srgbClr val="00A5AD"/>
                    </a:gs>
                  </a:gsLst>
                  <a:lin ang="18900000" scaled="0"/>
                </a:gra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Человекоцентричное</a:t>
            </a: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3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государство</a:t>
            </a:r>
            <a:r>
              <a:rPr kumimoji="0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</a:p>
        </p:txBody>
      </p: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BA15BA70-6160-46A9-BEF0-CEDA515B3187}"/>
              </a:ext>
            </a:extLst>
          </p:cNvPr>
          <p:cNvCxnSpPr>
            <a:cxnSpLocks/>
          </p:cNvCxnSpPr>
          <p:nvPr/>
        </p:nvCxnSpPr>
        <p:spPr>
          <a:xfrm flipH="1" flipV="1">
            <a:off x="819686" y="2339348"/>
            <a:ext cx="161679" cy="225415"/>
          </a:xfrm>
          <a:prstGeom prst="straightConnector1">
            <a:avLst/>
          </a:prstGeom>
          <a:ln w="15875">
            <a:gradFill>
              <a:gsLst>
                <a:gs pos="91000">
                  <a:schemeClr val="accent1">
                    <a:lumMod val="5000"/>
                    <a:lumOff val="95000"/>
                    <a:alpha val="0"/>
                  </a:schemeClr>
                </a:gs>
                <a:gs pos="44000">
                  <a:schemeClr val="bg2">
                    <a:lumMod val="10000"/>
                  </a:schemeClr>
                </a:gs>
              </a:gsLst>
              <a:lin ang="5400000" scaled="1"/>
            </a:gradFill>
            <a:headEnd type="arrow" w="lg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0274A3C3-001B-4589-B848-33765CA4F594}"/>
              </a:ext>
            </a:extLst>
          </p:cNvPr>
          <p:cNvCxnSpPr>
            <a:cxnSpLocks/>
          </p:cNvCxnSpPr>
          <p:nvPr/>
        </p:nvCxnSpPr>
        <p:spPr>
          <a:xfrm flipV="1">
            <a:off x="776107" y="3118976"/>
            <a:ext cx="247792" cy="237348"/>
          </a:xfrm>
          <a:prstGeom prst="straightConnector1">
            <a:avLst/>
          </a:prstGeom>
          <a:ln w="15875">
            <a:gradFill>
              <a:gsLst>
                <a:gs pos="91000">
                  <a:schemeClr val="accent1">
                    <a:lumMod val="5000"/>
                    <a:lumOff val="95000"/>
                    <a:alpha val="0"/>
                  </a:schemeClr>
                </a:gs>
                <a:gs pos="44000">
                  <a:schemeClr val="bg2">
                    <a:lumMod val="10000"/>
                  </a:schemeClr>
                </a:gs>
              </a:gsLst>
              <a:lin ang="5400000" scaled="1"/>
            </a:gradFill>
            <a:headEnd type="arrow" w="lg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reeform 53">
            <a:extLst>
              <a:ext uri="{FF2B5EF4-FFF2-40B4-BE49-F238E27FC236}">
                <a16:creationId xmlns:a16="http://schemas.microsoft.com/office/drawing/2014/main" id="{673933D5-F059-4B10-AABB-19C117E23E2D}"/>
              </a:ext>
            </a:extLst>
          </p:cNvPr>
          <p:cNvSpPr>
            <a:spLocks noEditPoints="1"/>
          </p:cNvSpPr>
          <p:nvPr/>
        </p:nvSpPr>
        <p:spPr bwMode="auto">
          <a:xfrm>
            <a:off x="967140" y="2619714"/>
            <a:ext cx="465424" cy="474696"/>
          </a:xfrm>
          <a:custGeom>
            <a:avLst/>
            <a:gdLst>
              <a:gd name="T0" fmla="*/ 175872 w 56"/>
              <a:gd name="T1" fmla="*/ 79177 h 56"/>
              <a:gd name="T2" fmla="*/ 187098 w 56"/>
              <a:gd name="T3" fmla="*/ 60325 h 56"/>
              <a:gd name="T4" fmla="*/ 172130 w 56"/>
              <a:gd name="T5" fmla="*/ 22622 h 56"/>
              <a:gd name="T6" fmla="*/ 138453 w 56"/>
              <a:gd name="T7" fmla="*/ 37703 h 56"/>
              <a:gd name="T8" fmla="*/ 130969 w 56"/>
              <a:gd name="T9" fmla="*/ 15081 h 56"/>
              <a:gd name="T10" fmla="*/ 93549 w 56"/>
              <a:gd name="T11" fmla="*/ 0 h 56"/>
              <a:gd name="T12" fmla="*/ 78581 w 56"/>
              <a:gd name="T13" fmla="*/ 33933 h 56"/>
              <a:gd name="T14" fmla="*/ 59871 w 56"/>
              <a:gd name="T15" fmla="*/ 22622 h 56"/>
              <a:gd name="T16" fmla="*/ 22452 w 56"/>
              <a:gd name="T17" fmla="*/ 37703 h 56"/>
              <a:gd name="T18" fmla="*/ 37420 w 56"/>
              <a:gd name="T19" fmla="*/ 71636 h 56"/>
              <a:gd name="T20" fmla="*/ 14968 w 56"/>
              <a:gd name="T21" fmla="*/ 79177 h 56"/>
              <a:gd name="T22" fmla="*/ 0 w 56"/>
              <a:gd name="T23" fmla="*/ 116880 h 56"/>
              <a:gd name="T24" fmla="*/ 33678 w 56"/>
              <a:gd name="T25" fmla="*/ 131961 h 56"/>
              <a:gd name="T26" fmla="*/ 22452 w 56"/>
              <a:gd name="T27" fmla="*/ 150813 h 56"/>
              <a:gd name="T28" fmla="*/ 37420 w 56"/>
              <a:gd name="T29" fmla="*/ 188516 h 56"/>
              <a:gd name="T30" fmla="*/ 48646 w 56"/>
              <a:gd name="T31" fmla="*/ 192286 h 56"/>
              <a:gd name="T32" fmla="*/ 71097 w 56"/>
              <a:gd name="T33" fmla="*/ 173435 h 56"/>
              <a:gd name="T34" fmla="*/ 78581 w 56"/>
              <a:gd name="T35" fmla="*/ 196057 h 56"/>
              <a:gd name="T36" fmla="*/ 116001 w 56"/>
              <a:gd name="T37" fmla="*/ 211138 h 56"/>
              <a:gd name="T38" fmla="*/ 130969 w 56"/>
              <a:gd name="T39" fmla="*/ 177205 h 56"/>
              <a:gd name="T40" fmla="*/ 149679 w 56"/>
              <a:gd name="T41" fmla="*/ 188516 h 56"/>
              <a:gd name="T42" fmla="*/ 172130 w 56"/>
              <a:gd name="T43" fmla="*/ 188516 h 56"/>
              <a:gd name="T44" fmla="*/ 187098 w 56"/>
              <a:gd name="T45" fmla="*/ 150813 h 56"/>
              <a:gd name="T46" fmla="*/ 175872 w 56"/>
              <a:gd name="T47" fmla="*/ 131961 h 56"/>
              <a:gd name="T48" fmla="*/ 209550 w 56"/>
              <a:gd name="T49" fmla="*/ 116880 h 56"/>
              <a:gd name="T50" fmla="*/ 194582 w 56"/>
              <a:gd name="T51" fmla="*/ 79177 h 56"/>
              <a:gd name="T52" fmla="*/ 164646 w 56"/>
              <a:gd name="T53" fmla="*/ 124421 h 56"/>
              <a:gd name="T54" fmla="*/ 164646 w 56"/>
              <a:gd name="T55" fmla="*/ 150813 h 56"/>
              <a:gd name="T56" fmla="*/ 160904 w 56"/>
              <a:gd name="T57" fmla="*/ 177205 h 56"/>
              <a:gd name="T58" fmla="*/ 130969 w 56"/>
              <a:gd name="T59" fmla="*/ 162124 h 56"/>
              <a:gd name="T60" fmla="*/ 116001 w 56"/>
              <a:gd name="T61" fmla="*/ 177205 h 56"/>
              <a:gd name="T62" fmla="*/ 93549 w 56"/>
              <a:gd name="T63" fmla="*/ 196057 h 56"/>
              <a:gd name="T64" fmla="*/ 86065 w 56"/>
              <a:gd name="T65" fmla="*/ 165894 h 56"/>
              <a:gd name="T66" fmla="*/ 71097 w 56"/>
              <a:gd name="T67" fmla="*/ 158354 h 56"/>
              <a:gd name="T68" fmla="*/ 48646 w 56"/>
              <a:gd name="T69" fmla="*/ 177205 h 56"/>
              <a:gd name="T70" fmla="*/ 48646 w 56"/>
              <a:gd name="T71" fmla="*/ 150813 h 56"/>
              <a:gd name="T72" fmla="*/ 44904 w 56"/>
              <a:gd name="T73" fmla="*/ 124421 h 56"/>
              <a:gd name="T74" fmla="*/ 14968 w 56"/>
              <a:gd name="T75" fmla="*/ 116880 h 56"/>
              <a:gd name="T76" fmla="*/ 33678 w 56"/>
              <a:gd name="T77" fmla="*/ 94258 h 56"/>
              <a:gd name="T78" fmla="*/ 48646 w 56"/>
              <a:gd name="T79" fmla="*/ 79177 h 56"/>
              <a:gd name="T80" fmla="*/ 33678 w 56"/>
              <a:gd name="T81" fmla="*/ 49014 h 56"/>
              <a:gd name="T82" fmla="*/ 59871 w 56"/>
              <a:gd name="T83" fmla="*/ 45244 h 56"/>
              <a:gd name="T84" fmla="*/ 86065 w 56"/>
              <a:gd name="T85" fmla="*/ 45244 h 56"/>
              <a:gd name="T86" fmla="*/ 93549 w 56"/>
              <a:gd name="T87" fmla="*/ 15081 h 56"/>
              <a:gd name="T88" fmla="*/ 116001 w 56"/>
              <a:gd name="T89" fmla="*/ 33933 h 56"/>
              <a:gd name="T90" fmla="*/ 130969 w 56"/>
              <a:gd name="T91" fmla="*/ 49014 h 56"/>
              <a:gd name="T92" fmla="*/ 160904 w 56"/>
              <a:gd name="T93" fmla="*/ 33933 h 56"/>
              <a:gd name="T94" fmla="*/ 160904 w 56"/>
              <a:gd name="T95" fmla="*/ 60325 h 56"/>
              <a:gd name="T96" fmla="*/ 164646 w 56"/>
              <a:gd name="T97" fmla="*/ 86717 h 56"/>
              <a:gd name="T98" fmla="*/ 194582 w 56"/>
              <a:gd name="T99" fmla="*/ 94258 h 56"/>
              <a:gd name="T100" fmla="*/ 175872 w 56"/>
              <a:gd name="T101" fmla="*/ 116880 h 56"/>
              <a:gd name="T102" fmla="*/ 74839 w 56"/>
              <a:gd name="T103" fmla="*/ 105569 h 56"/>
              <a:gd name="T104" fmla="*/ 134711 w 56"/>
              <a:gd name="T105" fmla="*/ 105569 h 56"/>
              <a:gd name="T106" fmla="*/ 104775 w 56"/>
              <a:gd name="T107" fmla="*/ 120650 h 56"/>
              <a:gd name="T108" fmla="*/ 104775 w 56"/>
              <a:gd name="T109" fmla="*/ 90488 h 56"/>
              <a:gd name="T110" fmla="*/ 104775 w 56"/>
              <a:gd name="T111" fmla="*/ 120650 h 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6" h="56">
                <a:moveTo>
                  <a:pt x="52" y="21"/>
                </a:moveTo>
                <a:cubicBezTo>
                  <a:pt x="47" y="21"/>
                  <a:pt x="47" y="21"/>
                  <a:pt x="47" y="21"/>
                </a:cubicBezTo>
                <a:cubicBezTo>
                  <a:pt x="47" y="21"/>
                  <a:pt x="47" y="20"/>
                  <a:pt x="46" y="19"/>
                </a:cubicBezTo>
                <a:cubicBezTo>
                  <a:pt x="50" y="16"/>
                  <a:pt x="50" y="16"/>
                  <a:pt x="50" y="16"/>
                </a:cubicBezTo>
                <a:cubicBezTo>
                  <a:pt x="51" y="14"/>
                  <a:pt x="51" y="12"/>
                  <a:pt x="50" y="10"/>
                </a:cubicBezTo>
                <a:cubicBezTo>
                  <a:pt x="46" y="6"/>
                  <a:pt x="46" y="6"/>
                  <a:pt x="46" y="6"/>
                </a:cubicBezTo>
                <a:cubicBezTo>
                  <a:pt x="44" y="5"/>
                  <a:pt x="42" y="5"/>
                  <a:pt x="40" y="6"/>
                </a:cubicBezTo>
                <a:cubicBezTo>
                  <a:pt x="37" y="10"/>
                  <a:pt x="37" y="10"/>
                  <a:pt x="37" y="10"/>
                </a:cubicBezTo>
                <a:cubicBezTo>
                  <a:pt x="36" y="9"/>
                  <a:pt x="35" y="9"/>
                  <a:pt x="35" y="9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2"/>
                  <a:pt x="33" y="0"/>
                  <a:pt x="31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3" y="0"/>
                  <a:pt x="21" y="2"/>
                  <a:pt x="21" y="4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0" y="9"/>
                  <a:pt x="19" y="10"/>
                </a:cubicBezTo>
                <a:cubicBezTo>
                  <a:pt x="16" y="6"/>
                  <a:pt x="16" y="6"/>
                  <a:pt x="16" y="6"/>
                </a:cubicBezTo>
                <a:cubicBezTo>
                  <a:pt x="14" y="5"/>
                  <a:pt x="12" y="5"/>
                  <a:pt x="10" y="6"/>
                </a:cubicBezTo>
                <a:cubicBezTo>
                  <a:pt x="6" y="10"/>
                  <a:pt x="6" y="10"/>
                  <a:pt x="6" y="10"/>
                </a:cubicBezTo>
                <a:cubicBezTo>
                  <a:pt x="5" y="12"/>
                  <a:pt x="5" y="14"/>
                  <a:pt x="6" y="16"/>
                </a:cubicBezTo>
                <a:cubicBezTo>
                  <a:pt x="10" y="19"/>
                  <a:pt x="10" y="19"/>
                  <a:pt x="10" y="19"/>
                </a:cubicBezTo>
                <a:cubicBezTo>
                  <a:pt x="9" y="20"/>
                  <a:pt x="9" y="21"/>
                  <a:pt x="9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23"/>
                  <a:pt x="0" y="25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3"/>
                  <a:pt x="2" y="35"/>
                  <a:pt x="4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9" y="35"/>
                  <a:pt x="9" y="36"/>
                  <a:pt x="10" y="37"/>
                </a:cubicBezTo>
                <a:cubicBezTo>
                  <a:pt x="6" y="40"/>
                  <a:pt x="6" y="40"/>
                  <a:pt x="6" y="40"/>
                </a:cubicBezTo>
                <a:cubicBezTo>
                  <a:pt x="5" y="42"/>
                  <a:pt x="5" y="44"/>
                  <a:pt x="6" y="46"/>
                </a:cubicBezTo>
                <a:cubicBezTo>
                  <a:pt x="10" y="50"/>
                  <a:pt x="10" y="50"/>
                  <a:pt x="10" y="50"/>
                </a:cubicBezTo>
                <a:cubicBezTo>
                  <a:pt x="11" y="50"/>
                  <a:pt x="12" y="51"/>
                  <a:pt x="13" y="51"/>
                </a:cubicBezTo>
                <a:cubicBezTo>
                  <a:pt x="13" y="51"/>
                  <a:pt x="13" y="51"/>
                  <a:pt x="13" y="51"/>
                </a:cubicBezTo>
                <a:cubicBezTo>
                  <a:pt x="14" y="51"/>
                  <a:pt x="15" y="50"/>
                  <a:pt x="16" y="50"/>
                </a:cubicBezTo>
                <a:cubicBezTo>
                  <a:pt x="19" y="46"/>
                  <a:pt x="19" y="46"/>
                  <a:pt x="19" y="46"/>
                </a:cubicBezTo>
                <a:cubicBezTo>
                  <a:pt x="20" y="47"/>
                  <a:pt x="21" y="47"/>
                  <a:pt x="21" y="47"/>
                </a:cubicBezTo>
                <a:cubicBezTo>
                  <a:pt x="21" y="52"/>
                  <a:pt x="21" y="52"/>
                  <a:pt x="21" y="52"/>
                </a:cubicBezTo>
                <a:cubicBezTo>
                  <a:pt x="21" y="54"/>
                  <a:pt x="23" y="56"/>
                  <a:pt x="25" y="56"/>
                </a:cubicBezTo>
                <a:cubicBezTo>
                  <a:pt x="31" y="56"/>
                  <a:pt x="31" y="56"/>
                  <a:pt x="31" y="56"/>
                </a:cubicBezTo>
                <a:cubicBezTo>
                  <a:pt x="33" y="56"/>
                  <a:pt x="35" y="54"/>
                  <a:pt x="35" y="52"/>
                </a:cubicBezTo>
                <a:cubicBezTo>
                  <a:pt x="35" y="47"/>
                  <a:pt x="35" y="47"/>
                  <a:pt x="35" y="47"/>
                </a:cubicBezTo>
                <a:cubicBezTo>
                  <a:pt x="35" y="47"/>
                  <a:pt x="36" y="47"/>
                  <a:pt x="37" y="46"/>
                </a:cubicBezTo>
                <a:cubicBezTo>
                  <a:pt x="40" y="50"/>
                  <a:pt x="40" y="50"/>
                  <a:pt x="40" y="50"/>
                </a:cubicBezTo>
                <a:cubicBezTo>
                  <a:pt x="41" y="50"/>
                  <a:pt x="42" y="51"/>
                  <a:pt x="43" y="51"/>
                </a:cubicBezTo>
                <a:cubicBezTo>
                  <a:pt x="44" y="51"/>
                  <a:pt x="45" y="50"/>
                  <a:pt x="46" y="50"/>
                </a:cubicBezTo>
                <a:cubicBezTo>
                  <a:pt x="50" y="46"/>
                  <a:pt x="50" y="46"/>
                  <a:pt x="50" y="46"/>
                </a:cubicBezTo>
                <a:cubicBezTo>
                  <a:pt x="51" y="44"/>
                  <a:pt x="51" y="42"/>
                  <a:pt x="50" y="40"/>
                </a:cubicBezTo>
                <a:cubicBezTo>
                  <a:pt x="46" y="37"/>
                  <a:pt x="46" y="37"/>
                  <a:pt x="46" y="37"/>
                </a:cubicBezTo>
                <a:cubicBezTo>
                  <a:pt x="47" y="36"/>
                  <a:pt x="47" y="35"/>
                  <a:pt x="47" y="35"/>
                </a:cubicBezTo>
                <a:cubicBezTo>
                  <a:pt x="52" y="35"/>
                  <a:pt x="52" y="35"/>
                  <a:pt x="52" y="35"/>
                </a:cubicBezTo>
                <a:cubicBezTo>
                  <a:pt x="54" y="35"/>
                  <a:pt x="56" y="33"/>
                  <a:pt x="56" y="31"/>
                </a:cubicBezTo>
                <a:cubicBezTo>
                  <a:pt x="56" y="25"/>
                  <a:pt x="56" y="25"/>
                  <a:pt x="56" y="25"/>
                </a:cubicBezTo>
                <a:cubicBezTo>
                  <a:pt x="56" y="23"/>
                  <a:pt x="54" y="21"/>
                  <a:pt x="52" y="21"/>
                </a:cubicBezTo>
                <a:close/>
                <a:moveTo>
                  <a:pt x="47" y="31"/>
                </a:moveTo>
                <a:cubicBezTo>
                  <a:pt x="46" y="31"/>
                  <a:pt x="44" y="32"/>
                  <a:pt x="44" y="33"/>
                </a:cubicBezTo>
                <a:cubicBezTo>
                  <a:pt x="43" y="34"/>
                  <a:pt x="43" y="35"/>
                  <a:pt x="43" y="35"/>
                </a:cubicBezTo>
                <a:cubicBezTo>
                  <a:pt x="42" y="37"/>
                  <a:pt x="42" y="39"/>
                  <a:pt x="44" y="40"/>
                </a:cubicBezTo>
                <a:cubicBezTo>
                  <a:pt x="47" y="43"/>
                  <a:pt x="47" y="43"/>
                  <a:pt x="47" y="43"/>
                </a:cubicBezTo>
                <a:cubicBezTo>
                  <a:pt x="43" y="47"/>
                  <a:pt x="43" y="47"/>
                  <a:pt x="43" y="47"/>
                </a:cubicBezTo>
                <a:cubicBezTo>
                  <a:pt x="40" y="44"/>
                  <a:pt x="40" y="44"/>
                  <a:pt x="40" y="44"/>
                </a:cubicBezTo>
                <a:cubicBezTo>
                  <a:pt x="39" y="42"/>
                  <a:pt x="37" y="42"/>
                  <a:pt x="35" y="43"/>
                </a:cubicBezTo>
                <a:cubicBezTo>
                  <a:pt x="35" y="43"/>
                  <a:pt x="34" y="43"/>
                  <a:pt x="33" y="44"/>
                </a:cubicBezTo>
                <a:cubicBezTo>
                  <a:pt x="32" y="44"/>
                  <a:pt x="31" y="46"/>
                  <a:pt x="31" y="47"/>
                </a:cubicBezTo>
                <a:cubicBezTo>
                  <a:pt x="31" y="52"/>
                  <a:pt x="31" y="52"/>
                  <a:pt x="31" y="52"/>
                </a:cubicBezTo>
                <a:cubicBezTo>
                  <a:pt x="25" y="52"/>
                  <a:pt x="25" y="52"/>
                  <a:pt x="25" y="52"/>
                </a:cubicBezTo>
                <a:cubicBezTo>
                  <a:pt x="25" y="47"/>
                  <a:pt x="25" y="47"/>
                  <a:pt x="25" y="47"/>
                </a:cubicBezTo>
                <a:cubicBezTo>
                  <a:pt x="25" y="46"/>
                  <a:pt x="24" y="44"/>
                  <a:pt x="23" y="44"/>
                </a:cubicBezTo>
                <a:cubicBezTo>
                  <a:pt x="22" y="43"/>
                  <a:pt x="21" y="43"/>
                  <a:pt x="21" y="43"/>
                </a:cubicBezTo>
                <a:cubicBezTo>
                  <a:pt x="20" y="43"/>
                  <a:pt x="20" y="42"/>
                  <a:pt x="19" y="42"/>
                </a:cubicBezTo>
                <a:cubicBezTo>
                  <a:pt x="18" y="42"/>
                  <a:pt x="17" y="43"/>
                  <a:pt x="16" y="44"/>
                </a:cubicBezTo>
                <a:cubicBezTo>
                  <a:pt x="13" y="47"/>
                  <a:pt x="13" y="47"/>
                  <a:pt x="13" y="47"/>
                </a:cubicBezTo>
                <a:cubicBezTo>
                  <a:pt x="9" y="43"/>
                  <a:pt x="9" y="43"/>
                  <a:pt x="9" y="43"/>
                </a:cubicBezTo>
                <a:cubicBezTo>
                  <a:pt x="13" y="40"/>
                  <a:pt x="13" y="40"/>
                  <a:pt x="13" y="40"/>
                </a:cubicBezTo>
                <a:cubicBezTo>
                  <a:pt x="14" y="39"/>
                  <a:pt x="14" y="37"/>
                  <a:pt x="13" y="35"/>
                </a:cubicBezTo>
                <a:cubicBezTo>
                  <a:pt x="13" y="35"/>
                  <a:pt x="13" y="34"/>
                  <a:pt x="12" y="33"/>
                </a:cubicBezTo>
                <a:cubicBezTo>
                  <a:pt x="12" y="32"/>
                  <a:pt x="10" y="31"/>
                  <a:pt x="9" y="31"/>
                </a:cubicBezTo>
                <a:cubicBezTo>
                  <a:pt x="4" y="31"/>
                  <a:pt x="4" y="31"/>
                  <a:pt x="4" y="31"/>
                </a:cubicBezTo>
                <a:cubicBezTo>
                  <a:pt x="4" y="25"/>
                  <a:pt x="4" y="25"/>
                  <a:pt x="4" y="25"/>
                </a:cubicBezTo>
                <a:cubicBezTo>
                  <a:pt x="9" y="25"/>
                  <a:pt x="9" y="25"/>
                  <a:pt x="9" y="25"/>
                </a:cubicBezTo>
                <a:cubicBezTo>
                  <a:pt x="10" y="25"/>
                  <a:pt x="12" y="24"/>
                  <a:pt x="12" y="23"/>
                </a:cubicBezTo>
                <a:cubicBezTo>
                  <a:pt x="13" y="22"/>
                  <a:pt x="13" y="21"/>
                  <a:pt x="13" y="21"/>
                </a:cubicBezTo>
                <a:cubicBezTo>
                  <a:pt x="14" y="19"/>
                  <a:pt x="14" y="17"/>
                  <a:pt x="13" y="16"/>
                </a:cubicBezTo>
                <a:cubicBezTo>
                  <a:pt x="9" y="13"/>
                  <a:pt x="9" y="13"/>
                  <a:pt x="9" y="13"/>
                </a:cubicBezTo>
                <a:cubicBezTo>
                  <a:pt x="13" y="9"/>
                  <a:pt x="13" y="9"/>
                  <a:pt x="13" y="9"/>
                </a:cubicBezTo>
                <a:cubicBezTo>
                  <a:pt x="16" y="12"/>
                  <a:pt x="16" y="12"/>
                  <a:pt x="16" y="12"/>
                </a:cubicBezTo>
                <a:cubicBezTo>
                  <a:pt x="17" y="14"/>
                  <a:pt x="19" y="14"/>
                  <a:pt x="21" y="13"/>
                </a:cubicBezTo>
                <a:cubicBezTo>
                  <a:pt x="21" y="13"/>
                  <a:pt x="22" y="13"/>
                  <a:pt x="23" y="12"/>
                </a:cubicBezTo>
                <a:cubicBezTo>
                  <a:pt x="24" y="12"/>
                  <a:pt x="25" y="10"/>
                  <a:pt x="25" y="9"/>
                </a:cubicBezTo>
                <a:cubicBezTo>
                  <a:pt x="25" y="4"/>
                  <a:pt x="25" y="4"/>
                  <a:pt x="25" y="4"/>
                </a:cubicBezTo>
                <a:cubicBezTo>
                  <a:pt x="31" y="4"/>
                  <a:pt x="31" y="4"/>
                  <a:pt x="31" y="4"/>
                </a:cubicBezTo>
                <a:cubicBezTo>
                  <a:pt x="31" y="9"/>
                  <a:pt x="31" y="9"/>
                  <a:pt x="31" y="9"/>
                </a:cubicBezTo>
                <a:cubicBezTo>
                  <a:pt x="31" y="10"/>
                  <a:pt x="32" y="12"/>
                  <a:pt x="33" y="12"/>
                </a:cubicBezTo>
                <a:cubicBezTo>
                  <a:pt x="34" y="13"/>
                  <a:pt x="35" y="13"/>
                  <a:pt x="35" y="13"/>
                </a:cubicBezTo>
                <a:cubicBezTo>
                  <a:pt x="37" y="14"/>
                  <a:pt x="39" y="14"/>
                  <a:pt x="40" y="12"/>
                </a:cubicBezTo>
                <a:cubicBezTo>
                  <a:pt x="43" y="9"/>
                  <a:pt x="43" y="9"/>
                  <a:pt x="43" y="9"/>
                </a:cubicBezTo>
                <a:cubicBezTo>
                  <a:pt x="47" y="13"/>
                  <a:pt x="47" y="13"/>
                  <a:pt x="47" y="13"/>
                </a:cubicBezTo>
                <a:cubicBezTo>
                  <a:pt x="43" y="16"/>
                  <a:pt x="43" y="16"/>
                  <a:pt x="43" y="16"/>
                </a:cubicBezTo>
                <a:cubicBezTo>
                  <a:pt x="42" y="17"/>
                  <a:pt x="42" y="19"/>
                  <a:pt x="43" y="21"/>
                </a:cubicBezTo>
                <a:cubicBezTo>
                  <a:pt x="43" y="21"/>
                  <a:pt x="43" y="22"/>
                  <a:pt x="44" y="23"/>
                </a:cubicBezTo>
                <a:cubicBezTo>
                  <a:pt x="44" y="24"/>
                  <a:pt x="46" y="25"/>
                  <a:pt x="47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52" y="31"/>
                  <a:pt x="52" y="31"/>
                  <a:pt x="52" y="31"/>
                </a:cubicBezTo>
                <a:lnTo>
                  <a:pt x="47" y="31"/>
                </a:lnTo>
                <a:close/>
                <a:moveTo>
                  <a:pt x="28" y="20"/>
                </a:moveTo>
                <a:cubicBezTo>
                  <a:pt x="24" y="20"/>
                  <a:pt x="20" y="24"/>
                  <a:pt x="20" y="28"/>
                </a:cubicBezTo>
                <a:cubicBezTo>
                  <a:pt x="20" y="32"/>
                  <a:pt x="24" y="36"/>
                  <a:pt x="28" y="36"/>
                </a:cubicBezTo>
                <a:cubicBezTo>
                  <a:pt x="32" y="36"/>
                  <a:pt x="36" y="32"/>
                  <a:pt x="36" y="28"/>
                </a:cubicBezTo>
                <a:cubicBezTo>
                  <a:pt x="36" y="24"/>
                  <a:pt x="32" y="20"/>
                  <a:pt x="28" y="20"/>
                </a:cubicBezTo>
                <a:close/>
                <a:moveTo>
                  <a:pt x="28" y="32"/>
                </a:moveTo>
                <a:cubicBezTo>
                  <a:pt x="26" y="32"/>
                  <a:pt x="24" y="30"/>
                  <a:pt x="24" y="28"/>
                </a:cubicBezTo>
                <a:cubicBezTo>
                  <a:pt x="24" y="26"/>
                  <a:pt x="26" y="24"/>
                  <a:pt x="28" y="24"/>
                </a:cubicBezTo>
                <a:cubicBezTo>
                  <a:pt x="30" y="24"/>
                  <a:pt x="32" y="26"/>
                  <a:pt x="32" y="28"/>
                </a:cubicBezTo>
                <a:cubicBezTo>
                  <a:pt x="32" y="30"/>
                  <a:pt x="30" y="32"/>
                  <a:pt x="28" y="32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3600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35F3A540-1C9C-4915-ADC6-BE1343C02541}"/>
              </a:ext>
            </a:extLst>
          </p:cNvPr>
          <p:cNvCxnSpPr>
            <a:cxnSpLocks/>
          </p:cNvCxnSpPr>
          <p:nvPr/>
        </p:nvCxnSpPr>
        <p:spPr>
          <a:xfrm flipH="1" flipV="1">
            <a:off x="948228" y="3471277"/>
            <a:ext cx="247792" cy="237348"/>
          </a:xfrm>
          <a:prstGeom prst="straightConnector1">
            <a:avLst/>
          </a:prstGeom>
          <a:ln w="15875">
            <a:gradFill>
              <a:gsLst>
                <a:gs pos="91000">
                  <a:schemeClr val="accent1">
                    <a:lumMod val="5000"/>
                    <a:lumOff val="95000"/>
                    <a:alpha val="0"/>
                  </a:schemeClr>
                </a:gs>
                <a:gs pos="44000">
                  <a:schemeClr val="bg2">
                    <a:lumMod val="10000"/>
                  </a:schemeClr>
                </a:gs>
              </a:gsLst>
              <a:lin ang="5400000" scaled="1"/>
            </a:gradFill>
            <a:headEnd type="arrow" w="lg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reeform 53">
            <a:extLst>
              <a:ext uri="{FF2B5EF4-FFF2-40B4-BE49-F238E27FC236}">
                <a16:creationId xmlns:a16="http://schemas.microsoft.com/office/drawing/2014/main" id="{6EF9BD87-1B8E-4384-AE51-B8C9A919EF72}"/>
              </a:ext>
            </a:extLst>
          </p:cNvPr>
          <p:cNvSpPr>
            <a:spLocks noEditPoints="1"/>
          </p:cNvSpPr>
          <p:nvPr/>
        </p:nvSpPr>
        <p:spPr bwMode="auto">
          <a:xfrm>
            <a:off x="761064" y="1756568"/>
            <a:ext cx="465424" cy="474696"/>
          </a:xfrm>
          <a:custGeom>
            <a:avLst/>
            <a:gdLst>
              <a:gd name="T0" fmla="*/ 175872 w 56"/>
              <a:gd name="T1" fmla="*/ 79177 h 56"/>
              <a:gd name="T2" fmla="*/ 187098 w 56"/>
              <a:gd name="T3" fmla="*/ 60325 h 56"/>
              <a:gd name="T4" fmla="*/ 172130 w 56"/>
              <a:gd name="T5" fmla="*/ 22622 h 56"/>
              <a:gd name="T6" fmla="*/ 138453 w 56"/>
              <a:gd name="T7" fmla="*/ 37703 h 56"/>
              <a:gd name="T8" fmla="*/ 130969 w 56"/>
              <a:gd name="T9" fmla="*/ 15081 h 56"/>
              <a:gd name="T10" fmla="*/ 93549 w 56"/>
              <a:gd name="T11" fmla="*/ 0 h 56"/>
              <a:gd name="T12" fmla="*/ 78581 w 56"/>
              <a:gd name="T13" fmla="*/ 33933 h 56"/>
              <a:gd name="T14" fmla="*/ 59871 w 56"/>
              <a:gd name="T15" fmla="*/ 22622 h 56"/>
              <a:gd name="T16" fmla="*/ 22452 w 56"/>
              <a:gd name="T17" fmla="*/ 37703 h 56"/>
              <a:gd name="T18" fmla="*/ 37420 w 56"/>
              <a:gd name="T19" fmla="*/ 71636 h 56"/>
              <a:gd name="T20" fmla="*/ 14968 w 56"/>
              <a:gd name="T21" fmla="*/ 79177 h 56"/>
              <a:gd name="T22" fmla="*/ 0 w 56"/>
              <a:gd name="T23" fmla="*/ 116880 h 56"/>
              <a:gd name="T24" fmla="*/ 33678 w 56"/>
              <a:gd name="T25" fmla="*/ 131961 h 56"/>
              <a:gd name="T26" fmla="*/ 22452 w 56"/>
              <a:gd name="T27" fmla="*/ 150813 h 56"/>
              <a:gd name="T28" fmla="*/ 37420 w 56"/>
              <a:gd name="T29" fmla="*/ 188516 h 56"/>
              <a:gd name="T30" fmla="*/ 48646 w 56"/>
              <a:gd name="T31" fmla="*/ 192286 h 56"/>
              <a:gd name="T32" fmla="*/ 71097 w 56"/>
              <a:gd name="T33" fmla="*/ 173435 h 56"/>
              <a:gd name="T34" fmla="*/ 78581 w 56"/>
              <a:gd name="T35" fmla="*/ 196057 h 56"/>
              <a:gd name="T36" fmla="*/ 116001 w 56"/>
              <a:gd name="T37" fmla="*/ 211138 h 56"/>
              <a:gd name="T38" fmla="*/ 130969 w 56"/>
              <a:gd name="T39" fmla="*/ 177205 h 56"/>
              <a:gd name="T40" fmla="*/ 149679 w 56"/>
              <a:gd name="T41" fmla="*/ 188516 h 56"/>
              <a:gd name="T42" fmla="*/ 172130 w 56"/>
              <a:gd name="T43" fmla="*/ 188516 h 56"/>
              <a:gd name="T44" fmla="*/ 187098 w 56"/>
              <a:gd name="T45" fmla="*/ 150813 h 56"/>
              <a:gd name="T46" fmla="*/ 175872 w 56"/>
              <a:gd name="T47" fmla="*/ 131961 h 56"/>
              <a:gd name="T48" fmla="*/ 209550 w 56"/>
              <a:gd name="T49" fmla="*/ 116880 h 56"/>
              <a:gd name="T50" fmla="*/ 194582 w 56"/>
              <a:gd name="T51" fmla="*/ 79177 h 56"/>
              <a:gd name="T52" fmla="*/ 164646 w 56"/>
              <a:gd name="T53" fmla="*/ 124421 h 56"/>
              <a:gd name="T54" fmla="*/ 164646 w 56"/>
              <a:gd name="T55" fmla="*/ 150813 h 56"/>
              <a:gd name="T56" fmla="*/ 160904 w 56"/>
              <a:gd name="T57" fmla="*/ 177205 h 56"/>
              <a:gd name="T58" fmla="*/ 130969 w 56"/>
              <a:gd name="T59" fmla="*/ 162124 h 56"/>
              <a:gd name="T60" fmla="*/ 116001 w 56"/>
              <a:gd name="T61" fmla="*/ 177205 h 56"/>
              <a:gd name="T62" fmla="*/ 93549 w 56"/>
              <a:gd name="T63" fmla="*/ 196057 h 56"/>
              <a:gd name="T64" fmla="*/ 86065 w 56"/>
              <a:gd name="T65" fmla="*/ 165894 h 56"/>
              <a:gd name="T66" fmla="*/ 71097 w 56"/>
              <a:gd name="T67" fmla="*/ 158354 h 56"/>
              <a:gd name="T68" fmla="*/ 48646 w 56"/>
              <a:gd name="T69" fmla="*/ 177205 h 56"/>
              <a:gd name="T70" fmla="*/ 48646 w 56"/>
              <a:gd name="T71" fmla="*/ 150813 h 56"/>
              <a:gd name="T72" fmla="*/ 44904 w 56"/>
              <a:gd name="T73" fmla="*/ 124421 h 56"/>
              <a:gd name="T74" fmla="*/ 14968 w 56"/>
              <a:gd name="T75" fmla="*/ 116880 h 56"/>
              <a:gd name="T76" fmla="*/ 33678 w 56"/>
              <a:gd name="T77" fmla="*/ 94258 h 56"/>
              <a:gd name="T78" fmla="*/ 48646 w 56"/>
              <a:gd name="T79" fmla="*/ 79177 h 56"/>
              <a:gd name="T80" fmla="*/ 33678 w 56"/>
              <a:gd name="T81" fmla="*/ 49014 h 56"/>
              <a:gd name="T82" fmla="*/ 59871 w 56"/>
              <a:gd name="T83" fmla="*/ 45244 h 56"/>
              <a:gd name="T84" fmla="*/ 86065 w 56"/>
              <a:gd name="T85" fmla="*/ 45244 h 56"/>
              <a:gd name="T86" fmla="*/ 93549 w 56"/>
              <a:gd name="T87" fmla="*/ 15081 h 56"/>
              <a:gd name="T88" fmla="*/ 116001 w 56"/>
              <a:gd name="T89" fmla="*/ 33933 h 56"/>
              <a:gd name="T90" fmla="*/ 130969 w 56"/>
              <a:gd name="T91" fmla="*/ 49014 h 56"/>
              <a:gd name="T92" fmla="*/ 160904 w 56"/>
              <a:gd name="T93" fmla="*/ 33933 h 56"/>
              <a:gd name="T94" fmla="*/ 160904 w 56"/>
              <a:gd name="T95" fmla="*/ 60325 h 56"/>
              <a:gd name="T96" fmla="*/ 164646 w 56"/>
              <a:gd name="T97" fmla="*/ 86717 h 56"/>
              <a:gd name="T98" fmla="*/ 194582 w 56"/>
              <a:gd name="T99" fmla="*/ 94258 h 56"/>
              <a:gd name="T100" fmla="*/ 175872 w 56"/>
              <a:gd name="T101" fmla="*/ 116880 h 56"/>
              <a:gd name="T102" fmla="*/ 74839 w 56"/>
              <a:gd name="T103" fmla="*/ 105569 h 56"/>
              <a:gd name="T104" fmla="*/ 134711 w 56"/>
              <a:gd name="T105" fmla="*/ 105569 h 56"/>
              <a:gd name="T106" fmla="*/ 104775 w 56"/>
              <a:gd name="T107" fmla="*/ 120650 h 56"/>
              <a:gd name="T108" fmla="*/ 104775 w 56"/>
              <a:gd name="T109" fmla="*/ 90488 h 56"/>
              <a:gd name="T110" fmla="*/ 104775 w 56"/>
              <a:gd name="T111" fmla="*/ 120650 h 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6" h="56">
                <a:moveTo>
                  <a:pt x="52" y="21"/>
                </a:moveTo>
                <a:cubicBezTo>
                  <a:pt x="47" y="21"/>
                  <a:pt x="47" y="21"/>
                  <a:pt x="47" y="21"/>
                </a:cubicBezTo>
                <a:cubicBezTo>
                  <a:pt x="47" y="21"/>
                  <a:pt x="47" y="20"/>
                  <a:pt x="46" y="19"/>
                </a:cubicBezTo>
                <a:cubicBezTo>
                  <a:pt x="50" y="16"/>
                  <a:pt x="50" y="16"/>
                  <a:pt x="50" y="16"/>
                </a:cubicBezTo>
                <a:cubicBezTo>
                  <a:pt x="51" y="14"/>
                  <a:pt x="51" y="12"/>
                  <a:pt x="50" y="10"/>
                </a:cubicBezTo>
                <a:cubicBezTo>
                  <a:pt x="46" y="6"/>
                  <a:pt x="46" y="6"/>
                  <a:pt x="46" y="6"/>
                </a:cubicBezTo>
                <a:cubicBezTo>
                  <a:pt x="44" y="5"/>
                  <a:pt x="42" y="5"/>
                  <a:pt x="40" y="6"/>
                </a:cubicBezTo>
                <a:cubicBezTo>
                  <a:pt x="37" y="10"/>
                  <a:pt x="37" y="10"/>
                  <a:pt x="37" y="10"/>
                </a:cubicBezTo>
                <a:cubicBezTo>
                  <a:pt x="36" y="9"/>
                  <a:pt x="35" y="9"/>
                  <a:pt x="35" y="9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2"/>
                  <a:pt x="33" y="0"/>
                  <a:pt x="31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3" y="0"/>
                  <a:pt x="21" y="2"/>
                  <a:pt x="21" y="4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0" y="9"/>
                  <a:pt x="19" y="10"/>
                </a:cubicBezTo>
                <a:cubicBezTo>
                  <a:pt x="16" y="6"/>
                  <a:pt x="16" y="6"/>
                  <a:pt x="16" y="6"/>
                </a:cubicBezTo>
                <a:cubicBezTo>
                  <a:pt x="14" y="5"/>
                  <a:pt x="12" y="5"/>
                  <a:pt x="10" y="6"/>
                </a:cubicBezTo>
                <a:cubicBezTo>
                  <a:pt x="6" y="10"/>
                  <a:pt x="6" y="10"/>
                  <a:pt x="6" y="10"/>
                </a:cubicBezTo>
                <a:cubicBezTo>
                  <a:pt x="5" y="12"/>
                  <a:pt x="5" y="14"/>
                  <a:pt x="6" y="16"/>
                </a:cubicBezTo>
                <a:cubicBezTo>
                  <a:pt x="10" y="19"/>
                  <a:pt x="10" y="19"/>
                  <a:pt x="10" y="19"/>
                </a:cubicBezTo>
                <a:cubicBezTo>
                  <a:pt x="9" y="20"/>
                  <a:pt x="9" y="21"/>
                  <a:pt x="9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23"/>
                  <a:pt x="0" y="25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3"/>
                  <a:pt x="2" y="35"/>
                  <a:pt x="4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9" y="35"/>
                  <a:pt x="9" y="36"/>
                  <a:pt x="10" y="37"/>
                </a:cubicBezTo>
                <a:cubicBezTo>
                  <a:pt x="6" y="40"/>
                  <a:pt x="6" y="40"/>
                  <a:pt x="6" y="40"/>
                </a:cubicBezTo>
                <a:cubicBezTo>
                  <a:pt x="5" y="42"/>
                  <a:pt x="5" y="44"/>
                  <a:pt x="6" y="46"/>
                </a:cubicBezTo>
                <a:cubicBezTo>
                  <a:pt x="10" y="50"/>
                  <a:pt x="10" y="50"/>
                  <a:pt x="10" y="50"/>
                </a:cubicBezTo>
                <a:cubicBezTo>
                  <a:pt x="11" y="50"/>
                  <a:pt x="12" y="51"/>
                  <a:pt x="13" y="51"/>
                </a:cubicBezTo>
                <a:cubicBezTo>
                  <a:pt x="13" y="51"/>
                  <a:pt x="13" y="51"/>
                  <a:pt x="13" y="51"/>
                </a:cubicBezTo>
                <a:cubicBezTo>
                  <a:pt x="14" y="51"/>
                  <a:pt x="15" y="50"/>
                  <a:pt x="16" y="50"/>
                </a:cubicBezTo>
                <a:cubicBezTo>
                  <a:pt x="19" y="46"/>
                  <a:pt x="19" y="46"/>
                  <a:pt x="19" y="46"/>
                </a:cubicBezTo>
                <a:cubicBezTo>
                  <a:pt x="20" y="47"/>
                  <a:pt x="21" y="47"/>
                  <a:pt x="21" y="47"/>
                </a:cubicBezTo>
                <a:cubicBezTo>
                  <a:pt x="21" y="52"/>
                  <a:pt x="21" y="52"/>
                  <a:pt x="21" y="52"/>
                </a:cubicBezTo>
                <a:cubicBezTo>
                  <a:pt x="21" y="54"/>
                  <a:pt x="23" y="56"/>
                  <a:pt x="25" y="56"/>
                </a:cubicBezTo>
                <a:cubicBezTo>
                  <a:pt x="31" y="56"/>
                  <a:pt x="31" y="56"/>
                  <a:pt x="31" y="56"/>
                </a:cubicBezTo>
                <a:cubicBezTo>
                  <a:pt x="33" y="56"/>
                  <a:pt x="35" y="54"/>
                  <a:pt x="35" y="52"/>
                </a:cubicBezTo>
                <a:cubicBezTo>
                  <a:pt x="35" y="47"/>
                  <a:pt x="35" y="47"/>
                  <a:pt x="35" y="47"/>
                </a:cubicBezTo>
                <a:cubicBezTo>
                  <a:pt x="35" y="47"/>
                  <a:pt x="36" y="47"/>
                  <a:pt x="37" y="46"/>
                </a:cubicBezTo>
                <a:cubicBezTo>
                  <a:pt x="40" y="50"/>
                  <a:pt x="40" y="50"/>
                  <a:pt x="40" y="50"/>
                </a:cubicBezTo>
                <a:cubicBezTo>
                  <a:pt x="41" y="50"/>
                  <a:pt x="42" y="51"/>
                  <a:pt x="43" y="51"/>
                </a:cubicBezTo>
                <a:cubicBezTo>
                  <a:pt x="44" y="51"/>
                  <a:pt x="45" y="50"/>
                  <a:pt x="46" y="50"/>
                </a:cubicBezTo>
                <a:cubicBezTo>
                  <a:pt x="50" y="46"/>
                  <a:pt x="50" y="46"/>
                  <a:pt x="50" y="46"/>
                </a:cubicBezTo>
                <a:cubicBezTo>
                  <a:pt x="51" y="44"/>
                  <a:pt x="51" y="42"/>
                  <a:pt x="50" y="40"/>
                </a:cubicBezTo>
                <a:cubicBezTo>
                  <a:pt x="46" y="37"/>
                  <a:pt x="46" y="37"/>
                  <a:pt x="46" y="37"/>
                </a:cubicBezTo>
                <a:cubicBezTo>
                  <a:pt x="47" y="36"/>
                  <a:pt x="47" y="35"/>
                  <a:pt x="47" y="35"/>
                </a:cubicBezTo>
                <a:cubicBezTo>
                  <a:pt x="52" y="35"/>
                  <a:pt x="52" y="35"/>
                  <a:pt x="52" y="35"/>
                </a:cubicBezTo>
                <a:cubicBezTo>
                  <a:pt x="54" y="35"/>
                  <a:pt x="56" y="33"/>
                  <a:pt x="56" y="31"/>
                </a:cubicBezTo>
                <a:cubicBezTo>
                  <a:pt x="56" y="25"/>
                  <a:pt x="56" y="25"/>
                  <a:pt x="56" y="25"/>
                </a:cubicBezTo>
                <a:cubicBezTo>
                  <a:pt x="56" y="23"/>
                  <a:pt x="54" y="21"/>
                  <a:pt x="52" y="21"/>
                </a:cubicBezTo>
                <a:close/>
                <a:moveTo>
                  <a:pt x="47" y="31"/>
                </a:moveTo>
                <a:cubicBezTo>
                  <a:pt x="46" y="31"/>
                  <a:pt x="44" y="32"/>
                  <a:pt x="44" y="33"/>
                </a:cubicBezTo>
                <a:cubicBezTo>
                  <a:pt x="43" y="34"/>
                  <a:pt x="43" y="35"/>
                  <a:pt x="43" y="35"/>
                </a:cubicBezTo>
                <a:cubicBezTo>
                  <a:pt x="42" y="37"/>
                  <a:pt x="42" y="39"/>
                  <a:pt x="44" y="40"/>
                </a:cubicBezTo>
                <a:cubicBezTo>
                  <a:pt x="47" y="43"/>
                  <a:pt x="47" y="43"/>
                  <a:pt x="47" y="43"/>
                </a:cubicBezTo>
                <a:cubicBezTo>
                  <a:pt x="43" y="47"/>
                  <a:pt x="43" y="47"/>
                  <a:pt x="43" y="47"/>
                </a:cubicBezTo>
                <a:cubicBezTo>
                  <a:pt x="40" y="44"/>
                  <a:pt x="40" y="44"/>
                  <a:pt x="40" y="44"/>
                </a:cubicBezTo>
                <a:cubicBezTo>
                  <a:pt x="39" y="42"/>
                  <a:pt x="37" y="42"/>
                  <a:pt x="35" y="43"/>
                </a:cubicBezTo>
                <a:cubicBezTo>
                  <a:pt x="35" y="43"/>
                  <a:pt x="34" y="43"/>
                  <a:pt x="33" y="44"/>
                </a:cubicBezTo>
                <a:cubicBezTo>
                  <a:pt x="32" y="44"/>
                  <a:pt x="31" y="46"/>
                  <a:pt x="31" y="47"/>
                </a:cubicBezTo>
                <a:cubicBezTo>
                  <a:pt x="31" y="52"/>
                  <a:pt x="31" y="52"/>
                  <a:pt x="31" y="52"/>
                </a:cubicBezTo>
                <a:cubicBezTo>
                  <a:pt x="25" y="52"/>
                  <a:pt x="25" y="52"/>
                  <a:pt x="25" y="52"/>
                </a:cubicBezTo>
                <a:cubicBezTo>
                  <a:pt x="25" y="47"/>
                  <a:pt x="25" y="47"/>
                  <a:pt x="25" y="47"/>
                </a:cubicBezTo>
                <a:cubicBezTo>
                  <a:pt x="25" y="46"/>
                  <a:pt x="24" y="44"/>
                  <a:pt x="23" y="44"/>
                </a:cubicBezTo>
                <a:cubicBezTo>
                  <a:pt x="22" y="43"/>
                  <a:pt x="21" y="43"/>
                  <a:pt x="21" y="43"/>
                </a:cubicBezTo>
                <a:cubicBezTo>
                  <a:pt x="20" y="43"/>
                  <a:pt x="20" y="42"/>
                  <a:pt x="19" y="42"/>
                </a:cubicBezTo>
                <a:cubicBezTo>
                  <a:pt x="18" y="42"/>
                  <a:pt x="17" y="43"/>
                  <a:pt x="16" y="44"/>
                </a:cubicBezTo>
                <a:cubicBezTo>
                  <a:pt x="13" y="47"/>
                  <a:pt x="13" y="47"/>
                  <a:pt x="13" y="47"/>
                </a:cubicBezTo>
                <a:cubicBezTo>
                  <a:pt x="9" y="43"/>
                  <a:pt x="9" y="43"/>
                  <a:pt x="9" y="43"/>
                </a:cubicBezTo>
                <a:cubicBezTo>
                  <a:pt x="13" y="40"/>
                  <a:pt x="13" y="40"/>
                  <a:pt x="13" y="40"/>
                </a:cubicBezTo>
                <a:cubicBezTo>
                  <a:pt x="14" y="39"/>
                  <a:pt x="14" y="37"/>
                  <a:pt x="13" y="35"/>
                </a:cubicBezTo>
                <a:cubicBezTo>
                  <a:pt x="13" y="35"/>
                  <a:pt x="13" y="34"/>
                  <a:pt x="12" y="33"/>
                </a:cubicBezTo>
                <a:cubicBezTo>
                  <a:pt x="12" y="32"/>
                  <a:pt x="10" y="31"/>
                  <a:pt x="9" y="31"/>
                </a:cubicBezTo>
                <a:cubicBezTo>
                  <a:pt x="4" y="31"/>
                  <a:pt x="4" y="31"/>
                  <a:pt x="4" y="31"/>
                </a:cubicBezTo>
                <a:cubicBezTo>
                  <a:pt x="4" y="25"/>
                  <a:pt x="4" y="25"/>
                  <a:pt x="4" y="25"/>
                </a:cubicBezTo>
                <a:cubicBezTo>
                  <a:pt x="9" y="25"/>
                  <a:pt x="9" y="25"/>
                  <a:pt x="9" y="25"/>
                </a:cubicBezTo>
                <a:cubicBezTo>
                  <a:pt x="10" y="25"/>
                  <a:pt x="12" y="24"/>
                  <a:pt x="12" y="23"/>
                </a:cubicBezTo>
                <a:cubicBezTo>
                  <a:pt x="13" y="22"/>
                  <a:pt x="13" y="21"/>
                  <a:pt x="13" y="21"/>
                </a:cubicBezTo>
                <a:cubicBezTo>
                  <a:pt x="14" y="19"/>
                  <a:pt x="14" y="17"/>
                  <a:pt x="13" y="16"/>
                </a:cubicBezTo>
                <a:cubicBezTo>
                  <a:pt x="9" y="13"/>
                  <a:pt x="9" y="13"/>
                  <a:pt x="9" y="13"/>
                </a:cubicBezTo>
                <a:cubicBezTo>
                  <a:pt x="13" y="9"/>
                  <a:pt x="13" y="9"/>
                  <a:pt x="13" y="9"/>
                </a:cubicBezTo>
                <a:cubicBezTo>
                  <a:pt x="16" y="12"/>
                  <a:pt x="16" y="12"/>
                  <a:pt x="16" y="12"/>
                </a:cubicBezTo>
                <a:cubicBezTo>
                  <a:pt x="17" y="14"/>
                  <a:pt x="19" y="14"/>
                  <a:pt x="21" y="13"/>
                </a:cubicBezTo>
                <a:cubicBezTo>
                  <a:pt x="21" y="13"/>
                  <a:pt x="22" y="13"/>
                  <a:pt x="23" y="12"/>
                </a:cubicBezTo>
                <a:cubicBezTo>
                  <a:pt x="24" y="12"/>
                  <a:pt x="25" y="10"/>
                  <a:pt x="25" y="9"/>
                </a:cubicBezTo>
                <a:cubicBezTo>
                  <a:pt x="25" y="4"/>
                  <a:pt x="25" y="4"/>
                  <a:pt x="25" y="4"/>
                </a:cubicBezTo>
                <a:cubicBezTo>
                  <a:pt x="31" y="4"/>
                  <a:pt x="31" y="4"/>
                  <a:pt x="31" y="4"/>
                </a:cubicBezTo>
                <a:cubicBezTo>
                  <a:pt x="31" y="9"/>
                  <a:pt x="31" y="9"/>
                  <a:pt x="31" y="9"/>
                </a:cubicBezTo>
                <a:cubicBezTo>
                  <a:pt x="31" y="10"/>
                  <a:pt x="32" y="12"/>
                  <a:pt x="33" y="12"/>
                </a:cubicBezTo>
                <a:cubicBezTo>
                  <a:pt x="34" y="13"/>
                  <a:pt x="35" y="13"/>
                  <a:pt x="35" y="13"/>
                </a:cubicBezTo>
                <a:cubicBezTo>
                  <a:pt x="37" y="14"/>
                  <a:pt x="39" y="14"/>
                  <a:pt x="40" y="12"/>
                </a:cubicBezTo>
                <a:cubicBezTo>
                  <a:pt x="43" y="9"/>
                  <a:pt x="43" y="9"/>
                  <a:pt x="43" y="9"/>
                </a:cubicBezTo>
                <a:cubicBezTo>
                  <a:pt x="47" y="13"/>
                  <a:pt x="47" y="13"/>
                  <a:pt x="47" y="13"/>
                </a:cubicBezTo>
                <a:cubicBezTo>
                  <a:pt x="43" y="16"/>
                  <a:pt x="43" y="16"/>
                  <a:pt x="43" y="16"/>
                </a:cubicBezTo>
                <a:cubicBezTo>
                  <a:pt x="42" y="17"/>
                  <a:pt x="42" y="19"/>
                  <a:pt x="43" y="21"/>
                </a:cubicBezTo>
                <a:cubicBezTo>
                  <a:pt x="43" y="21"/>
                  <a:pt x="43" y="22"/>
                  <a:pt x="44" y="23"/>
                </a:cubicBezTo>
                <a:cubicBezTo>
                  <a:pt x="44" y="24"/>
                  <a:pt x="46" y="25"/>
                  <a:pt x="47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52" y="31"/>
                  <a:pt x="52" y="31"/>
                  <a:pt x="52" y="31"/>
                </a:cubicBezTo>
                <a:lnTo>
                  <a:pt x="47" y="31"/>
                </a:lnTo>
                <a:close/>
                <a:moveTo>
                  <a:pt x="28" y="20"/>
                </a:moveTo>
                <a:cubicBezTo>
                  <a:pt x="24" y="20"/>
                  <a:pt x="20" y="24"/>
                  <a:pt x="20" y="28"/>
                </a:cubicBezTo>
                <a:cubicBezTo>
                  <a:pt x="20" y="32"/>
                  <a:pt x="24" y="36"/>
                  <a:pt x="28" y="36"/>
                </a:cubicBezTo>
                <a:cubicBezTo>
                  <a:pt x="32" y="36"/>
                  <a:pt x="36" y="32"/>
                  <a:pt x="36" y="28"/>
                </a:cubicBezTo>
                <a:cubicBezTo>
                  <a:pt x="36" y="24"/>
                  <a:pt x="32" y="20"/>
                  <a:pt x="28" y="20"/>
                </a:cubicBezTo>
                <a:close/>
                <a:moveTo>
                  <a:pt x="28" y="32"/>
                </a:moveTo>
                <a:cubicBezTo>
                  <a:pt x="26" y="32"/>
                  <a:pt x="24" y="30"/>
                  <a:pt x="24" y="28"/>
                </a:cubicBezTo>
                <a:cubicBezTo>
                  <a:pt x="24" y="26"/>
                  <a:pt x="26" y="24"/>
                  <a:pt x="28" y="24"/>
                </a:cubicBezTo>
                <a:cubicBezTo>
                  <a:pt x="30" y="24"/>
                  <a:pt x="32" y="26"/>
                  <a:pt x="32" y="28"/>
                </a:cubicBezTo>
                <a:cubicBezTo>
                  <a:pt x="32" y="30"/>
                  <a:pt x="30" y="32"/>
                  <a:pt x="28" y="32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203200" dist="215900" dir="5400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3600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690E405-A416-4CBA-80A9-DE54A1DFE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4802143" y="3093460"/>
            <a:ext cx="3362708" cy="3824019"/>
          </a:xfrm>
          <a:prstGeom prst="rect">
            <a:avLst/>
          </a:prstGeom>
          <a:effectLst>
            <a:outerShdw blurRad="25400" dist="127000" algn="l" rotWithShape="0">
              <a:prstClr val="black">
                <a:alpha val="10000"/>
              </a:prstClr>
            </a:outerShdw>
          </a:effectLst>
        </p:spPr>
      </p:pic>
      <p:sp>
        <p:nvSpPr>
          <p:cNvPr id="57" name="TextBox 10">
            <a:extLst>
              <a:ext uri="{FF2B5EF4-FFF2-40B4-BE49-F238E27FC236}">
                <a16:creationId xmlns:a16="http://schemas.microsoft.com/office/drawing/2014/main" id="{DB5A7E96-A970-4AEF-BB30-B0D479E9280F}"/>
              </a:ext>
            </a:extLst>
          </p:cNvPr>
          <p:cNvSpPr txBox="1"/>
          <p:nvPr/>
        </p:nvSpPr>
        <p:spPr>
          <a:xfrm>
            <a:off x="6886758" y="2754686"/>
            <a:ext cx="4838245" cy="216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Жизненные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ситуации</a:t>
            </a:r>
            <a:b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</a:b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Н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абор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потребностей</a:t>
            </a:r>
            <a:b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</a:b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</a:p>
          <a:p>
            <a:pPr marL="81280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Клиентские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пути</a:t>
            </a:r>
            <a:b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</a:b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С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овокупность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процессов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для удовлетворения потребностей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Helvetica Neue"/>
              <a:cs typeface="Segoe UI" panose="020B0502040204020203" pitchFamily="34" charset="0"/>
              <a:sym typeface="Helvetica Neue"/>
            </a:endParaRPr>
          </a:p>
          <a:p>
            <a:pPr marL="179070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Домены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,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привязанные </a:t>
            </a:r>
            <a:b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</a:b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alpha val="70000"/>
                  </a:srgbClr>
                </a:solidFill>
                <a:effectLst/>
                <a:uLnTx/>
                <a:uFillTx/>
                <a:latin typeface="Corbel"/>
                <a:ea typeface="Helvetica Neue"/>
                <a:cs typeface="Segoe UI" panose="020B0502040204020203" pitchFamily="34" charset="0"/>
                <a:sym typeface="Helvetica Neue"/>
              </a:rPr>
              <a:t>к клиентским путям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Corbel"/>
              <a:ea typeface="Helvetica Neue"/>
              <a:cs typeface="Segoe UI" panose="020B0502040204020203" pitchFamily="34" charset="0"/>
              <a:sym typeface="Helvetica Neue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6D52419-FFA5-4314-93F4-15C23A763EF9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 rot="10800000">
            <a:off x="5657513" y="2619507"/>
            <a:ext cx="218818" cy="2188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6737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TextShape 1"/>
          <p:cNvSpPr txBox="1"/>
          <p:nvPr/>
        </p:nvSpPr>
        <p:spPr>
          <a:xfrm>
            <a:off x="9253440" y="479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1" normalizeH="0" baseline="0" noProof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</a:rPr>
              <a:t>| </a:t>
            </a:r>
            <a:fld id="{9B956F65-DA51-426F-9CEA-714202B58669}" type="slidenum">
              <a:rPr kumimoji="0" lang="ru-RU" sz="1400" b="0" i="0" u="none" strike="noStrike" kern="1200" cap="none" spc="-1" normalizeH="0" baseline="0" noProof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1474" name="TextShape 2"/>
          <p:cNvSpPr txBox="1"/>
          <p:nvPr/>
        </p:nvSpPr>
        <p:spPr>
          <a:xfrm>
            <a:off x="708840" y="150480"/>
            <a:ext cx="9376920" cy="929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-1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orbel"/>
              </a:rPr>
              <a:t>Домен – это</a:t>
            </a:r>
            <a:endParaRPr kumimoji="0" lang="ru-RU" sz="3200" b="0" i="0" u="none" strike="noStrike" kern="1200" cap="none" spc="-1" normalizeH="0" baseline="0" noProof="0" dirty="0">
              <a:ln>
                <a:noFill/>
              </a:ln>
              <a:solidFill>
                <a:srgbClr val="0B1F33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75" name="CustomShape 3"/>
          <p:cNvSpPr/>
          <p:nvPr/>
        </p:nvSpPr>
        <p:spPr>
          <a:xfrm>
            <a:off x="358920" y="1015920"/>
            <a:ext cx="11516400" cy="5523480"/>
          </a:xfrm>
          <a:prstGeom prst="roundRect">
            <a:avLst>
              <a:gd name="adj" fmla="val 5945"/>
            </a:avLst>
          </a:prstGeom>
          <a:gradFill flip="none" rotWithShape="1">
            <a:gsLst>
              <a:gs pos="10000">
                <a:srgbClr val="0F55B8"/>
              </a:gs>
              <a:gs pos="100000">
                <a:srgbClr val="C54867"/>
              </a:gs>
            </a:gsLst>
            <a:path path="circle">
              <a:fillToRect t="100000" r="100000"/>
            </a:path>
            <a:tileRect l="-100000" b="-100000"/>
          </a:gradFill>
          <a:ln w="6350" cap="flat" cmpd="sng" algn="ctr">
            <a:noFill/>
            <a:prstDash val="solid"/>
            <a:miter lim="800000"/>
          </a:ln>
          <a:effectLst>
            <a:outerShdw blurRad="241300" dist="139700" dir="5400000" algn="t" rotWithShape="0">
              <a:srgbClr val="2C6394">
                <a:alpha val="24000"/>
              </a:srgbClr>
            </a:outerShdw>
          </a:effectLst>
        </p:spPr>
      </p:sp>
      <p:sp>
        <p:nvSpPr>
          <p:cNvPr id="1476" name="CustomShape 4"/>
          <p:cNvSpPr/>
          <p:nvPr/>
        </p:nvSpPr>
        <p:spPr>
          <a:xfrm>
            <a:off x="358920" y="1013040"/>
            <a:ext cx="11516400" cy="5523480"/>
          </a:xfrm>
          <a:prstGeom prst="roundRect">
            <a:avLst>
              <a:gd name="adj" fmla="val 5945"/>
            </a:avLst>
          </a:prstGeom>
          <a:blipFill dpi="0" rotWithShape="1">
            <a:blip r:embed="rId2"/>
            <a:srcRect/>
            <a:stretch>
              <a:fillRect l="36464" t="-8095" r="-14775" b="-4993"/>
            </a:stretch>
          </a:blipFill>
          <a:ln w="6350" cap="flat" cmpd="sng" algn="ctr">
            <a:noFill/>
            <a:prstDash val="solid"/>
            <a:miter lim="800000"/>
          </a:ln>
          <a:effectLst/>
        </p:spPr>
      </p:sp>
      <p:sp>
        <p:nvSpPr>
          <p:cNvPr id="1477" name="CustomShape 5"/>
          <p:cNvSpPr/>
          <p:nvPr/>
        </p:nvSpPr>
        <p:spPr>
          <a:xfrm>
            <a:off x="808560" y="1943280"/>
            <a:ext cx="5604480" cy="459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Область деятельности</a:t>
            </a:r>
            <a:r>
              <a:rPr kumimoji="0" lang="ru-RU" sz="22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государственных органов, принадлежащая одной отрасли экономики и социальной сферы, </a:t>
            </a:r>
            <a:r>
              <a:rPr kumimoji="0" lang="ru-RU" sz="22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имеющая общие сегменты (профили) клиентов</a:t>
            </a:r>
            <a:endParaRPr kumimoji="0" lang="ru-RU" sz="2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Домен объединяет 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участников </a:t>
            </a:r>
            <a:b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</a:b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(ведомства (органы государственной власти всех уровней) и юридические лица), выполняющих различные функции 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в одной области деятельности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, лежащие на клиентских путях общего сегмента клиентов, обеспечивающие предоставление ценности для клиента с использованием набора сервисов и данных, присущих домену</a:t>
            </a: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Овал 160">
            <a:extLst>
              <a:ext uri="{FF2B5EF4-FFF2-40B4-BE49-F238E27FC236}">
                <a16:creationId xmlns:a16="http://schemas.microsoft.com/office/drawing/2014/main" id="{4E16D7C7-B6AF-4303-EB3E-D29702D71C7F}"/>
              </a:ext>
            </a:extLst>
          </p:cNvPr>
          <p:cNvSpPr/>
          <p:nvPr/>
        </p:nvSpPr>
        <p:spPr>
          <a:xfrm>
            <a:off x="-6680721" y="-3082804"/>
            <a:ext cx="14508480" cy="145084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</a:t>
            </a:r>
          </a:p>
        </p:txBody>
      </p:sp>
      <p:sp>
        <p:nvSpPr>
          <p:cNvPr id="155" name="Заголовок 154">
            <a:extLst>
              <a:ext uri="{FF2B5EF4-FFF2-40B4-BE49-F238E27FC236}">
                <a16:creationId xmlns:a16="http://schemas.microsoft.com/office/drawing/2014/main" id="{3E3CECE5-3E7C-60FD-53EA-6C289AE00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</a:t>
            </a:r>
          </a:p>
        </p:txBody>
      </p: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F4A08386-2D48-EDE6-2752-034AC8B95E73}"/>
              </a:ext>
            </a:extLst>
          </p:cNvPr>
          <p:cNvGrpSpPr/>
          <p:nvPr/>
        </p:nvGrpSpPr>
        <p:grpSpPr>
          <a:xfrm>
            <a:off x="-4509424" y="-3024554"/>
            <a:ext cx="12038694" cy="13541742"/>
            <a:chOff x="-5014951" y="-3593197"/>
            <a:chExt cx="13049748" cy="14679028"/>
          </a:xfrm>
        </p:grpSpPr>
        <p:grpSp>
          <p:nvGrpSpPr>
            <p:cNvPr id="128" name="Группа 127">
              <a:extLst>
                <a:ext uri="{FF2B5EF4-FFF2-40B4-BE49-F238E27FC236}">
                  <a16:creationId xmlns:a16="http://schemas.microsoft.com/office/drawing/2014/main" id="{86EB2951-D865-F092-18EA-D5BEC97434CC}"/>
                </a:ext>
              </a:extLst>
            </p:cNvPr>
            <p:cNvGrpSpPr/>
            <p:nvPr/>
          </p:nvGrpSpPr>
          <p:grpSpPr>
            <a:xfrm>
              <a:off x="-5014951" y="-3593197"/>
              <a:ext cx="13049748" cy="14679028"/>
              <a:chOff x="-5014951" y="-3593197"/>
              <a:chExt cx="13049748" cy="14679028"/>
            </a:xfrm>
          </p:grpSpPr>
          <p:sp>
            <p:nvSpPr>
              <p:cNvPr id="59" name="Скругленный прямоугольник 11">
                <a:extLst>
                  <a:ext uri="{FF2B5EF4-FFF2-40B4-BE49-F238E27FC236}">
                    <a16:creationId xmlns:a16="http://schemas.microsoft.com/office/drawing/2014/main" id="{70855868-390C-5682-F9C1-ED32A54AFE2A}"/>
                  </a:ext>
                </a:extLst>
              </p:cNvPr>
              <p:cNvSpPr/>
              <p:nvPr/>
            </p:nvSpPr>
            <p:spPr>
              <a:xfrm rot="10538034">
                <a:off x="-1293521" y="-3588360"/>
                <a:ext cx="894876" cy="343775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87400" dist="50800" algn="ctr" rotWithShape="0">
                  <a:srgbClr val="0F2851">
                    <a:alpha val="5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База знаний о здоровье</a:t>
                </a: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Скругленный прямоугольник 12">
                <a:extLst>
                  <a:ext uri="{FF2B5EF4-FFF2-40B4-BE49-F238E27FC236}">
                    <a16:creationId xmlns:a16="http://schemas.microsoft.com/office/drawing/2014/main" id="{C0364CD6-BFF0-6D17-79B8-CB6EDEDC0C2A}"/>
                  </a:ext>
                </a:extLst>
              </p:cNvPr>
              <p:cNvSpPr/>
              <p:nvPr/>
            </p:nvSpPr>
            <p:spPr>
              <a:xfrm rot="18104413">
                <a:off x="5000147" y="4963190"/>
                <a:ext cx="844360" cy="3643425"/>
              </a:xfrm>
              <a:prstGeom prst="roundRect">
                <a:avLst>
                  <a:gd name="adj" fmla="val 50000"/>
                </a:avLst>
              </a:prstGeom>
              <a:solidFill>
                <a:srgbClr val="ABABAB"/>
              </a:solidFill>
              <a:ln>
                <a:noFill/>
              </a:ln>
              <a:effectLst>
                <a:outerShdw blurRad="165100" dist="50800" sx="98000" sy="98000" algn="ctr" rotWithShape="0">
                  <a:srgbClr val="0F2851">
                    <a:alpha val="3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lIns="0" rIns="0" bIns="144000"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Электронный рецепт/назначение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61" name="Скругленный прямоугольник 13">
                <a:extLst>
                  <a:ext uri="{FF2B5EF4-FFF2-40B4-BE49-F238E27FC236}">
                    <a16:creationId xmlns:a16="http://schemas.microsoft.com/office/drawing/2014/main" id="{1F44F14E-B749-E01D-CBF3-580A8DC00D21}"/>
                  </a:ext>
                </a:extLst>
              </p:cNvPr>
              <p:cNvSpPr/>
              <p:nvPr/>
            </p:nvSpPr>
            <p:spPr>
              <a:xfrm rot="18803701">
                <a:off x="3804271" y="6896683"/>
                <a:ext cx="844360" cy="364342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87400" dist="50800" algn="ctr" rotWithShape="0">
                  <a:srgbClr val="0F2851">
                    <a:alpha val="5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Электронные назначения</a:t>
                </a: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Скругленный прямоугольник 14">
                <a:extLst>
                  <a:ext uri="{FF2B5EF4-FFF2-40B4-BE49-F238E27FC236}">
                    <a16:creationId xmlns:a16="http://schemas.microsoft.com/office/drawing/2014/main" id="{BBE8638E-9B34-43A0-CE11-161A875EC995}"/>
                  </a:ext>
                </a:extLst>
              </p:cNvPr>
              <p:cNvSpPr/>
              <p:nvPr/>
            </p:nvSpPr>
            <p:spPr>
              <a:xfrm rot="19452328">
                <a:off x="2935313" y="7648081"/>
                <a:ext cx="894876" cy="343775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87400" dist="50800" algn="ctr" rotWithShape="0">
                  <a:srgbClr val="0F2851">
                    <a:alpha val="5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Персональная программа питания</a:t>
                </a: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Скругленный прямоугольник 21">
                <a:extLst>
                  <a:ext uri="{FF2B5EF4-FFF2-40B4-BE49-F238E27FC236}">
                    <a16:creationId xmlns:a16="http://schemas.microsoft.com/office/drawing/2014/main" id="{87AE2ABB-800A-3E17-9E22-2C556D85AAC2}"/>
                  </a:ext>
                </a:extLst>
              </p:cNvPr>
              <p:cNvSpPr/>
              <p:nvPr/>
            </p:nvSpPr>
            <p:spPr>
              <a:xfrm rot="12458013">
                <a:off x="2105539" y="-3041944"/>
                <a:ext cx="894876" cy="343775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87400" dist="50800" algn="ctr" rotWithShape="0">
                  <a:srgbClr val="0F2851">
                    <a:alpha val="5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Удаленный мониторинг состояния</a:t>
                </a: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Скругленный прямоугольник 23">
                <a:extLst>
                  <a:ext uri="{FF2B5EF4-FFF2-40B4-BE49-F238E27FC236}">
                    <a16:creationId xmlns:a16="http://schemas.microsoft.com/office/drawing/2014/main" id="{8385A4E3-AB26-B630-1023-F619990D168D}"/>
                  </a:ext>
                </a:extLst>
              </p:cNvPr>
              <p:cNvSpPr/>
              <p:nvPr/>
            </p:nvSpPr>
            <p:spPr>
              <a:xfrm rot="13625378">
                <a:off x="4394818" y="-1274148"/>
                <a:ext cx="751395" cy="3643425"/>
              </a:xfrm>
              <a:prstGeom prst="roundRect">
                <a:avLst>
                  <a:gd name="adj" fmla="val 50000"/>
                </a:avLst>
              </a:prstGeom>
              <a:solidFill>
                <a:srgbClr val="ABABAB"/>
              </a:solidFill>
              <a:ln>
                <a:noFill/>
              </a:ln>
              <a:effectLst>
                <a:outerShdw blurRad="165100" dist="50800" sx="98000" sy="98000" algn="ctr" rotWithShape="0">
                  <a:srgbClr val="0F2851">
                    <a:alpha val="3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lIns="0" rIns="0" bIns="144000"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Поиск программ господдержки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65" name="Скругленный прямоугольник 24">
                <a:extLst>
                  <a:ext uri="{FF2B5EF4-FFF2-40B4-BE49-F238E27FC236}">
                    <a16:creationId xmlns:a16="http://schemas.microsoft.com/office/drawing/2014/main" id="{2388FC3D-B25E-9584-243F-A2E2967ACB80}"/>
                  </a:ext>
                </a:extLst>
              </p:cNvPr>
              <p:cNvSpPr/>
              <p:nvPr/>
            </p:nvSpPr>
            <p:spPr>
              <a:xfrm rot="14108123">
                <a:off x="4847043" y="-822022"/>
                <a:ext cx="614154" cy="3643425"/>
              </a:xfrm>
              <a:prstGeom prst="roundRect">
                <a:avLst>
                  <a:gd name="adj" fmla="val 50000"/>
                </a:avLst>
              </a:prstGeom>
              <a:solidFill>
                <a:srgbClr val="728AFF"/>
              </a:solidFill>
              <a:ln>
                <a:noFill/>
              </a:ln>
              <a:effectLst>
                <a:outerShdw blurRad="165100" dist="50800" sx="98000" sy="98000" algn="ctr" rotWithShape="0">
                  <a:srgbClr val="0F2851">
                    <a:alpha val="3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lIns="0" rIns="0" bIns="144000"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Публичная 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кадастровая карта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66" name="Скругленный прямоугольник 25">
                <a:extLst>
                  <a:ext uri="{FF2B5EF4-FFF2-40B4-BE49-F238E27FC236}">
                    <a16:creationId xmlns:a16="http://schemas.microsoft.com/office/drawing/2014/main" id="{E64DD8A6-2BDB-6C60-C2E4-807BD78ED173}"/>
                  </a:ext>
                </a:extLst>
              </p:cNvPr>
              <p:cNvSpPr/>
              <p:nvPr/>
            </p:nvSpPr>
            <p:spPr>
              <a:xfrm rot="11801757">
                <a:off x="1029338" y="-3419338"/>
                <a:ext cx="894876" cy="343775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87400" dist="50800" algn="ctr" rotWithShape="0">
                  <a:srgbClr val="0F2851">
                    <a:alpha val="5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Электронный рецепт/назначение</a:t>
                </a: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Скругленный прямоугольник 26">
                <a:extLst>
                  <a:ext uri="{FF2B5EF4-FFF2-40B4-BE49-F238E27FC236}">
                    <a16:creationId xmlns:a16="http://schemas.microsoft.com/office/drawing/2014/main" id="{9FF36D9F-EBE4-E76D-3666-BE80E795429E}"/>
                  </a:ext>
                </a:extLst>
              </p:cNvPr>
              <p:cNvSpPr/>
              <p:nvPr/>
            </p:nvSpPr>
            <p:spPr>
              <a:xfrm rot="11152330">
                <a:off x="-124552" y="-3593197"/>
                <a:ext cx="894876" cy="343775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87400" dist="50800" algn="ctr" rotWithShape="0">
                  <a:srgbClr val="0F2851">
                    <a:alpha val="5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Электронные мед. документы</a:t>
                </a: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Прямоугольник 67">
                <a:extLst>
                  <a:ext uri="{FF2B5EF4-FFF2-40B4-BE49-F238E27FC236}">
                    <a16:creationId xmlns:a16="http://schemas.microsoft.com/office/drawing/2014/main" id="{2C8B1402-1B3B-9BBE-D7AE-FAA861222B44}"/>
                  </a:ext>
                </a:extLst>
              </p:cNvPr>
              <p:cNvSpPr/>
              <p:nvPr/>
            </p:nvSpPr>
            <p:spPr>
              <a:xfrm rot="4053238">
                <a:off x="-4184625" y="-3201132"/>
                <a:ext cx="11082344" cy="12742996"/>
              </a:xfrm>
              <a:prstGeom prst="rect">
                <a:avLst/>
              </a:prstGeom>
              <a:noFill/>
              <a:effectLst>
                <a:outerShdw blurRad="787400" dist="50800" algn="ctr" rotWithShape="0">
                  <a:srgbClr val="0F2851">
                    <a:alpha val="50000"/>
                  </a:srgbClr>
                </a:outerShdw>
              </a:effectLst>
            </p:spPr>
            <p:txBody>
              <a:bodyPr wrap="square" lIns="0" tIns="0" rIns="0" bIns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16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сервисы</a:t>
                </a:r>
              </a:p>
            </p:txBody>
          </p:sp>
          <p:sp>
            <p:nvSpPr>
              <p:cNvPr id="69" name="Скругленный прямоугольник 20">
                <a:extLst>
                  <a:ext uri="{FF2B5EF4-FFF2-40B4-BE49-F238E27FC236}">
                    <a16:creationId xmlns:a16="http://schemas.microsoft.com/office/drawing/2014/main" id="{41459825-7151-95B0-FEB5-6A79B9CB2055}"/>
                  </a:ext>
                </a:extLst>
              </p:cNvPr>
              <p:cNvSpPr/>
              <p:nvPr/>
            </p:nvSpPr>
            <p:spPr>
              <a:xfrm rot="14500230">
                <a:off x="5102467" y="-281739"/>
                <a:ext cx="651819" cy="3643425"/>
              </a:xfrm>
              <a:prstGeom prst="roundRect">
                <a:avLst>
                  <a:gd name="adj" fmla="val 50000"/>
                </a:avLst>
              </a:prstGeom>
              <a:solidFill>
                <a:srgbClr val="ABABAB"/>
              </a:solidFill>
              <a:ln>
                <a:noFill/>
              </a:ln>
              <a:effectLst>
                <a:outerShdw blurRad="165100" dist="50800" sx="98000" sy="98000" algn="ctr" rotWithShape="0">
                  <a:srgbClr val="0F2851">
                    <a:alpha val="3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lIns="0" rIns="0" bIns="144000"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Онлайн просмотр квартир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70" name="Скругленный прямоугольник 203">
                <a:extLst>
                  <a:ext uri="{FF2B5EF4-FFF2-40B4-BE49-F238E27FC236}">
                    <a16:creationId xmlns:a16="http://schemas.microsoft.com/office/drawing/2014/main" id="{94D727B3-0489-E3EF-8FA1-6E47C5D998D8}"/>
                  </a:ext>
                </a:extLst>
              </p:cNvPr>
              <p:cNvSpPr/>
              <p:nvPr/>
            </p:nvSpPr>
            <p:spPr>
              <a:xfrm rot="14798728">
                <a:off x="5419654" y="318631"/>
                <a:ext cx="714303" cy="3643425"/>
              </a:xfrm>
              <a:prstGeom prst="roundRect">
                <a:avLst>
                  <a:gd name="adj" fmla="val 50000"/>
                </a:avLst>
              </a:prstGeom>
              <a:solidFill>
                <a:srgbClr val="728AFF"/>
              </a:solidFill>
              <a:ln>
                <a:noFill/>
              </a:ln>
              <a:effectLst>
                <a:outerShdw blurRad="165100" dist="50800" sx="98000" sy="98000" algn="ctr" rotWithShape="0">
                  <a:srgbClr val="0F2851">
                    <a:alpha val="3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lIns="0" rIns="0" bIns="144000"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Справочная информация 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по объектам недвижимости 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в режиме </a:t>
                </a:r>
                <a:r>
                  <a:rPr kumimoji="0" lang="e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online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71" name="Скругленный прямоугольник 18">
                <a:extLst>
                  <a:ext uri="{FF2B5EF4-FFF2-40B4-BE49-F238E27FC236}">
                    <a16:creationId xmlns:a16="http://schemas.microsoft.com/office/drawing/2014/main" id="{28D03CE2-C895-09A2-7476-5ABC4DC7B205}"/>
                  </a:ext>
                </a:extLst>
              </p:cNvPr>
              <p:cNvSpPr/>
              <p:nvPr/>
            </p:nvSpPr>
            <p:spPr>
              <a:xfrm rot="15243525">
                <a:off x="5691192" y="862658"/>
                <a:ext cx="621775" cy="3643425"/>
              </a:xfrm>
              <a:prstGeom prst="roundRect">
                <a:avLst>
                  <a:gd name="adj" fmla="val 50000"/>
                </a:avLst>
              </a:prstGeom>
              <a:solidFill>
                <a:srgbClr val="728AFF"/>
              </a:solidFill>
              <a:ln>
                <a:noFill/>
              </a:ln>
              <a:effectLst>
                <a:outerShdw blurRad="165100" dist="50800" sx="98000" sy="98000" algn="ctr" rotWithShape="0">
                  <a:srgbClr val="0F2851">
                    <a:alpha val="3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lIns="0" rIns="0" bIns="144000"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Сервис проверки 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жилья и застройщика</a:t>
                </a:r>
              </a:p>
            </p:txBody>
          </p:sp>
          <p:sp>
            <p:nvSpPr>
              <p:cNvPr id="72" name="Скругленный прямоугольник 17">
                <a:extLst>
                  <a:ext uri="{FF2B5EF4-FFF2-40B4-BE49-F238E27FC236}">
                    <a16:creationId xmlns:a16="http://schemas.microsoft.com/office/drawing/2014/main" id="{1EBEA2A1-5E6A-2171-F75A-028968CDE17D}"/>
                  </a:ext>
                </a:extLst>
              </p:cNvPr>
              <p:cNvSpPr/>
              <p:nvPr/>
            </p:nvSpPr>
            <p:spPr>
              <a:xfrm rot="15607429">
                <a:off x="5809053" y="1416080"/>
                <a:ext cx="602660" cy="3643425"/>
              </a:xfrm>
              <a:prstGeom prst="roundRect">
                <a:avLst>
                  <a:gd name="adj" fmla="val 50000"/>
                </a:avLst>
              </a:prstGeom>
              <a:solidFill>
                <a:srgbClr val="728AFF"/>
              </a:solidFill>
              <a:ln>
                <a:noFill/>
              </a:ln>
              <a:effectLst>
                <a:outerShdw blurRad="165100" dist="50800" sx="98000" sy="98000" algn="ctr" rotWithShape="0">
                  <a:srgbClr val="0F2851">
                    <a:alpha val="3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lIns="0" rIns="0" bIns="144000"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Регистрация права собственности</a:t>
                </a:r>
              </a:p>
            </p:txBody>
          </p:sp>
          <p:sp>
            <p:nvSpPr>
              <p:cNvPr id="73" name="Скругленный прямоугольник 37">
                <a:extLst>
                  <a:ext uri="{FF2B5EF4-FFF2-40B4-BE49-F238E27FC236}">
                    <a16:creationId xmlns:a16="http://schemas.microsoft.com/office/drawing/2014/main" id="{8487123A-8519-FCE1-5C0D-7D7B83C191FE}"/>
                  </a:ext>
                </a:extLst>
              </p:cNvPr>
              <p:cNvSpPr/>
              <p:nvPr/>
            </p:nvSpPr>
            <p:spPr>
              <a:xfrm rot="15883702">
                <a:off x="5902197" y="2009652"/>
                <a:ext cx="621775" cy="3643425"/>
              </a:xfrm>
              <a:prstGeom prst="roundRect">
                <a:avLst>
                  <a:gd name="adj" fmla="val 50000"/>
                </a:avLst>
              </a:prstGeom>
              <a:solidFill>
                <a:srgbClr val="728AFF"/>
              </a:solidFill>
              <a:ln>
                <a:noFill/>
              </a:ln>
              <a:effectLst>
                <a:outerShdw blurRad="165100" dist="50800" sx="98000" sy="98000" algn="ctr" rotWithShape="0">
                  <a:srgbClr val="0F2851">
                    <a:alpha val="3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lIns="0" rIns="0" bIns="144000"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Помощь в оформлении документов</a:t>
                </a:r>
              </a:p>
            </p:txBody>
          </p:sp>
          <p:sp>
            <p:nvSpPr>
              <p:cNvPr id="74" name="Скругленный прямоугольник 38">
                <a:extLst>
                  <a:ext uri="{FF2B5EF4-FFF2-40B4-BE49-F238E27FC236}">
                    <a16:creationId xmlns:a16="http://schemas.microsoft.com/office/drawing/2014/main" id="{5C74F0F7-5496-C57C-2F41-E16F24BC092A}"/>
                  </a:ext>
                </a:extLst>
              </p:cNvPr>
              <p:cNvSpPr/>
              <p:nvPr/>
            </p:nvSpPr>
            <p:spPr>
              <a:xfrm rot="16200000">
                <a:off x="5907418" y="2671759"/>
                <a:ext cx="572663" cy="3643425"/>
              </a:xfrm>
              <a:prstGeom prst="roundRect">
                <a:avLst>
                  <a:gd name="adj" fmla="val 50000"/>
                </a:avLst>
              </a:prstGeom>
              <a:solidFill>
                <a:srgbClr val="ABABAB"/>
              </a:solidFill>
              <a:ln>
                <a:noFill/>
              </a:ln>
              <a:effectLst>
                <a:outerShdw blurRad="165100" dist="50800" sx="98000" sy="98000" algn="ctr" rotWithShape="0">
                  <a:srgbClr val="0F2851">
                    <a:alpha val="3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lIns="0" rIns="0" bIns="144000"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Оформление ипотеки</a:t>
                </a:r>
              </a:p>
            </p:txBody>
          </p:sp>
          <p:sp>
            <p:nvSpPr>
              <p:cNvPr id="75" name="Скругленный прямоугольник 16">
                <a:extLst>
                  <a:ext uri="{FF2B5EF4-FFF2-40B4-BE49-F238E27FC236}">
                    <a16:creationId xmlns:a16="http://schemas.microsoft.com/office/drawing/2014/main" id="{D1E1E820-C847-587E-30AF-513526C9F417}"/>
                  </a:ext>
                </a:extLst>
              </p:cNvPr>
              <p:cNvSpPr/>
              <p:nvPr/>
            </p:nvSpPr>
            <p:spPr>
              <a:xfrm rot="16719518">
                <a:off x="5871974" y="3267977"/>
                <a:ext cx="595160" cy="3643425"/>
              </a:xfrm>
              <a:prstGeom prst="roundRect">
                <a:avLst>
                  <a:gd name="adj" fmla="val 50000"/>
                </a:avLst>
              </a:prstGeom>
              <a:solidFill>
                <a:srgbClr val="728AFF"/>
              </a:solidFill>
              <a:ln>
                <a:noFill/>
              </a:ln>
              <a:effectLst>
                <a:outerShdw blurRad="165100" dist="50800" sx="98000" sy="98000" algn="ctr" rotWithShape="0">
                  <a:srgbClr val="0F2851">
                    <a:alpha val="3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lIns="0" rIns="0" bIns="144000"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Гос. Кадастровый учет 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76" name="Скругленный прямоугольник 19">
                <a:extLst>
                  <a:ext uri="{FF2B5EF4-FFF2-40B4-BE49-F238E27FC236}">
                    <a16:creationId xmlns:a16="http://schemas.microsoft.com/office/drawing/2014/main" id="{6E24A624-AA60-B049-FA40-F3E05E4B0C18}"/>
                  </a:ext>
                </a:extLst>
              </p:cNvPr>
              <p:cNvSpPr/>
              <p:nvPr/>
            </p:nvSpPr>
            <p:spPr>
              <a:xfrm rot="17147453">
                <a:off x="5705623" y="3818738"/>
                <a:ext cx="583501" cy="3643425"/>
              </a:xfrm>
              <a:prstGeom prst="roundRect">
                <a:avLst>
                  <a:gd name="adj" fmla="val 50000"/>
                </a:avLst>
              </a:prstGeom>
              <a:solidFill>
                <a:srgbClr val="ABABAB"/>
              </a:solidFill>
              <a:ln>
                <a:noFill/>
              </a:ln>
              <a:effectLst>
                <a:outerShdw blurRad="165100" dist="50800" sx="98000" sy="98000" algn="ctr" rotWithShape="0">
                  <a:srgbClr val="0F2851">
                    <a:alpha val="3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lIns="0" rIns="0" bIns="144000"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Страхование имущества онлайн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77" name="Скругленный прямоугольник 15">
                <a:extLst>
                  <a:ext uri="{FF2B5EF4-FFF2-40B4-BE49-F238E27FC236}">
                    <a16:creationId xmlns:a16="http://schemas.microsoft.com/office/drawing/2014/main" id="{DDDEB8DC-8CB2-A924-BB44-73E681674DB9}"/>
                  </a:ext>
                </a:extLst>
              </p:cNvPr>
              <p:cNvSpPr/>
              <p:nvPr/>
            </p:nvSpPr>
            <p:spPr>
              <a:xfrm rot="17647029">
                <a:off x="5436803" y="4358783"/>
                <a:ext cx="703512" cy="3643425"/>
              </a:xfrm>
              <a:prstGeom prst="roundRect">
                <a:avLst>
                  <a:gd name="adj" fmla="val 50000"/>
                </a:avLst>
              </a:prstGeom>
              <a:solidFill>
                <a:srgbClr val="728AFF"/>
              </a:solidFill>
              <a:ln>
                <a:noFill/>
              </a:ln>
              <a:effectLst>
                <a:outerShdw blurRad="165100" dist="50800" sx="98000" sy="98000" algn="ctr" rotWithShape="0">
                  <a:srgbClr val="0F2851">
                    <a:alpha val="3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lIns="0" rIns="0" bIns="144000"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Регистрация по месту жительства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78" name="Скругленный прямоугольник 22">
                <a:extLst>
                  <a:ext uri="{FF2B5EF4-FFF2-40B4-BE49-F238E27FC236}">
                    <a16:creationId xmlns:a16="http://schemas.microsoft.com/office/drawing/2014/main" id="{BC251E86-FD99-2D64-032E-2D2B65BF2D04}"/>
                  </a:ext>
                </a:extLst>
              </p:cNvPr>
              <p:cNvSpPr/>
              <p:nvPr/>
            </p:nvSpPr>
            <p:spPr>
              <a:xfrm rot="13121025">
                <a:off x="3708587" y="-1830635"/>
                <a:ext cx="894876" cy="3437750"/>
              </a:xfrm>
              <a:prstGeom prst="roundRect">
                <a:avLst>
                  <a:gd name="adj" fmla="val 50000"/>
                </a:avLst>
              </a:prstGeom>
              <a:solidFill>
                <a:srgbClr val="ABABAB"/>
              </a:solidFill>
              <a:ln>
                <a:noFill/>
              </a:ln>
              <a:effectLst>
                <a:outerShdw blurRad="165100" dist="50800" sx="98000" sy="98000" algn="ctr" rotWithShape="0">
                  <a:srgbClr val="0F2851">
                    <a:alpha val="3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lIns="0" rIns="0" bIns="144000"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Индивидуальная программа реабилитации</a:t>
                </a:r>
                <a:b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</a:b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и </a:t>
                </a:r>
                <a:r>
                  <a:rPr kumimoji="0" lang="ru-RU" sz="1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абилитации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79" name="Скругленный прямоугольник 40">
                <a:extLst>
                  <a:ext uri="{FF2B5EF4-FFF2-40B4-BE49-F238E27FC236}">
                    <a16:creationId xmlns:a16="http://schemas.microsoft.com/office/drawing/2014/main" id="{2BF31E2A-FDE8-B9F6-EB1A-77A1756A8DC4}"/>
                  </a:ext>
                </a:extLst>
              </p:cNvPr>
              <p:cNvSpPr/>
              <p:nvPr/>
            </p:nvSpPr>
            <p:spPr>
              <a:xfrm rot="12711585">
                <a:off x="3052304" y="-2467609"/>
                <a:ext cx="894876" cy="343775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787400" dist="50800" algn="ctr" rotWithShape="0">
                  <a:srgbClr val="0F2851">
                    <a:alpha val="5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Индивидуальная программа реабилитации и </a:t>
                </a:r>
                <a:r>
                  <a:rPr kumimoji="0" lang="ru-RU" sz="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абилитации</a:t>
                </a: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Скругленный прямоугольник 41">
                <a:extLst>
                  <a:ext uri="{FF2B5EF4-FFF2-40B4-BE49-F238E27FC236}">
                    <a16:creationId xmlns:a16="http://schemas.microsoft.com/office/drawing/2014/main" id="{0B6E8694-6A7E-741B-72D9-DD3626AF9A57}"/>
                  </a:ext>
                </a:extLst>
              </p:cNvPr>
              <p:cNvSpPr/>
              <p:nvPr/>
            </p:nvSpPr>
            <p:spPr>
              <a:xfrm rot="18668487">
                <a:off x="4614489" y="5635106"/>
                <a:ext cx="844360" cy="3643425"/>
              </a:xfrm>
              <a:prstGeom prst="roundRect">
                <a:avLst>
                  <a:gd name="adj" fmla="val 50000"/>
                </a:avLst>
              </a:prstGeom>
              <a:solidFill>
                <a:srgbClr val="ABABAB"/>
              </a:solidFill>
              <a:ln>
                <a:noFill/>
              </a:ln>
              <a:effectLst>
                <a:outerShdw blurRad="165100" dist="50800" sx="98000" sy="98000" algn="ctr" rotWithShape="0">
                  <a:srgbClr val="0F2851">
                    <a:alpha val="3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lIns="0" rIns="0" bIns="144000"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Электронные назначения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81" name="Скругленный прямоугольник 203">
              <a:extLst>
                <a:ext uri="{FF2B5EF4-FFF2-40B4-BE49-F238E27FC236}">
                  <a16:creationId xmlns:a16="http://schemas.microsoft.com/office/drawing/2014/main" id="{AF5254C6-54B8-9194-90E3-2AF08485C451}"/>
                </a:ext>
              </a:extLst>
            </p:cNvPr>
            <p:cNvSpPr/>
            <p:nvPr/>
          </p:nvSpPr>
          <p:spPr>
            <a:xfrm rot="14798728">
              <a:off x="2894975" y="2918608"/>
              <a:ext cx="292999" cy="2683663"/>
            </a:xfrm>
            <a:prstGeom prst="roundRect">
              <a:avLst/>
            </a:prstGeom>
            <a:solidFill>
              <a:srgbClr val="728A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Купить квартиру/дом</a:t>
              </a: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74AB8BD-81A0-93EA-95C4-ED9D87633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b="2"/>
            <a:stretch/>
          </p:blipFill>
          <p:spPr>
            <a:xfrm>
              <a:off x="-4398937" y="-698341"/>
              <a:ext cx="9924138" cy="9811489"/>
            </a:xfrm>
            <a:prstGeom prst="ellipse">
              <a:avLst/>
            </a:prstGeom>
          </p:spPr>
        </p:pic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56728C8E-CAA4-A82A-BDA7-1ABC0568763C}"/>
                </a:ext>
              </a:extLst>
            </p:cNvPr>
            <p:cNvSpPr/>
            <p:nvPr/>
          </p:nvSpPr>
          <p:spPr>
            <a:xfrm rot="4253042">
              <a:off x="4533114" y="2779415"/>
              <a:ext cx="890557" cy="89259"/>
            </a:xfrm>
            <a:prstGeom prst="rect">
              <a:avLst/>
            </a:prstGeom>
            <a:solidFill>
              <a:srgbClr val="728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Сайт </a:t>
              </a:r>
              <a:r>
                <a:rPr kumimoji="0" lang="ru-RU" sz="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РосРеестра</a:t>
              </a:r>
              <a:endPara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C88B8256-BF1F-9D9E-1469-D32DEF0C8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9893" y="2373432"/>
              <a:ext cx="109932" cy="99279"/>
            </a:xfrm>
            <a:prstGeom prst="rect">
              <a:avLst/>
            </a:prstGeom>
          </p:spPr>
        </p:pic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B754A5CF-E136-7477-0360-44E4B4DF1C99}"/>
                </a:ext>
              </a:extLst>
            </p:cNvPr>
            <p:cNvGrpSpPr/>
            <p:nvPr/>
          </p:nvGrpSpPr>
          <p:grpSpPr>
            <a:xfrm>
              <a:off x="-161471" y="2400784"/>
              <a:ext cx="1282195" cy="188415"/>
              <a:chOff x="6245" y="2446352"/>
              <a:chExt cx="1164036" cy="171650"/>
            </a:xfrm>
          </p:grpSpPr>
          <p:sp>
            <p:nvSpPr>
              <p:cNvPr id="55" name="Прямоугольник 54">
                <a:extLst>
                  <a:ext uri="{FF2B5EF4-FFF2-40B4-BE49-F238E27FC236}">
                    <a16:creationId xmlns:a16="http://schemas.microsoft.com/office/drawing/2014/main" id="{C89BFFDF-1D65-9725-530D-F5224F938C37}"/>
                  </a:ext>
                </a:extLst>
              </p:cNvPr>
              <p:cNvSpPr/>
              <p:nvPr/>
            </p:nvSpPr>
            <p:spPr>
              <a:xfrm rot="20779057">
                <a:off x="6245" y="2499231"/>
                <a:ext cx="460058" cy="1080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279A90F7-FD89-B8C7-B6F6-DBA9D6F3D437}"/>
                  </a:ext>
                </a:extLst>
              </p:cNvPr>
              <p:cNvSpPr/>
              <p:nvPr/>
            </p:nvSpPr>
            <p:spPr>
              <a:xfrm>
                <a:off x="456569" y="2446352"/>
                <a:ext cx="460058" cy="1080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id="{9CA07F8A-EDC3-9C0F-5832-422224551582}"/>
                  </a:ext>
                </a:extLst>
              </p:cNvPr>
              <p:cNvSpPr/>
              <p:nvPr/>
            </p:nvSpPr>
            <p:spPr>
              <a:xfrm rot="523507">
                <a:off x="710223" y="2469427"/>
                <a:ext cx="460058" cy="1485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9C8B3C6B-B5B8-D471-8103-5BD305C85278}"/>
                </a:ext>
              </a:extLst>
            </p:cNvPr>
            <p:cNvGrpSpPr/>
            <p:nvPr/>
          </p:nvGrpSpPr>
          <p:grpSpPr>
            <a:xfrm rot="235541">
              <a:off x="-122065" y="1320376"/>
              <a:ext cx="1588981" cy="188267"/>
              <a:chOff x="6245" y="2446352"/>
              <a:chExt cx="1166318" cy="160883"/>
            </a:xfrm>
            <a:solidFill>
              <a:srgbClr val="EEEEEE"/>
            </a:solidFill>
          </p:grpSpPr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id="{59A293B5-6440-CB08-AF9B-A2D87F7DDFB7}"/>
                  </a:ext>
                </a:extLst>
              </p:cNvPr>
              <p:cNvSpPr/>
              <p:nvPr/>
            </p:nvSpPr>
            <p:spPr>
              <a:xfrm rot="20779057">
                <a:off x="6245" y="2499231"/>
                <a:ext cx="460058" cy="1080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Прямоугольник 52">
                <a:extLst>
                  <a:ext uri="{FF2B5EF4-FFF2-40B4-BE49-F238E27FC236}">
                    <a16:creationId xmlns:a16="http://schemas.microsoft.com/office/drawing/2014/main" id="{3292BE31-9FBE-72C4-784D-E8E62D66C7DD}"/>
                  </a:ext>
                </a:extLst>
              </p:cNvPr>
              <p:cNvSpPr/>
              <p:nvPr/>
            </p:nvSpPr>
            <p:spPr>
              <a:xfrm>
                <a:off x="456569" y="2446352"/>
                <a:ext cx="460058" cy="1080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Прямоугольник 53">
                <a:extLst>
                  <a:ext uri="{FF2B5EF4-FFF2-40B4-BE49-F238E27FC236}">
                    <a16:creationId xmlns:a16="http://schemas.microsoft.com/office/drawing/2014/main" id="{8DDBEC1C-0DDA-CC85-EBFC-E17DA5853624}"/>
                  </a:ext>
                </a:extLst>
              </p:cNvPr>
              <p:cNvSpPr/>
              <p:nvPr/>
            </p:nvSpPr>
            <p:spPr>
              <a:xfrm rot="523507">
                <a:off x="712505" y="2469630"/>
                <a:ext cx="460058" cy="11367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Прямоугольник 31">
              <a:extLst>
                <a:ext uri="{FF2B5EF4-FFF2-40B4-BE49-F238E27FC236}">
                  <a16:creationId xmlns:a16="http://schemas.microsoft.com/office/drawing/2014/main" id="{1829D76B-7000-D0C7-946E-5174ECE3501B}"/>
                </a:ext>
              </a:extLst>
            </p:cNvPr>
            <p:cNvSpPr/>
            <p:nvPr/>
          </p:nvSpPr>
          <p:spPr>
            <a:xfrm rot="1851998">
              <a:off x="-1635017" y="2512399"/>
              <a:ext cx="3920588" cy="4393242"/>
            </a:xfrm>
            <a:prstGeom prst="rect">
              <a:avLst/>
            </a:prstGeom>
          </p:spPr>
          <p:txBody>
            <a:bodyPr wrap="square" lIns="0" tIns="0" rIns="0" bIns="0">
              <a:prstTxWarp prst="textArchUp">
                <a:avLst>
                  <a:gd name="adj" fmla="val 9791679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16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Helvetica"/>
                  <a:cs typeface="Segoe UI" panose="020B0502040204020203" pitchFamily="34" charset="0"/>
                </a:rPr>
                <a:t>Базовые потребности</a:t>
              </a:r>
            </a:p>
          </p:txBody>
        </p:sp>
        <p:sp>
          <p:nvSpPr>
            <p:cNvPr id="43" name="Прямоугольник 31">
              <a:extLst>
                <a:ext uri="{FF2B5EF4-FFF2-40B4-BE49-F238E27FC236}">
                  <a16:creationId xmlns:a16="http://schemas.microsoft.com/office/drawing/2014/main" id="{B828848E-094B-A05E-1594-88A8F42AB09E}"/>
                </a:ext>
              </a:extLst>
            </p:cNvPr>
            <p:cNvSpPr/>
            <p:nvPr/>
          </p:nvSpPr>
          <p:spPr>
            <a:xfrm rot="2801816">
              <a:off x="-1235052" y="1635380"/>
              <a:ext cx="4429617" cy="4393242"/>
            </a:xfrm>
            <a:prstGeom prst="rect">
              <a:avLst/>
            </a:prstGeom>
          </p:spPr>
          <p:txBody>
            <a:bodyPr wrap="square" lIns="0" tIns="0" rIns="0" bIns="0">
              <a:prstTxWarp prst="textArchUp">
                <a:avLst>
                  <a:gd name="adj" fmla="val 9791679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16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Helvetica"/>
                  <a:cs typeface="Segoe UI" panose="020B0502040204020203" pitchFamily="34" charset="0"/>
                </a:rPr>
                <a:t>жизненные ситуации</a:t>
              </a:r>
            </a:p>
          </p:txBody>
        </p:sp>
        <p:sp>
          <p:nvSpPr>
            <p:cNvPr id="44" name="Прямоугольник 31">
              <a:extLst>
                <a:ext uri="{FF2B5EF4-FFF2-40B4-BE49-F238E27FC236}">
                  <a16:creationId xmlns:a16="http://schemas.microsoft.com/office/drawing/2014/main" id="{36692FA9-1620-9481-6278-8EDB2B07926F}"/>
                </a:ext>
              </a:extLst>
            </p:cNvPr>
            <p:cNvSpPr/>
            <p:nvPr/>
          </p:nvSpPr>
          <p:spPr>
            <a:xfrm rot="2925665">
              <a:off x="-468382" y="644164"/>
              <a:ext cx="5031326" cy="4393242"/>
            </a:xfrm>
            <a:prstGeom prst="rect">
              <a:avLst/>
            </a:prstGeom>
          </p:spPr>
          <p:txBody>
            <a:bodyPr wrap="square" lIns="0" tIns="0" rIns="0" bIns="0">
              <a:prstTxWarp prst="textArchUp">
                <a:avLst>
                  <a:gd name="adj" fmla="val 9791679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16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Helvetica"/>
                  <a:cs typeface="Segoe UI" panose="020B0502040204020203" pitchFamily="34" charset="0"/>
                </a:rPr>
                <a:t>потребности</a:t>
              </a:r>
            </a:p>
          </p:txBody>
        </p:sp>
        <p:sp>
          <p:nvSpPr>
            <p:cNvPr id="45" name="Прямоугольник 31">
              <a:extLst>
                <a:ext uri="{FF2B5EF4-FFF2-40B4-BE49-F238E27FC236}">
                  <a16:creationId xmlns:a16="http://schemas.microsoft.com/office/drawing/2014/main" id="{19AB305B-43DF-DB22-6D66-669BA831F09E}"/>
                </a:ext>
              </a:extLst>
            </p:cNvPr>
            <p:cNvSpPr/>
            <p:nvPr/>
          </p:nvSpPr>
          <p:spPr>
            <a:xfrm rot="2889555">
              <a:off x="257698" y="358185"/>
              <a:ext cx="4429617" cy="4393242"/>
            </a:xfrm>
            <a:prstGeom prst="rect">
              <a:avLst/>
            </a:prstGeom>
          </p:spPr>
          <p:txBody>
            <a:bodyPr wrap="square" lIns="0" tIns="0" rIns="0" bIns="0">
              <a:prstTxWarp prst="textArchUp">
                <a:avLst>
                  <a:gd name="adj" fmla="val 9791679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16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Helvetica"/>
                  <a:cs typeface="Segoe UI" panose="020B0502040204020203" pitchFamily="34" charset="0"/>
                </a:rPr>
                <a:t>каналы</a:t>
              </a:r>
            </a:p>
          </p:txBody>
        </p:sp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AF652315-CA80-C867-7EE0-B2A270AFE423}"/>
                </a:ext>
              </a:extLst>
            </p:cNvPr>
            <p:cNvGrpSpPr/>
            <p:nvPr/>
          </p:nvGrpSpPr>
          <p:grpSpPr>
            <a:xfrm rot="235541">
              <a:off x="-158191" y="-143739"/>
              <a:ext cx="1999489" cy="188161"/>
              <a:chOff x="6494" y="2457152"/>
              <a:chExt cx="1172150" cy="160793"/>
            </a:xfrm>
            <a:solidFill>
              <a:srgbClr val="E0E0E0"/>
            </a:solidFill>
          </p:grpSpPr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id="{FC97B255-FA6D-A6FC-B14E-395B281275AF}"/>
                  </a:ext>
                </a:extLst>
              </p:cNvPr>
              <p:cNvSpPr/>
              <p:nvPr/>
            </p:nvSpPr>
            <p:spPr>
              <a:xfrm rot="21101784">
                <a:off x="6494" y="2504512"/>
                <a:ext cx="460058" cy="1080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D6BA866F-AE1E-AED4-ECC2-CF95F4888903}"/>
                  </a:ext>
                </a:extLst>
              </p:cNvPr>
              <p:cNvSpPr/>
              <p:nvPr/>
            </p:nvSpPr>
            <p:spPr>
              <a:xfrm>
                <a:off x="457031" y="2457152"/>
                <a:ext cx="393937" cy="12155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426E1BC0-DE68-1B70-5798-8F7982E41A7A}"/>
                  </a:ext>
                </a:extLst>
              </p:cNvPr>
              <p:cNvSpPr/>
              <p:nvPr/>
            </p:nvSpPr>
            <p:spPr>
              <a:xfrm rot="523507">
                <a:off x="718586" y="2504268"/>
                <a:ext cx="460058" cy="11367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AC528C2A-8DE8-A4BC-E74E-C07A81E81408}"/>
                </a:ext>
              </a:extLst>
            </p:cNvPr>
            <p:cNvSpPr/>
            <p:nvPr/>
          </p:nvSpPr>
          <p:spPr>
            <a:xfrm rot="5050850">
              <a:off x="4970732" y="3832229"/>
              <a:ext cx="451192" cy="85943"/>
            </a:xfrm>
            <a:prstGeom prst="rect">
              <a:avLst/>
            </a:prstGeom>
            <a:solidFill>
              <a:srgbClr val="728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МФЦ</a:t>
              </a:r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794D02D1-114F-DDBA-1483-09B7F19181D0}"/>
                </a:ext>
              </a:extLst>
            </p:cNvPr>
            <p:cNvSpPr/>
            <p:nvPr/>
          </p:nvSpPr>
          <p:spPr>
            <a:xfrm rot="5900555">
              <a:off x="4856673" y="4961754"/>
              <a:ext cx="589139" cy="60794"/>
            </a:xfrm>
            <a:prstGeom prst="rect">
              <a:avLst/>
            </a:prstGeom>
            <a:solidFill>
              <a:srgbClr val="728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ДОМ.РФ</a:t>
              </a:r>
            </a:p>
          </p:txBody>
        </p:sp>
        <p:sp>
          <p:nvSpPr>
            <p:cNvPr id="5" name="Скругленный прямоугольник 79">
              <a:extLst>
                <a:ext uri="{FF2B5EF4-FFF2-40B4-BE49-F238E27FC236}">
                  <a16:creationId xmlns:a16="http://schemas.microsoft.com/office/drawing/2014/main" id="{E2C11144-15BA-0047-5517-A273DBA67787}"/>
                </a:ext>
              </a:extLst>
            </p:cNvPr>
            <p:cNvSpPr/>
            <p:nvPr/>
          </p:nvSpPr>
          <p:spPr>
            <a:xfrm rot="21318799">
              <a:off x="2455071" y="3987242"/>
              <a:ext cx="1030145" cy="140112"/>
            </a:xfrm>
            <a:prstGeom prst="roundRect">
              <a:avLst/>
            </a:prstGeom>
            <a:solidFill>
              <a:srgbClr val="728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Купить квартиру</a:t>
              </a:r>
            </a:p>
          </p:txBody>
        </p:sp>
        <p:sp>
          <p:nvSpPr>
            <p:cNvPr id="6" name="Скругленный прямоугольник 80">
              <a:extLst>
                <a:ext uri="{FF2B5EF4-FFF2-40B4-BE49-F238E27FC236}">
                  <a16:creationId xmlns:a16="http://schemas.microsoft.com/office/drawing/2014/main" id="{3634B84D-4E0A-B4BA-797D-A2B8AF854D97}"/>
                </a:ext>
              </a:extLst>
            </p:cNvPr>
            <p:cNvSpPr/>
            <p:nvPr/>
          </p:nvSpPr>
          <p:spPr>
            <a:xfrm rot="20325662">
              <a:off x="3310775" y="2803012"/>
              <a:ext cx="1457269" cy="149193"/>
            </a:xfrm>
            <a:prstGeom prst="roundRect">
              <a:avLst/>
            </a:prstGeom>
            <a:solidFill>
              <a:srgbClr val="728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найти информацию об ипотеке</a:t>
              </a:r>
            </a:p>
          </p:txBody>
        </p:sp>
        <p:sp>
          <p:nvSpPr>
            <p:cNvPr id="7" name="Скругленный прямоугольник 81">
              <a:extLst>
                <a:ext uri="{FF2B5EF4-FFF2-40B4-BE49-F238E27FC236}">
                  <a16:creationId xmlns:a16="http://schemas.microsoft.com/office/drawing/2014/main" id="{73C00093-3904-025C-CBD2-4B4FB0876C9F}"/>
                </a:ext>
              </a:extLst>
            </p:cNvPr>
            <p:cNvSpPr/>
            <p:nvPr/>
          </p:nvSpPr>
          <p:spPr>
            <a:xfrm rot="20492700">
              <a:off x="3410660" y="3057281"/>
              <a:ext cx="1264668" cy="173965"/>
            </a:xfrm>
            <a:prstGeom prst="roundRect">
              <a:avLst/>
            </a:prstGeom>
            <a:solidFill>
              <a:srgbClr val="728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выбрать жилье для покупки</a:t>
              </a:r>
            </a:p>
          </p:txBody>
        </p:sp>
        <p:sp>
          <p:nvSpPr>
            <p:cNvPr id="8" name="Скругленный прямоугольник 82">
              <a:extLst>
                <a:ext uri="{FF2B5EF4-FFF2-40B4-BE49-F238E27FC236}">
                  <a16:creationId xmlns:a16="http://schemas.microsoft.com/office/drawing/2014/main" id="{708B1AB4-03E2-E1E1-31B0-0C9B6CA440C3}"/>
                </a:ext>
              </a:extLst>
            </p:cNvPr>
            <p:cNvSpPr/>
            <p:nvPr/>
          </p:nvSpPr>
          <p:spPr>
            <a:xfrm rot="20745249">
              <a:off x="3485903" y="3307267"/>
              <a:ext cx="1358340" cy="140048"/>
            </a:xfrm>
            <a:prstGeom prst="roundRect">
              <a:avLst/>
            </a:prstGeom>
            <a:solidFill>
              <a:srgbClr val="728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привлечь </a:t>
              </a:r>
              <a:r>
                <a:rPr kumimoji="0" lang="ru-RU" sz="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риэлтора</a:t>
              </a:r>
              <a:endPara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Скругленный прямоугольник 83">
              <a:extLst>
                <a:ext uri="{FF2B5EF4-FFF2-40B4-BE49-F238E27FC236}">
                  <a16:creationId xmlns:a16="http://schemas.microsoft.com/office/drawing/2014/main" id="{D035BB63-6F19-F567-843A-09F0292714E8}"/>
                </a:ext>
              </a:extLst>
            </p:cNvPr>
            <p:cNvSpPr/>
            <p:nvPr/>
          </p:nvSpPr>
          <p:spPr>
            <a:xfrm rot="20972562">
              <a:off x="3532741" y="3533843"/>
              <a:ext cx="1377007" cy="160321"/>
            </a:xfrm>
            <a:prstGeom prst="roundRect">
              <a:avLst/>
            </a:prstGeom>
            <a:solidFill>
              <a:srgbClr val="728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найти деньги на первоначальный взнос</a:t>
              </a:r>
            </a:p>
          </p:txBody>
        </p:sp>
        <p:sp>
          <p:nvSpPr>
            <p:cNvPr id="10" name="Скругленный прямоугольник 84">
              <a:extLst>
                <a:ext uri="{FF2B5EF4-FFF2-40B4-BE49-F238E27FC236}">
                  <a16:creationId xmlns:a16="http://schemas.microsoft.com/office/drawing/2014/main" id="{3EED976C-049B-68DB-914F-A419E2C1BFCC}"/>
                </a:ext>
              </a:extLst>
            </p:cNvPr>
            <p:cNvSpPr/>
            <p:nvPr/>
          </p:nvSpPr>
          <p:spPr>
            <a:xfrm rot="21207517">
              <a:off x="3582399" y="3802762"/>
              <a:ext cx="1377007" cy="101111"/>
            </a:xfrm>
            <a:prstGeom prst="roundRect">
              <a:avLst/>
            </a:prstGeom>
            <a:solidFill>
              <a:srgbClr val="728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оформить сделку</a:t>
              </a:r>
            </a:p>
          </p:txBody>
        </p:sp>
        <p:sp>
          <p:nvSpPr>
            <p:cNvPr id="11" name="Скругленный прямоугольник 85">
              <a:extLst>
                <a:ext uri="{FF2B5EF4-FFF2-40B4-BE49-F238E27FC236}">
                  <a16:creationId xmlns:a16="http://schemas.microsoft.com/office/drawing/2014/main" id="{9E07724B-1D5A-40B6-62A1-5AB601F009FE}"/>
                </a:ext>
              </a:extLst>
            </p:cNvPr>
            <p:cNvSpPr/>
            <p:nvPr/>
          </p:nvSpPr>
          <p:spPr>
            <a:xfrm rot="21410980">
              <a:off x="3583296" y="4064795"/>
              <a:ext cx="1476360" cy="82528"/>
            </a:xfrm>
            <a:prstGeom prst="roundRect">
              <a:avLst/>
            </a:prstGeom>
            <a:solidFill>
              <a:srgbClr val="728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помнить о регулярном платеже</a:t>
              </a:r>
            </a:p>
          </p:txBody>
        </p:sp>
        <p:sp>
          <p:nvSpPr>
            <p:cNvPr id="12" name="Скругленный прямоугольник 86">
              <a:extLst>
                <a:ext uri="{FF2B5EF4-FFF2-40B4-BE49-F238E27FC236}">
                  <a16:creationId xmlns:a16="http://schemas.microsoft.com/office/drawing/2014/main" id="{5DF36159-0C3F-619C-03D0-FD4FF2AFC623}"/>
                </a:ext>
              </a:extLst>
            </p:cNvPr>
            <p:cNvSpPr/>
            <p:nvPr/>
          </p:nvSpPr>
          <p:spPr>
            <a:xfrm>
              <a:off x="3583780" y="4271236"/>
              <a:ext cx="1475392" cy="152661"/>
            </a:xfrm>
            <a:prstGeom prst="roundRect">
              <a:avLst/>
            </a:prstGeom>
            <a:solidFill>
              <a:srgbClr val="728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получить помощь в трудной 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ситуации</a:t>
              </a:r>
            </a:p>
          </p:txBody>
        </p:sp>
        <p:sp>
          <p:nvSpPr>
            <p:cNvPr id="13" name="Скругленный прямоугольник 87">
              <a:extLst>
                <a:ext uri="{FF2B5EF4-FFF2-40B4-BE49-F238E27FC236}">
                  <a16:creationId xmlns:a16="http://schemas.microsoft.com/office/drawing/2014/main" id="{42EB8A44-22F1-BF2F-4973-F3359DC6F9F6}"/>
                </a:ext>
              </a:extLst>
            </p:cNvPr>
            <p:cNvSpPr/>
            <p:nvPr/>
          </p:nvSpPr>
          <p:spPr>
            <a:xfrm rot="281255">
              <a:off x="3565813" y="4533026"/>
              <a:ext cx="1475392" cy="160024"/>
            </a:xfrm>
            <a:prstGeom prst="roundRect">
              <a:avLst/>
            </a:prstGeom>
            <a:solidFill>
              <a:srgbClr val="728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эффективно распоряжаться финансами</a:t>
              </a:r>
            </a:p>
          </p:txBody>
        </p:sp>
        <p:sp>
          <p:nvSpPr>
            <p:cNvPr id="14" name="Скругленный прямоугольник 88">
              <a:extLst>
                <a:ext uri="{FF2B5EF4-FFF2-40B4-BE49-F238E27FC236}">
                  <a16:creationId xmlns:a16="http://schemas.microsoft.com/office/drawing/2014/main" id="{5360F66A-D219-C4E7-CD01-2EA465406757}"/>
                </a:ext>
              </a:extLst>
            </p:cNvPr>
            <p:cNvSpPr/>
            <p:nvPr/>
          </p:nvSpPr>
          <p:spPr>
            <a:xfrm rot="534883">
              <a:off x="3545142" y="4769936"/>
              <a:ext cx="1208951" cy="120228"/>
            </a:xfrm>
            <a:prstGeom prst="roundRect">
              <a:avLst/>
            </a:prstGeom>
            <a:solidFill>
              <a:srgbClr val="728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получить регистрацию</a:t>
              </a:r>
            </a:p>
          </p:txBody>
        </p:sp>
      </p:grpSp>
      <p:sp>
        <p:nvSpPr>
          <p:cNvPr id="15" name="Прямоугольник 36">
            <a:extLst>
              <a:ext uri="{FF2B5EF4-FFF2-40B4-BE49-F238E27FC236}">
                <a16:creationId xmlns:a16="http://schemas.microsoft.com/office/drawing/2014/main" id="{21BF4B29-FE4F-A57E-09CE-E13438D5DE0C}"/>
              </a:ext>
            </a:extLst>
          </p:cNvPr>
          <p:cNvSpPr txBox="1"/>
          <p:nvPr/>
        </p:nvSpPr>
        <p:spPr>
          <a:xfrm>
            <a:off x="8602164" y="1122055"/>
            <a:ext cx="277950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defRPr sz="2000" b="1" spc="-19">
                <a:gradFill flip="none" rotWithShape="1">
                  <a:gsLst>
                    <a:gs pos="0">
                      <a:srgbClr val="37508C"/>
                    </a:gs>
                    <a:gs pos="100000">
                      <a:srgbClr val="00A5AD"/>
                    </a:gs>
                  </a:gsLst>
                  <a:lin ang="18900000" scaled="0"/>
                </a:gradFill>
                <a:effectLst>
                  <a:outerShdw blurRad="139700" dist="127000" dir="5400000" rotWithShape="0">
                    <a:srgbClr val="000000">
                      <a:alpha val="2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elvetica Neue"/>
                <a:cs typeface="Helvetica Neue"/>
                <a:sym typeface="Helvetica Neue"/>
              </a:rPr>
              <a:t>Базовая потребность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" name="Прямоугольник 34">
            <a:extLst>
              <a:ext uri="{FF2B5EF4-FFF2-40B4-BE49-F238E27FC236}">
                <a16:creationId xmlns:a16="http://schemas.microsoft.com/office/drawing/2014/main" id="{1ABE2F16-1F4D-8297-2DD1-35187D089B18}"/>
              </a:ext>
            </a:extLst>
          </p:cNvPr>
          <p:cNvSpPr txBox="1"/>
          <p:nvPr/>
        </p:nvSpPr>
        <p:spPr>
          <a:xfrm>
            <a:off x="9162730" y="1599933"/>
            <a:ext cx="1921238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Крыша над головой</a:t>
            </a:r>
          </a:p>
        </p:txBody>
      </p:sp>
      <p:sp>
        <p:nvSpPr>
          <p:cNvPr id="28" name="Прямоугольник 40">
            <a:extLst>
              <a:ext uri="{FF2B5EF4-FFF2-40B4-BE49-F238E27FC236}">
                <a16:creationId xmlns:a16="http://schemas.microsoft.com/office/drawing/2014/main" id="{E3FAB829-DEE2-C7C1-3B9C-AEBA7F2EE002}"/>
              </a:ext>
            </a:extLst>
          </p:cNvPr>
          <p:cNvSpPr txBox="1"/>
          <p:nvPr/>
        </p:nvSpPr>
        <p:spPr>
          <a:xfrm>
            <a:off x="9162730" y="4928627"/>
            <a:ext cx="2617589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Регистрация права собственности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Регистрация по месту жительства</a:t>
            </a:r>
          </a:p>
        </p:txBody>
      </p:sp>
      <p:sp>
        <p:nvSpPr>
          <p:cNvPr id="30" name="Прямоугольник 40">
            <a:extLst>
              <a:ext uri="{FF2B5EF4-FFF2-40B4-BE49-F238E27FC236}">
                <a16:creationId xmlns:a16="http://schemas.microsoft.com/office/drawing/2014/main" id="{01B2774B-103E-E521-2704-D327F3AEDE9B}"/>
              </a:ext>
            </a:extLst>
          </p:cNvPr>
          <p:cNvSpPr txBox="1"/>
          <p:nvPr/>
        </p:nvSpPr>
        <p:spPr>
          <a:xfrm>
            <a:off x="9162730" y="5841814"/>
            <a:ext cx="268375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Оформление ипотеки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Страхование имущества онлайн</a:t>
            </a:r>
          </a:p>
        </p:txBody>
      </p:sp>
      <p:sp>
        <p:nvSpPr>
          <p:cNvPr id="32" name="Прямоугольник 40">
            <a:extLst>
              <a:ext uri="{FF2B5EF4-FFF2-40B4-BE49-F238E27FC236}">
                <a16:creationId xmlns:a16="http://schemas.microsoft.com/office/drawing/2014/main" id="{7A8AB51D-1622-6276-05C3-96F29A59D351}"/>
              </a:ext>
            </a:extLst>
          </p:cNvPr>
          <p:cNvSpPr txBox="1"/>
          <p:nvPr/>
        </p:nvSpPr>
        <p:spPr>
          <a:xfrm>
            <a:off x="9162730" y="4656434"/>
            <a:ext cx="249912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Государственные:</a:t>
            </a:r>
          </a:p>
        </p:txBody>
      </p:sp>
      <p:sp>
        <p:nvSpPr>
          <p:cNvPr id="33" name="Прямоугольник 40">
            <a:extLst>
              <a:ext uri="{FF2B5EF4-FFF2-40B4-BE49-F238E27FC236}">
                <a16:creationId xmlns:a16="http://schemas.microsoft.com/office/drawing/2014/main" id="{9BBBDB1D-A831-BDAC-72D6-F0D5FD6C41EF}"/>
              </a:ext>
            </a:extLst>
          </p:cNvPr>
          <p:cNvSpPr txBox="1"/>
          <p:nvPr/>
        </p:nvSpPr>
        <p:spPr>
          <a:xfrm>
            <a:off x="9162730" y="5648565"/>
            <a:ext cx="249912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Частные:</a:t>
            </a:r>
          </a:p>
        </p:txBody>
      </p:sp>
      <p:sp>
        <p:nvSpPr>
          <p:cNvPr id="34" name="Прямоугольник 40">
            <a:extLst>
              <a:ext uri="{FF2B5EF4-FFF2-40B4-BE49-F238E27FC236}">
                <a16:creationId xmlns:a16="http://schemas.microsoft.com/office/drawing/2014/main" id="{8D3ECEB0-ECC4-DC1C-208B-B603E4B38C8E}"/>
              </a:ext>
            </a:extLst>
          </p:cNvPr>
          <p:cNvSpPr txBox="1"/>
          <p:nvPr/>
        </p:nvSpPr>
        <p:spPr>
          <a:xfrm>
            <a:off x="9162730" y="5325105"/>
            <a:ext cx="249912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35" name="Прямоугольник 40">
            <a:extLst>
              <a:ext uri="{FF2B5EF4-FFF2-40B4-BE49-F238E27FC236}">
                <a16:creationId xmlns:a16="http://schemas.microsoft.com/office/drawing/2014/main" id="{637E0605-C8EE-9838-CEDE-F2F8D92A7C85}"/>
              </a:ext>
            </a:extLst>
          </p:cNvPr>
          <p:cNvSpPr txBox="1"/>
          <p:nvPr/>
        </p:nvSpPr>
        <p:spPr>
          <a:xfrm>
            <a:off x="9162730" y="6302155"/>
            <a:ext cx="249912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143" name="Прямоугольник 41">
            <a:extLst>
              <a:ext uri="{FF2B5EF4-FFF2-40B4-BE49-F238E27FC236}">
                <a16:creationId xmlns:a16="http://schemas.microsoft.com/office/drawing/2014/main" id="{31A5CAFD-95FE-89AF-57FF-D5F188BEE708}"/>
              </a:ext>
            </a:extLst>
          </p:cNvPr>
          <p:cNvSpPr txBox="1"/>
          <p:nvPr/>
        </p:nvSpPr>
        <p:spPr>
          <a:xfrm>
            <a:off x="8602164" y="4307567"/>
            <a:ext cx="292510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defRPr sz="2000" b="1" spc="-19">
                <a:gradFill flip="none" rotWithShape="1">
                  <a:gsLst>
                    <a:gs pos="0">
                      <a:srgbClr val="37508C"/>
                    </a:gs>
                    <a:gs pos="100000">
                      <a:srgbClr val="00A5AD"/>
                    </a:gs>
                  </a:gsLst>
                  <a:lin ang="18900000" scaled="0"/>
                </a:gradFill>
                <a:effectLst>
                  <a:outerShdw blurRad="139700" dist="127000" dir="5400000" rotWithShape="0">
                    <a:srgbClr val="000000">
                      <a:alpha val="2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-19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39700" dist="127000" dir="5400000" rotWithShape="0">
                    <a:srgbClr val="000000">
                      <a:alpha val="2000"/>
                    </a:srgbClr>
                  </a:outerShdw>
                </a:effectLst>
                <a:uLnTx/>
                <a:uFillTx/>
                <a:latin typeface="Calibri" panose="020F0502020204030204"/>
                <a:ea typeface="Helvetica Neue"/>
                <a:cs typeface="Helvetica Neue"/>
                <a:sym typeface="Helvetica Neue"/>
              </a:rPr>
              <a:t>Сервисы</a:t>
            </a:r>
            <a:endParaRPr kumimoji="0" sz="2000" b="1" i="0" u="none" strike="noStrike" kern="0" cap="none" spc="-19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139700" dist="127000" dir="5400000" rotWithShape="0">
                  <a:srgbClr val="000000">
                    <a:alpha val="2000"/>
                  </a:srgbClr>
                </a:outerShdw>
              </a:effectLst>
              <a:uLnTx/>
              <a:uFillTx/>
              <a:latin typeface="Calibri" panose="020F0502020204030204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4" name="1">
            <a:extLst>
              <a:ext uri="{FF2B5EF4-FFF2-40B4-BE49-F238E27FC236}">
                <a16:creationId xmlns:a16="http://schemas.microsoft.com/office/drawing/2014/main" id="{544309FA-53D7-25B3-8D43-72C2A1CA5E44}"/>
              </a:ext>
            </a:extLst>
          </p:cNvPr>
          <p:cNvSpPr/>
          <p:nvPr/>
        </p:nvSpPr>
        <p:spPr>
          <a:xfrm>
            <a:off x="8047112" y="1958530"/>
            <a:ext cx="373208" cy="37419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sz="12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55538B"/>
                </a:solidFill>
                <a:effectLst/>
                <a:uLnTx/>
                <a:uFillTx/>
                <a:latin typeface="Calibri"/>
                <a:ea typeface="Helvetica Neue"/>
                <a:cs typeface="Helvetica Neue"/>
                <a:sym typeface="Helvetica Neue"/>
              </a:rPr>
              <a:t>2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55538B"/>
              </a:solidFill>
              <a:effectLst/>
              <a:uLnTx/>
              <a:uFillTx/>
              <a:latin typeface="Calibri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5" name="2">
            <a:extLst>
              <a:ext uri="{FF2B5EF4-FFF2-40B4-BE49-F238E27FC236}">
                <a16:creationId xmlns:a16="http://schemas.microsoft.com/office/drawing/2014/main" id="{330897CF-A266-7FF3-74DB-3D3B547EA633}"/>
              </a:ext>
            </a:extLst>
          </p:cNvPr>
          <p:cNvSpPr/>
          <p:nvPr/>
        </p:nvSpPr>
        <p:spPr>
          <a:xfrm>
            <a:off x="8047112" y="2997983"/>
            <a:ext cx="373208" cy="37419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sz="12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55538B"/>
                </a:solidFill>
                <a:effectLst/>
                <a:uLnTx/>
                <a:uFillTx/>
                <a:latin typeface="Calibri"/>
                <a:ea typeface="Helvetica Neue"/>
                <a:cs typeface="Helvetica Neue"/>
                <a:sym typeface="Helvetica Neue"/>
              </a:rPr>
              <a:t>3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55538B"/>
              </a:solidFill>
              <a:effectLst/>
              <a:uLnTx/>
              <a:uFillTx/>
              <a:latin typeface="Calibri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6" name="3">
            <a:extLst>
              <a:ext uri="{FF2B5EF4-FFF2-40B4-BE49-F238E27FC236}">
                <a16:creationId xmlns:a16="http://schemas.microsoft.com/office/drawing/2014/main" id="{CA22FBC3-A218-6F14-D4F3-1D17F52A6CA1}"/>
              </a:ext>
            </a:extLst>
          </p:cNvPr>
          <p:cNvSpPr/>
          <p:nvPr/>
        </p:nvSpPr>
        <p:spPr>
          <a:xfrm>
            <a:off x="8047112" y="4244723"/>
            <a:ext cx="373208" cy="3741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sz="12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55538B"/>
                </a:solidFill>
                <a:effectLst/>
                <a:uLnTx/>
                <a:uFillTx/>
                <a:latin typeface="Calibri"/>
                <a:ea typeface="Helvetica Neue"/>
                <a:cs typeface="Helvetica Neue"/>
                <a:sym typeface="Helvetica Neue"/>
              </a:rPr>
              <a:t>4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55538B"/>
              </a:solidFill>
              <a:effectLst/>
              <a:uLnTx/>
              <a:uFillTx/>
              <a:latin typeface="Calibri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id="{76FFE8D7-FBF0-3D31-9677-6496831C4A6A}"/>
              </a:ext>
            </a:extLst>
          </p:cNvPr>
          <p:cNvSpPr/>
          <p:nvPr/>
        </p:nvSpPr>
        <p:spPr>
          <a:xfrm>
            <a:off x="9162730" y="2520729"/>
            <a:ext cx="153327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SB Sans Text Light" panose="020B0303040504020204" pitchFamily="34" charset="-52"/>
              </a:rPr>
              <a:t>Купить квартиру</a:t>
            </a: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B7D1B976-8627-D08F-0237-2F3E2272A8C8}"/>
              </a:ext>
            </a:extLst>
          </p:cNvPr>
          <p:cNvSpPr/>
          <p:nvPr/>
        </p:nvSpPr>
        <p:spPr>
          <a:xfrm>
            <a:off x="8602164" y="1985478"/>
            <a:ext cx="277010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Жизненные ситуации</a:t>
            </a:r>
          </a:p>
        </p:txBody>
      </p:sp>
      <p:sp>
        <p:nvSpPr>
          <p:cNvPr id="149" name="Freeform 55">
            <a:extLst>
              <a:ext uri="{FF2B5EF4-FFF2-40B4-BE49-F238E27FC236}">
                <a16:creationId xmlns:a16="http://schemas.microsoft.com/office/drawing/2014/main" id="{CA4DFD95-BD04-6C45-1A1D-A1C67684412E}"/>
              </a:ext>
            </a:extLst>
          </p:cNvPr>
          <p:cNvSpPr>
            <a:spLocks noEditPoints="1"/>
          </p:cNvSpPr>
          <p:nvPr/>
        </p:nvSpPr>
        <p:spPr bwMode="auto">
          <a:xfrm>
            <a:off x="8680412" y="2455076"/>
            <a:ext cx="346035" cy="348656"/>
          </a:xfrm>
          <a:custGeom>
            <a:avLst/>
            <a:gdLst>
              <a:gd name="T0" fmla="*/ 59871 w 56"/>
              <a:gd name="T1" fmla="*/ 37703 h 56"/>
              <a:gd name="T2" fmla="*/ 14968 w 56"/>
              <a:gd name="T3" fmla="*/ 37703 h 56"/>
              <a:gd name="T4" fmla="*/ 37420 w 56"/>
              <a:gd name="T5" fmla="*/ 30163 h 56"/>
              <a:gd name="T6" fmla="*/ 37420 w 56"/>
              <a:gd name="T7" fmla="*/ 45244 h 56"/>
              <a:gd name="T8" fmla="*/ 37420 w 56"/>
              <a:gd name="T9" fmla="*/ 30163 h 56"/>
              <a:gd name="T10" fmla="*/ 187098 w 56"/>
              <a:gd name="T11" fmla="*/ 75406 h 56"/>
              <a:gd name="T12" fmla="*/ 172130 w 56"/>
              <a:gd name="T13" fmla="*/ 82947 h 56"/>
              <a:gd name="T14" fmla="*/ 157163 w 56"/>
              <a:gd name="T15" fmla="*/ 75406 h 56"/>
              <a:gd name="T16" fmla="*/ 134711 w 56"/>
              <a:gd name="T17" fmla="*/ 60325 h 56"/>
              <a:gd name="T18" fmla="*/ 116001 w 56"/>
              <a:gd name="T19" fmla="*/ 64095 h 56"/>
              <a:gd name="T20" fmla="*/ 93549 w 56"/>
              <a:gd name="T21" fmla="*/ 64095 h 56"/>
              <a:gd name="T22" fmla="*/ 74839 w 56"/>
              <a:gd name="T23" fmla="*/ 60325 h 56"/>
              <a:gd name="T24" fmla="*/ 52388 w 56"/>
              <a:gd name="T25" fmla="*/ 75406 h 56"/>
              <a:gd name="T26" fmla="*/ 37420 w 56"/>
              <a:gd name="T27" fmla="*/ 82947 h 56"/>
              <a:gd name="T28" fmla="*/ 22452 w 56"/>
              <a:gd name="T29" fmla="*/ 75406 h 56"/>
              <a:gd name="T30" fmla="*/ 0 w 56"/>
              <a:gd name="T31" fmla="*/ 90488 h 56"/>
              <a:gd name="T32" fmla="*/ 14968 w 56"/>
              <a:gd name="T33" fmla="*/ 150813 h 56"/>
              <a:gd name="T34" fmla="*/ 22452 w 56"/>
              <a:gd name="T35" fmla="*/ 196057 h 56"/>
              <a:gd name="T36" fmla="*/ 59871 w 56"/>
              <a:gd name="T37" fmla="*/ 188516 h 56"/>
              <a:gd name="T38" fmla="*/ 67355 w 56"/>
              <a:gd name="T39" fmla="*/ 147043 h 56"/>
              <a:gd name="T40" fmla="*/ 74839 w 56"/>
              <a:gd name="T41" fmla="*/ 188516 h 56"/>
              <a:gd name="T42" fmla="*/ 112259 w 56"/>
              <a:gd name="T43" fmla="*/ 211138 h 56"/>
              <a:gd name="T44" fmla="*/ 134711 w 56"/>
              <a:gd name="T45" fmla="*/ 150813 h 56"/>
              <a:gd name="T46" fmla="*/ 149679 w 56"/>
              <a:gd name="T47" fmla="*/ 150813 h 56"/>
              <a:gd name="T48" fmla="*/ 157163 w 56"/>
              <a:gd name="T49" fmla="*/ 196057 h 56"/>
              <a:gd name="T50" fmla="*/ 194582 w 56"/>
              <a:gd name="T51" fmla="*/ 188516 h 56"/>
              <a:gd name="T52" fmla="*/ 209550 w 56"/>
              <a:gd name="T53" fmla="*/ 135732 h 56"/>
              <a:gd name="T54" fmla="*/ 194582 w 56"/>
              <a:gd name="T55" fmla="*/ 75406 h 56"/>
              <a:gd name="T56" fmla="*/ 44904 w 56"/>
              <a:gd name="T57" fmla="*/ 143272 h 56"/>
              <a:gd name="T58" fmla="*/ 29936 w 56"/>
              <a:gd name="T59" fmla="*/ 180975 h 56"/>
              <a:gd name="T60" fmla="*/ 22452 w 56"/>
              <a:gd name="T61" fmla="*/ 135732 h 56"/>
              <a:gd name="T62" fmla="*/ 14968 w 56"/>
              <a:gd name="T63" fmla="*/ 90488 h 56"/>
              <a:gd name="T64" fmla="*/ 33678 w 56"/>
              <a:gd name="T65" fmla="*/ 98028 h 56"/>
              <a:gd name="T66" fmla="*/ 52388 w 56"/>
              <a:gd name="T67" fmla="*/ 90488 h 56"/>
              <a:gd name="T68" fmla="*/ 59871 w 56"/>
              <a:gd name="T69" fmla="*/ 135732 h 56"/>
              <a:gd name="T70" fmla="*/ 127227 w 56"/>
              <a:gd name="T71" fmla="*/ 135732 h 56"/>
              <a:gd name="T72" fmla="*/ 119743 w 56"/>
              <a:gd name="T73" fmla="*/ 188516 h 56"/>
              <a:gd name="T74" fmla="*/ 97291 w 56"/>
              <a:gd name="T75" fmla="*/ 196057 h 56"/>
              <a:gd name="T76" fmla="*/ 89807 w 56"/>
              <a:gd name="T77" fmla="*/ 143272 h 56"/>
              <a:gd name="T78" fmla="*/ 74839 w 56"/>
              <a:gd name="T79" fmla="*/ 135732 h 56"/>
              <a:gd name="T80" fmla="*/ 74839 w 56"/>
              <a:gd name="T81" fmla="*/ 75406 h 56"/>
              <a:gd name="T82" fmla="*/ 101033 w 56"/>
              <a:gd name="T83" fmla="*/ 86717 h 56"/>
              <a:gd name="T84" fmla="*/ 123485 w 56"/>
              <a:gd name="T85" fmla="*/ 75406 h 56"/>
              <a:gd name="T86" fmla="*/ 134711 w 56"/>
              <a:gd name="T87" fmla="*/ 90488 h 56"/>
              <a:gd name="T88" fmla="*/ 127227 w 56"/>
              <a:gd name="T89" fmla="*/ 135732 h 56"/>
              <a:gd name="T90" fmla="*/ 187098 w 56"/>
              <a:gd name="T91" fmla="*/ 135732 h 56"/>
              <a:gd name="T92" fmla="*/ 179614 w 56"/>
              <a:gd name="T93" fmla="*/ 180975 h 56"/>
              <a:gd name="T94" fmla="*/ 164646 w 56"/>
              <a:gd name="T95" fmla="*/ 143272 h 56"/>
              <a:gd name="T96" fmla="*/ 149679 w 56"/>
              <a:gd name="T97" fmla="*/ 135732 h 56"/>
              <a:gd name="T98" fmla="*/ 157163 w 56"/>
              <a:gd name="T99" fmla="*/ 90488 h 56"/>
              <a:gd name="T100" fmla="*/ 175872 w 56"/>
              <a:gd name="T101" fmla="*/ 98028 h 56"/>
              <a:gd name="T102" fmla="*/ 194582 w 56"/>
              <a:gd name="T103" fmla="*/ 90488 h 56"/>
              <a:gd name="T104" fmla="*/ 172130 w 56"/>
              <a:gd name="T105" fmla="*/ 60325 h 56"/>
              <a:gd name="T106" fmla="*/ 172130 w 56"/>
              <a:gd name="T107" fmla="*/ 15081 h 56"/>
              <a:gd name="T108" fmla="*/ 172130 w 56"/>
              <a:gd name="T109" fmla="*/ 60325 h 56"/>
              <a:gd name="T110" fmla="*/ 179614 w 56"/>
              <a:gd name="T111" fmla="*/ 37703 h 56"/>
              <a:gd name="T112" fmla="*/ 164646 w 56"/>
              <a:gd name="T113" fmla="*/ 37703 h 56"/>
              <a:gd name="T114" fmla="*/ 104775 w 56"/>
              <a:gd name="T115" fmla="*/ 45244 h 56"/>
              <a:gd name="T116" fmla="*/ 104775 w 56"/>
              <a:gd name="T117" fmla="*/ 0 h 56"/>
              <a:gd name="T118" fmla="*/ 104775 w 56"/>
              <a:gd name="T119" fmla="*/ 45244 h 56"/>
              <a:gd name="T120" fmla="*/ 112259 w 56"/>
              <a:gd name="T121" fmla="*/ 22622 h 56"/>
              <a:gd name="T122" fmla="*/ 97291 w 56"/>
              <a:gd name="T123" fmla="*/ 22622 h 5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6" h="56">
                <a:moveTo>
                  <a:pt x="10" y="16"/>
                </a:moveTo>
                <a:cubicBezTo>
                  <a:pt x="13" y="16"/>
                  <a:pt x="16" y="13"/>
                  <a:pt x="16" y="10"/>
                </a:cubicBezTo>
                <a:cubicBezTo>
                  <a:pt x="16" y="7"/>
                  <a:pt x="13" y="4"/>
                  <a:pt x="10" y="4"/>
                </a:cubicBezTo>
                <a:cubicBezTo>
                  <a:pt x="7" y="4"/>
                  <a:pt x="4" y="7"/>
                  <a:pt x="4" y="10"/>
                </a:cubicBezTo>
                <a:cubicBezTo>
                  <a:pt x="4" y="13"/>
                  <a:pt x="7" y="16"/>
                  <a:pt x="10" y="16"/>
                </a:cubicBezTo>
                <a:close/>
                <a:moveTo>
                  <a:pt x="10" y="8"/>
                </a:moveTo>
                <a:cubicBezTo>
                  <a:pt x="11" y="8"/>
                  <a:pt x="12" y="9"/>
                  <a:pt x="12" y="10"/>
                </a:cubicBezTo>
                <a:cubicBezTo>
                  <a:pt x="12" y="11"/>
                  <a:pt x="11" y="12"/>
                  <a:pt x="10" y="12"/>
                </a:cubicBezTo>
                <a:cubicBezTo>
                  <a:pt x="9" y="12"/>
                  <a:pt x="8" y="11"/>
                  <a:pt x="8" y="10"/>
                </a:cubicBezTo>
                <a:cubicBezTo>
                  <a:pt x="8" y="9"/>
                  <a:pt x="9" y="8"/>
                  <a:pt x="10" y="8"/>
                </a:cubicBezTo>
                <a:close/>
                <a:moveTo>
                  <a:pt x="52" y="20"/>
                </a:moveTo>
                <a:cubicBezTo>
                  <a:pt x="50" y="20"/>
                  <a:pt x="50" y="20"/>
                  <a:pt x="50" y="20"/>
                </a:cubicBezTo>
                <a:cubicBezTo>
                  <a:pt x="50" y="20"/>
                  <a:pt x="49" y="20"/>
                  <a:pt x="49" y="20"/>
                </a:cubicBezTo>
                <a:cubicBezTo>
                  <a:pt x="46" y="22"/>
                  <a:pt x="46" y="22"/>
                  <a:pt x="46" y="22"/>
                </a:cubicBezTo>
                <a:cubicBezTo>
                  <a:pt x="43" y="20"/>
                  <a:pt x="43" y="20"/>
                  <a:pt x="43" y="20"/>
                </a:cubicBezTo>
                <a:cubicBezTo>
                  <a:pt x="43" y="20"/>
                  <a:pt x="42" y="20"/>
                  <a:pt x="42" y="20"/>
                </a:cubicBezTo>
                <a:cubicBezTo>
                  <a:pt x="40" y="20"/>
                  <a:pt x="40" y="20"/>
                  <a:pt x="40" y="20"/>
                </a:cubicBezTo>
                <a:cubicBezTo>
                  <a:pt x="40" y="18"/>
                  <a:pt x="38" y="16"/>
                  <a:pt x="36" y="16"/>
                </a:cubicBezTo>
                <a:cubicBezTo>
                  <a:pt x="32" y="16"/>
                  <a:pt x="32" y="16"/>
                  <a:pt x="32" y="16"/>
                </a:cubicBezTo>
                <a:cubicBezTo>
                  <a:pt x="31" y="16"/>
                  <a:pt x="31" y="16"/>
                  <a:pt x="31" y="17"/>
                </a:cubicBezTo>
                <a:cubicBezTo>
                  <a:pt x="28" y="19"/>
                  <a:pt x="28" y="19"/>
                  <a:pt x="28" y="19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6"/>
                  <a:pt x="25" y="16"/>
                  <a:pt x="24" y="16"/>
                </a:cubicBezTo>
                <a:cubicBezTo>
                  <a:pt x="20" y="16"/>
                  <a:pt x="20" y="16"/>
                  <a:pt x="20" y="16"/>
                </a:cubicBezTo>
                <a:cubicBezTo>
                  <a:pt x="18" y="16"/>
                  <a:pt x="16" y="18"/>
                  <a:pt x="16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3" y="20"/>
                  <a:pt x="13" y="20"/>
                </a:cubicBezTo>
                <a:cubicBezTo>
                  <a:pt x="10" y="22"/>
                  <a:pt x="10" y="22"/>
                  <a:pt x="10" y="22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6" y="20"/>
                  <a:pt x="6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2" y="20"/>
                  <a:pt x="0" y="22"/>
                  <a:pt x="0" y="24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8"/>
                  <a:pt x="2" y="40"/>
                  <a:pt x="4" y="40"/>
                </a:cubicBezTo>
                <a:cubicBezTo>
                  <a:pt x="4" y="50"/>
                  <a:pt x="4" y="50"/>
                  <a:pt x="4" y="50"/>
                </a:cubicBezTo>
                <a:cubicBezTo>
                  <a:pt x="4" y="51"/>
                  <a:pt x="5" y="52"/>
                  <a:pt x="6" y="52"/>
                </a:cubicBezTo>
                <a:cubicBezTo>
                  <a:pt x="14" y="52"/>
                  <a:pt x="14" y="52"/>
                  <a:pt x="14" y="52"/>
                </a:cubicBezTo>
                <a:cubicBezTo>
                  <a:pt x="15" y="52"/>
                  <a:pt x="16" y="51"/>
                  <a:pt x="16" y="50"/>
                </a:cubicBezTo>
                <a:cubicBezTo>
                  <a:pt x="16" y="40"/>
                  <a:pt x="16" y="40"/>
                  <a:pt x="16" y="40"/>
                </a:cubicBezTo>
                <a:cubicBezTo>
                  <a:pt x="17" y="40"/>
                  <a:pt x="17" y="40"/>
                  <a:pt x="18" y="39"/>
                </a:cubicBezTo>
                <a:cubicBezTo>
                  <a:pt x="19" y="40"/>
                  <a:pt x="19" y="40"/>
                  <a:pt x="20" y="40"/>
                </a:cubicBezTo>
                <a:cubicBezTo>
                  <a:pt x="20" y="50"/>
                  <a:pt x="20" y="50"/>
                  <a:pt x="20" y="50"/>
                </a:cubicBezTo>
                <a:cubicBezTo>
                  <a:pt x="20" y="53"/>
                  <a:pt x="23" y="56"/>
                  <a:pt x="26" y="56"/>
                </a:cubicBezTo>
                <a:cubicBezTo>
                  <a:pt x="30" y="56"/>
                  <a:pt x="30" y="56"/>
                  <a:pt x="30" y="56"/>
                </a:cubicBezTo>
                <a:cubicBezTo>
                  <a:pt x="33" y="56"/>
                  <a:pt x="36" y="53"/>
                  <a:pt x="36" y="50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0"/>
                  <a:pt x="37" y="40"/>
                  <a:pt x="38" y="39"/>
                </a:cubicBezTo>
                <a:cubicBezTo>
                  <a:pt x="39" y="40"/>
                  <a:pt x="39" y="40"/>
                  <a:pt x="40" y="40"/>
                </a:cubicBezTo>
                <a:cubicBezTo>
                  <a:pt x="40" y="50"/>
                  <a:pt x="40" y="50"/>
                  <a:pt x="40" y="50"/>
                </a:cubicBezTo>
                <a:cubicBezTo>
                  <a:pt x="40" y="51"/>
                  <a:pt x="41" y="52"/>
                  <a:pt x="42" y="52"/>
                </a:cubicBezTo>
                <a:cubicBezTo>
                  <a:pt x="50" y="52"/>
                  <a:pt x="50" y="52"/>
                  <a:pt x="50" y="52"/>
                </a:cubicBezTo>
                <a:cubicBezTo>
                  <a:pt x="51" y="52"/>
                  <a:pt x="52" y="51"/>
                  <a:pt x="52" y="50"/>
                </a:cubicBezTo>
                <a:cubicBezTo>
                  <a:pt x="52" y="40"/>
                  <a:pt x="52" y="40"/>
                  <a:pt x="52" y="40"/>
                </a:cubicBezTo>
                <a:cubicBezTo>
                  <a:pt x="54" y="40"/>
                  <a:pt x="56" y="38"/>
                  <a:pt x="56" y="36"/>
                </a:cubicBezTo>
                <a:cubicBezTo>
                  <a:pt x="56" y="24"/>
                  <a:pt x="56" y="24"/>
                  <a:pt x="56" y="24"/>
                </a:cubicBezTo>
                <a:cubicBezTo>
                  <a:pt x="56" y="22"/>
                  <a:pt x="54" y="20"/>
                  <a:pt x="52" y="20"/>
                </a:cubicBezTo>
                <a:close/>
                <a:moveTo>
                  <a:pt x="14" y="36"/>
                </a:moveTo>
                <a:cubicBezTo>
                  <a:pt x="13" y="36"/>
                  <a:pt x="12" y="37"/>
                  <a:pt x="12" y="38"/>
                </a:cubicBezTo>
                <a:cubicBezTo>
                  <a:pt x="12" y="48"/>
                  <a:pt x="12" y="48"/>
                  <a:pt x="12" y="48"/>
                </a:cubicBezTo>
                <a:cubicBezTo>
                  <a:pt x="8" y="48"/>
                  <a:pt x="8" y="48"/>
                  <a:pt x="8" y="48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7"/>
                  <a:pt x="7" y="36"/>
                  <a:pt x="6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24"/>
                  <a:pt x="4" y="24"/>
                  <a:pt x="4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9" y="26"/>
                  <a:pt x="9" y="26"/>
                  <a:pt x="9" y="26"/>
                </a:cubicBezTo>
                <a:cubicBezTo>
                  <a:pt x="10" y="26"/>
                  <a:pt x="10" y="26"/>
                  <a:pt x="11" y="26"/>
                </a:cubicBezTo>
                <a:cubicBezTo>
                  <a:pt x="14" y="24"/>
                  <a:pt x="14" y="24"/>
                  <a:pt x="14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16" y="36"/>
                  <a:pt x="16" y="36"/>
                  <a:pt x="16" y="36"/>
                </a:cubicBezTo>
                <a:lnTo>
                  <a:pt x="14" y="36"/>
                </a:lnTo>
                <a:close/>
                <a:moveTo>
                  <a:pt x="34" y="36"/>
                </a:moveTo>
                <a:cubicBezTo>
                  <a:pt x="33" y="36"/>
                  <a:pt x="32" y="37"/>
                  <a:pt x="32" y="38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1" y="52"/>
                  <a:pt x="30" y="52"/>
                </a:cubicBezTo>
                <a:cubicBezTo>
                  <a:pt x="26" y="52"/>
                  <a:pt x="26" y="52"/>
                  <a:pt x="26" y="52"/>
                </a:cubicBezTo>
                <a:cubicBezTo>
                  <a:pt x="25" y="52"/>
                  <a:pt x="24" y="51"/>
                  <a:pt x="24" y="50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37"/>
                  <a:pt x="23" y="36"/>
                  <a:pt x="22" y="36"/>
                </a:cubicBezTo>
                <a:cubicBezTo>
                  <a:pt x="20" y="36"/>
                  <a:pt x="20" y="36"/>
                  <a:pt x="20" y="36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0"/>
                  <a:pt x="20" y="20"/>
                  <a:pt x="20" y="20"/>
                </a:cubicBezTo>
                <a:cubicBezTo>
                  <a:pt x="23" y="20"/>
                  <a:pt x="23" y="20"/>
                  <a:pt x="23" y="20"/>
                </a:cubicBezTo>
                <a:cubicBezTo>
                  <a:pt x="27" y="23"/>
                  <a:pt x="27" y="23"/>
                  <a:pt x="27" y="23"/>
                </a:cubicBezTo>
                <a:cubicBezTo>
                  <a:pt x="27" y="24"/>
                  <a:pt x="29" y="24"/>
                  <a:pt x="29" y="23"/>
                </a:cubicBezTo>
                <a:cubicBezTo>
                  <a:pt x="33" y="20"/>
                  <a:pt x="33" y="20"/>
                  <a:pt x="33" y="20"/>
                </a:cubicBezTo>
                <a:cubicBezTo>
                  <a:pt x="36" y="20"/>
                  <a:pt x="36" y="20"/>
                  <a:pt x="36" y="20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36"/>
                  <a:pt x="36" y="36"/>
                  <a:pt x="36" y="36"/>
                </a:cubicBezTo>
                <a:lnTo>
                  <a:pt x="34" y="36"/>
                </a:lnTo>
                <a:close/>
                <a:moveTo>
                  <a:pt x="52" y="36"/>
                </a:moveTo>
                <a:cubicBezTo>
                  <a:pt x="50" y="36"/>
                  <a:pt x="50" y="36"/>
                  <a:pt x="50" y="36"/>
                </a:cubicBezTo>
                <a:cubicBezTo>
                  <a:pt x="49" y="36"/>
                  <a:pt x="48" y="37"/>
                  <a:pt x="48" y="38"/>
                </a:cubicBezTo>
                <a:cubicBezTo>
                  <a:pt x="48" y="48"/>
                  <a:pt x="48" y="48"/>
                  <a:pt x="48" y="48"/>
                </a:cubicBezTo>
                <a:cubicBezTo>
                  <a:pt x="44" y="48"/>
                  <a:pt x="44" y="48"/>
                  <a:pt x="44" y="48"/>
                </a:cubicBezTo>
                <a:cubicBezTo>
                  <a:pt x="44" y="38"/>
                  <a:pt x="44" y="38"/>
                  <a:pt x="44" y="38"/>
                </a:cubicBezTo>
                <a:cubicBezTo>
                  <a:pt x="44" y="37"/>
                  <a:pt x="43" y="36"/>
                  <a:pt x="42" y="36"/>
                </a:cubicBezTo>
                <a:cubicBezTo>
                  <a:pt x="40" y="36"/>
                  <a:pt x="40" y="36"/>
                  <a:pt x="40" y="36"/>
                </a:cubicBezTo>
                <a:cubicBezTo>
                  <a:pt x="40" y="24"/>
                  <a:pt x="40" y="24"/>
                  <a:pt x="40" y="24"/>
                </a:cubicBezTo>
                <a:cubicBezTo>
                  <a:pt x="42" y="24"/>
                  <a:pt x="42" y="24"/>
                  <a:pt x="42" y="24"/>
                </a:cubicBezTo>
                <a:cubicBezTo>
                  <a:pt x="45" y="26"/>
                  <a:pt x="45" y="26"/>
                  <a:pt x="45" y="26"/>
                </a:cubicBezTo>
                <a:cubicBezTo>
                  <a:pt x="46" y="26"/>
                  <a:pt x="46" y="26"/>
                  <a:pt x="47" y="26"/>
                </a:cubicBezTo>
                <a:cubicBezTo>
                  <a:pt x="50" y="24"/>
                  <a:pt x="50" y="24"/>
                  <a:pt x="50" y="24"/>
                </a:cubicBezTo>
                <a:cubicBezTo>
                  <a:pt x="52" y="24"/>
                  <a:pt x="52" y="24"/>
                  <a:pt x="52" y="24"/>
                </a:cubicBezTo>
                <a:lnTo>
                  <a:pt x="52" y="36"/>
                </a:lnTo>
                <a:close/>
                <a:moveTo>
                  <a:pt x="46" y="16"/>
                </a:moveTo>
                <a:cubicBezTo>
                  <a:pt x="49" y="16"/>
                  <a:pt x="52" y="13"/>
                  <a:pt x="52" y="10"/>
                </a:cubicBezTo>
                <a:cubicBezTo>
                  <a:pt x="52" y="7"/>
                  <a:pt x="49" y="4"/>
                  <a:pt x="46" y="4"/>
                </a:cubicBezTo>
                <a:cubicBezTo>
                  <a:pt x="43" y="4"/>
                  <a:pt x="40" y="7"/>
                  <a:pt x="40" y="10"/>
                </a:cubicBezTo>
                <a:cubicBezTo>
                  <a:pt x="40" y="13"/>
                  <a:pt x="43" y="16"/>
                  <a:pt x="46" y="16"/>
                </a:cubicBezTo>
                <a:close/>
                <a:moveTo>
                  <a:pt x="46" y="8"/>
                </a:moveTo>
                <a:cubicBezTo>
                  <a:pt x="47" y="8"/>
                  <a:pt x="48" y="9"/>
                  <a:pt x="48" y="10"/>
                </a:cubicBezTo>
                <a:cubicBezTo>
                  <a:pt x="48" y="11"/>
                  <a:pt x="47" y="12"/>
                  <a:pt x="46" y="12"/>
                </a:cubicBezTo>
                <a:cubicBezTo>
                  <a:pt x="45" y="12"/>
                  <a:pt x="44" y="11"/>
                  <a:pt x="44" y="10"/>
                </a:cubicBezTo>
                <a:cubicBezTo>
                  <a:pt x="44" y="9"/>
                  <a:pt x="45" y="8"/>
                  <a:pt x="46" y="8"/>
                </a:cubicBezTo>
                <a:close/>
                <a:moveTo>
                  <a:pt x="28" y="12"/>
                </a:moveTo>
                <a:cubicBezTo>
                  <a:pt x="31" y="12"/>
                  <a:pt x="34" y="9"/>
                  <a:pt x="34" y="6"/>
                </a:cubicBezTo>
                <a:cubicBezTo>
                  <a:pt x="34" y="3"/>
                  <a:pt x="31" y="0"/>
                  <a:pt x="28" y="0"/>
                </a:cubicBezTo>
                <a:cubicBezTo>
                  <a:pt x="25" y="0"/>
                  <a:pt x="22" y="3"/>
                  <a:pt x="22" y="6"/>
                </a:cubicBezTo>
                <a:cubicBezTo>
                  <a:pt x="22" y="9"/>
                  <a:pt x="25" y="12"/>
                  <a:pt x="28" y="12"/>
                </a:cubicBezTo>
                <a:close/>
                <a:moveTo>
                  <a:pt x="28" y="4"/>
                </a:moveTo>
                <a:cubicBezTo>
                  <a:pt x="29" y="4"/>
                  <a:pt x="30" y="5"/>
                  <a:pt x="30" y="6"/>
                </a:cubicBezTo>
                <a:cubicBezTo>
                  <a:pt x="30" y="7"/>
                  <a:pt x="29" y="8"/>
                  <a:pt x="28" y="8"/>
                </a:cubicBezTo>
                <a:cubicBezTo>
                  <a:pt x="27" y="8"/>
                  <a:pt x="26" y="7"/>
                  <a:pt x="26" y="6"/>
                </a:cubicBezTo>
                <a:cubicBezTo>
                  <a:pt x="26" y="5"/>
                  <a:pt x="27" y="4"/>
                  <a:pt x="28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93027970-7C27-3B00-6071-BCCD1AE3011D}"/>
              </a:ext>
            </a:extLst>
          </p:cNvPr>
          <p:cNvSpPr/>
          <p:nvPr/>
        </p:nvSpPr>
        <p:spPr>
          <a:xfrm>
            <a:off x="9162730" y="3494632"/>
            <a:ext cx="2552044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SB Sans Text Light" panose="020B0303040504020204" pitchFamily="34" charset="-52"/>
              </a:rPr>
              <a:t>Найти информацию об ипотеке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SB Sans Text Light" panose="020B0303040504020204" pitchFamily="34" charset="-52"/>
              </a:rPr>
              <a:t>Выбрать жилье для покупки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SB Sans Text Light" panose="020B0303040504020204" pitchFamily="34" charset="-52"/>
              </a:rPr>
              <a:t>…</a:t>
            </a:r>
          </a:p>
        </p:txBody>
      </p: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2A53281C-9BFD-71FD-0F6F-07C188595E55}"/>
              </a:ext>
            </a:extLst>
          </p:cNvPr>
          <p:cNvSpPr/>
          <p:nvPr/>
        </p:nvSpPr>
        <p:spPr>
          <a:xfrm>
            <a:off x="8602164" y="3035129"/>
            <a:ext cx="252918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Потребности</a:t>
            </a:r>
          </a:p>
        </p:txBody>
      </p:sp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FD71BA09-5AF6-B32F-F41A-13BD98E83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15744" y="5602836"/>
            <a:ext cx="335029" cy="335029"/>
          </a:xfrm>
          <a:prstGeom prst="rect">
            <a:avLst/>
          </a:prstGeom>
        </p:spPr>
      </p:pic>
      <p:sp>
        <p:nvSpPr>
          <p:cNvPr id="159" name="1">
            <a:extLst>
              <a:ext uri="{FF2B5EF4-FFF2-40B4-BE49-F238E27FC236}">
                <a16:creationId xmlns:a16="http://schemas.microsoft.com/office/drawing/2014/main" id="{4D51433C-147D-5C83-F3C1-9C4DCDBD22E7}"/>
              </a:ext>
            </a:extLst>
          </p:cNvPr>
          <p:cNvSpPr/>
          <p:nvPr/>
        </p:nvSpPr>
        <p:spPr>
          <a:xfrm>
            <a:off x="8047112" y="1094599"/>
            <a:ext cx="373208" cy="37419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sz="12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55538B"/>
                </a:solidFill>
                <a:effectLst/>
                <a:uLnTx/>
                <a:uFillTx/>
                <a:latin typeface="Calibri"/>
                <a:ea typeface="Helvetica Neue"/>
                <a:cs typeface="Helvetica Neue"/>
                <a:sym typeface="Helvetica Neue"/>
              </a:rPr>
              <a:t>1</a:t>
            </a:r>
          </a:p>
        </p:txBody>
      </p:sp>
      <p:grpSp>
        <p:nvGrpSpPr>
          <p:cNvPr id="196" name="Рисунок 194">
            <a:extLst>
              <a:ext uri="{FF2B5EF4-FFF2-40B4-BE49-F238E27FC236}">
                <a16:creationId xmlns:a16="http://schemas.microsoft.com/office/drawing/2014/main" id="{CF4E0F0E-DDFC-642A-3D7C-2FE58DEF57AE}"/>
              </a:ext>
            </a:extLst>
          </p:cNvPr>
          <p:cNvGrpSpPr/>
          <p:nvPr/>
        </p:nvGrpSpPr>
        <p:grpSpPr>
          <a:xfrm>
            <a:off x="8707293" y="1502926"/>
            <a:ext cx="295664" cy="355004"/>
            <a:chOff x="8371121" y="1541245"/>
            <a:chExt cx="202882" cy="243601"/>
          </a:xfrm>
          <a:noFill/>
        </p:grpSpPr>
        <p:sp>
          <p:nvSpPr>
            <p:cNvPr id="197" name="Полилиния: фигура 196">
              <a:extLst>
                <a:ext uri="{FF2B5EF4-FFF2-40B4-BE49-F238E27FC236}">
                  <a16:creationId xmlns:a16="http://schemas.microsoft.com/office/drawing/2014/main" id="{34CCC72C-FE6F-3F67-17ED-E0CF0404DC06}"/>
                </a:ext>
              </a:extLst>
            </p:cNvPr>
            <p:cNvSpPr/>
            <p:nvPr/>
          </p:nvSpPr>
          <p:spPr>
            <a:xfrm>
              <a:off x="8371121" y="1541245"/>
              <a:ext cx="202882" cy="78819"/>
            </a:xfrm>
            <a:custGeom>
              <a:avLst/>
              <a:gdLst>
                <a:gd name="connsiteX0" fmla="*/ 83820 w 202882"/>
                <a:gd name="connsiteY0" fmla="*/ 6429 h 78819"/>
                <a:gd name="connsiteX1" fmla="*/ 0 w 202882"/>
                <a:gd name="connsiteY1" fmla="*/ 78819 h 78819"/>
                <a:gd name="connsiteX2" fmla="*/ 202883 w 202882"/>
                <a:gd name="connsiteY2" fmla="*/ 78819 h 78819"/>
                <a:gd name="connsiteX3" fmla="*/ 119063 w 202882"/>
                <a:gd name="connsiteY3" fmla="*/ 6429 h 78819"/>
                <a:gd name="connsiteX4" fmla="*/ 83820 w 202882"/>
                <a:gd name="connsiteY4" fmla="*/ 6429 h 7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882" h="78819">
                  <a:moveTo>
                    <a:pt x="83820" y="6429"/>
                  </a:moveTo>
                  <a:lnTo>
                    <a:pt x="0" y="78819"/>
                  </a:lnTo>
                  <a:lnTo>
                    <a:pt x="202883" y="78819"/>
                  </a:lnTo>
                  <a:lnTo>
                    <a:pt x="119063" y="6429"/>
                  </a:lnTo>
                  <a:cubicBezTo>
                    <a:pt x="108585" y="-2143"/>
                    <a:pt x="94298" y="-2143"/>
                    <a:pt x="83820" y="6429"/>
                  </a:cubicBez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Полилиния: фигура 197">
              <a:extLst>
                <a:ext uri="{FF2B5EF4-FFF2-40B4-BE49-F238E27FC236}">
                  <a16:creationId xmlns:a16="http://schemas.microsoft.com/office/drawing/2014/main" id="{3FC28A12-A1E2-96ED-3AA1-168503C47DE4}"/>
                </a:ext>
              </a:extLst>
            </p:cNvPr>
            <p:cNvSpPr/>
            <p:nvPr/>
          </p:nvSpPr>
          <p:spPr>
            <a:xfrm>
              <a:off x="8371121" y="1620065"/>
              <a:ext cx="202882" cy="164782"/>
            </a:xfrm>
            <a:custGeom>
              <a:avLst/>
              <a:gdLst>
                <a:gd name="connsiteX0" fmla="*/ 175260 w 202882"/>
                <a:gd name="connsiteY0" fmla="*/ 164783 h 164782"/>
                <a:gd name="connsiteX1" fmla="*/ 27623 w 202882"/>
                <a:gd name="connsiteY1" fmla="*/ 164783 h 164782"/>
                <a:gd name="connsiteX2" fmla="*/ 0 w 202882"/>
                <a:gd name="connsiteY2" fmla="*/ 137160 h 164782"/>
                <a:gd name="connsiteX3" fmla="*/ 0 w 202882"/>
                <a:gd name="connsiteY3" fmla="*/ 0 h 164782"/>
                <a:gd name="connsiteX4" fmla="*/ 202883 w 202882"/>
                <a:gd name="connsiteY4" fmla="*/ 0 h 164782"/>
                <a:gd name="connsiteX5" fmla="*/ 202883 w 202882"/>
                <a:gd name="connsiteY5" fmla="*/ 138113 h 164782"/>
                <a:gd name="connsiteX6" fmla="*/ 175260 w 202882"/>
                <a:gd name="connsiteY6" fmla="*/ 164783 h 164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882" h="164782">
                  <a:moveTo>
                    <a:pt x="175260" y="164783"/>
                  </a:moveTo>
                  <a:lnTo>
                    <a:pt x="27623" y="164783"/>
                  </a:lnTo>
                  <a:cubicBezTo>
                    <a:pt x="12383" y="164783"/>
                    <a:pt x="0" y="152400"/>
                    <a:pt x="0" y="137160"/>
                  </a:cubicBezTo>
                  <a:lnTo>
                    <a:pt x="0" y="0"/>
                  </a:lnTo>
                  <a:lnTo>
                    <a:pt x="202883" y="0"/>
                  </a:lnTo>
                  <a:lnTo>
                    <a:pt x="202883" y="138113"/>
                  </a:lnTo>
                  <a:cubicBezTo>
                    <a:pt x="202883" y="153353"/>
                    <a:pt x="190500" y="164783"/>
                    <a:pt x="175260" y="164783"/>
                  </a:cubicBez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Полилиния: фигура 198">
              <a:extLst>
                <a:ext uri="{FF2B5EF4-FFF2-40B4-BE49-F238E27FC236}">
                  <a16:creationId xmlns:a16="http://schemas.microsoft.com/office/drawing/2014/main" id="{980C67DC-B515-2BF0-722D-784307705D6B}"/>
                </a:ext>
              </a:extLst>
            </p:cNvPr>
            <p:cNvSpPr/>
            <p:nvPr/>
          </p:nvSpPr>
          <p:spPr>
            <a:xfrm>
              <a:off x="8423508" y="1662927"/>
              <a:ext cx="97155" cy="80010"/>
            </a:xfrm>
            <a:custGeom>
              <a:avLst/>
              <a:gdLst>
                <a:gd name="connsiteX0" fmla="*/ 0 w 97155"/>
                <a:gd name="connsiteY0" fmla="*/ 0 h 80010"/>
                <a:gd name="connsiteX1" fmla="*/ 97155 w 97155"/>
                <a:gd name="connsiteY1" fmla="*/ 0 h 80010"/>
                <a:gd name="connsiteX2" fmla="*/ 97155 w 97155"/>
                <a:gd name="connsiteY2" fmla="*/ 80010 h 80010"/>
                <a:gd name="connsiteX3" fmla="*/ 0 w 97155"/>
                <a:gd name="connsiteY3" fmla="*/ 80010 h 8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55" h="80010">
                  <a:moveTo>
                    <a:pt x="0" y="0"/>
                  </a:moveTo>
                  <a:lnTo>
                    <a:pt x="97155" y="0"/>
                  </a:lnTo>
                  <a:lnTo>
                    <a:pt x="97155" y="80010"/>
                  </a:lnTo>
                  <a:lnTo>
                    <a:pt x="0" y="80010"/>
                  </a:ln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1" name="Рисунок 200">
            <a:extLst>
              <a:ext uri="{FF2B5EF4-FFF2-40B4-BE49-F238E27FC236}">
                <a16:creationId xmlns:a16="http://schemas.microsoft.com/office/drawing/2014/main" id="{D250C67D-1670-2321-B12F-4414FA260E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18075" y="4640400"/>
            <a:ext cx="324000" cy="324000"/>
          </a:xfrm>
          <a:prstGeom prst="rect">
            <a:avLst/>
          </a:prstGeom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A9B23E56-67E2-AE71-C156-A6ED74699F5F}"/>
              </a:ext>
            </a:extLst>
          </p:cNvPr>
          <p:cNvSpPr>
            <a:spLocks noEditPoints="1"/>
          </p:cNvSpPr>
          <p:nvPr/>
        </p:nvSpPr>
        <p:spPr bwMode="auto">
          <a:xfrm>
            <a:off x="8689184" y="3474150"/>
            <a:ext cx="252000" cy="360000"/>
          </a:xfrm>
          <a:custGeom>
            <a:avLst/>
            <a:gdLst>
              <a:gd name="T0" fmla="*/ 147043 w 40"/>
              <a:gd name="T1" fmla="*/ 149254 h 56"/>
              <a:gd name="T2" fmla="*/ 109339 w 40"/>
              <a:gd name="T3" fmla="*/ 110984 h 56"/>
              <a:gd name="T4" fmla="*/ 105569 w 40"/>
              <a:gd name="T5" fmla="*/ 107157 h 56"/>
              <a:gd name="T6" fmla="*/ 90488 w 40"/>
              <a:gd name="T7" fmla="*/ 107157 h 56"/>
              <a:gd name="T8" fmla="*/ 90488 w 40"/>
              <a:gd name="T9" fmla="*/ 103329 h 56"/>
              <a:gd name="T10" fmla="*/ 120650 w 40"/>
              <a:gd name="T11" fmla="*/ 53578 h 56"/>
              <a:gd name="T12" fmla="*/ 67866 w 40"/>
              <a:gd name="T13" fmla="*/ 0 h 56"/>
              <a:gd name="T14" fmla="*/ 15081 w 40"/>
              <a:gd name="T15" fmla="*/ 53578 h 56"/>
              <a:gd name="T16" fmla="*/ 45244 w 40"/>
              <a:gd name="T17" fmla="*/ 103329 h 56"/>
              <a:gd name="T18" fmla="*/ 45244 w 40"/>
              <a:gd name="T19" fmla="*/ 141600 h 56"/>
              <a:gd name="T20" fmla="*/ 45244 w 40"/>
              <a:gd name="T21" fmla="*/ 141600 h 56"/>
              <a:gd name="T22" fmla="*/ 3770 w 40"/>
              <a:gd name="T23" fmla="*/ 149254 h 56"/>
              <a:gd name="T24" fmla="*/ 0 w 40"/>
              <a:gd name="T25" fmla="*/ 156908 h 56"/>
              <a:gd name="T26" fmla="*/ 33933 w 40"/>
              <a:gd name="T27" fmla="*/ 202832 h 56"/>
              <a:gd name="T28" fmla="*/ 52785 w 40"/>
              <a:gd name="T29" fmla="*/ 214313 h 56"/>
              <a:gd name="T30" fmla="*/ 120650 w 40"/>
              <a:gd name="T31" fmla="*/ 214313 h 56"/>
              <a:gd name="T32" fmla="*/ 150813 w 40"/>
              <a:gd name="T33" fmla="*/ 183697 h 56"/>
              <a:gd name="T34" fmla="*/ 150813 w 40"/>
              <a:gd name="T35" fmla="*/ 153081 h 56"/>
              <a:gd name="T36" fmla="*/ 147043 w 40"/>
              <a:gd name="T37" fmla="*/ 149254 h 56"/>
              <a:gd name="T38" fmla="*/ 30163 w 40"/>
              <a:gd name="T39" fmla="*/ 53578 h 56"/>
              <a:gd name="T40" fmla="*/ 67866 w 40"/>
              <a:gd name="T41" fmla="*/ 15308 h 56"/>
              <a:gd name="T42" fmla="*/ 105569 w 40"/>
              <a:gd name="T43" fmla="*/ 53578 h 56"/>
              <a:gd name="T44" fmla="*/ 90488 w 40"/>
              <a:gd name="T45" fmla="*/ 84194 h 56"/>
              <a:gd name="T46" fmla="*/ 90488 w 40"/>
              <a:gd name="T47" fmla="*/ 53578 h 56"/>
              <a:gd name="T48" fmla="*/ 67866 w 40"/>
              <a:gd name="T49" fmla="*/ 30616 h 56"/>
              <a:gd name="T50" fmla="*/ 45244 w 40"/>
              <a:gd name="T51" fmla="*/ 53578 h 56"/>
              <a:gd name="T52" fmla="*/ 45244 w 40"/>
              <a:gd name="T53" fmla="*/ 84194 h 56"/>
              <a:gd name="T54" fmla="*/ 30163 w 40"/>
              <a:gd name="T55" fmla="*/ 53578 h 56"/>
              <a:gd name="T56" fmla="*/ 135732 w 40"/>
              <a:gd name="T57" fmla="*/ 183697 h 56"/>
              <a:gd name="T58" fmla="*/ 120650 w 40"/>
              <a:gd name="T59" fmla="*/ 199005 h 56"/>
              <a:gd name="T60" fmla="*/ 52785 w 40"/>
              <a:gd name="T61" fmla="*/ 199005 h 56"/>
              <a:gd name="T62" fmla="*/ 45244 w 40"/>
              <a:gd name="T63" fmla="*/ 195178 h 56"/>
              <a:gd name="T64" fmla="*/ 18852 w 40"/>
              <a:gd name="T65" fmla="*/ 153081 h 56"/>
              <a:gd name="T66" fmla="*/ 37703 w 40"/>
              <a:gd name="T67" fmla="*/ 153081 h 56"/>
              <a:gd name="T68" fmla="*/ 49014 w 40"/>
              <a:gd name="T69" fmla="*/ 160735 h 56"/>
              <a:gd name="T70" fmla="*/ 56555 w 40"/>
              <a:gd name="T71" fmla="*/ 160735 h 56"/>
              <a:gd name="T72" fmla="*/ 60325 w 40"/>
              <a:gd name="T73" fmla="*/ 153081 h 56"/>
              <a:gd name="T74" fmla="*/ 60325 w 40"/>
              <a:gd name="T75" fmla="*/ 53578 h 56"/>
              <a:gd name="T76" fmla="*/ 67866 w 40"/>
              <a:gd name="T77" fmla="*/ 45924 h 56"/>
              <a:gd name="T78" fmla="*/ 75407 w 40"/>
              <a:gd name="T79" fmla="*/ 53578 h 56"/>
              <a:gd name="T80" fmla="*/ 75407 w 40"/>
              <a:gd name="T81" fmla="*/ 114811 h 56"/>
              <a:gd name="T82" fmla="*/ 82947 w 40"/>
              <a:gd name="T83" fmla="*/ 122465 h 56"/>
              <a:gd name="T84" fmla="*/ 101799 w 40"/>
              <a:gd name="T85" fmla="*/ 122465 h 56"/>
              <a:gd name="T86" fmla="*/ 135732 w 40"/>
              <a:gd name="T87" fmla="*/ 156908 h 56"/>
              <a:gd name="T88" fmla="*/ 135732 w 40"/>
              <a:gd name="T89" fmla="*/ 183697 h 5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0" h="56">
                <a:moveTo>
                  <a:pt x="39" y="39"/>
                </a:moveTo>
                <a:cubicBezTo>
                  <a:pt x="29" y="29"/>
                  <a:pt x="29" y="29"/>
                  <a:pt x="29" y="29"/>
                </a:cubicBezTo>
                <a:cubicBezTo>
                  <a:pt x="29" y="28"/>
                  <a:pt x="29" y="28"/>
                  <a:pt x="28" y="28"/>
                </a:cubicBezTo>
                <a:cubicBezTo>
                  <a:pt x="24" y="28"/>
                  <a:pt x="24" y="28"/>
                  <a:pt x="24" y="28"/>
                </a:cubicBezTo>
                <a:cubicBezTo>
                  <a:pt x="24" y="27"/>
                  <a:pt x="24" y="27"/>
                  <a:pt x="24" y="27"/>
                </a:cubicBezTo>
                <a:cubicBezTo>
                  <a:pt x="29" y="24"/>
                  <a:pt x="32" y="19"/>
                  <a:pt x="32" y="14"/>
                </a:cubicBezTo>
                <a:cubicBezTo>
                  <a:pt x="32" y="6"/>
                  <a:pt x="26" y="0"/>
                  <a:pt x="18" y="0"/>
                </a:cubicBezTo>
                <a:cubicBezTo>
                  <a:pt x="10" y="0"/>
                  <a:pt x="4" y="6"/>
                  <a:pt x="4" y="14"/>
                </a:cubicBezTo>
                <a:cubicBezTo>
                  <a:pt x="4" y="19"/>
                  <a:pt x="7" y="24"/>
                  <a:pt x="12" y="27"/>
                </a:cubicBezTo>
                <a:cubicBezTo>
                  <a:pt x="12" y="37"/>
                  <a:pt x="12" y="37"/>
                  <a:pt x="12" y="37"/>
                </a:cubicBezTo>
                <a:cubicBezTo>
                  <a:pt x="12" y="37"/>
                  <a:pt x="12" y="37"/>
                  <a:pt x="12" y="37"/>
                </a:cubicBezTo>
                <a:cubicBezTo>
                  <a:pt x="8" y="35"/>
                  <a:pt x="4" y="36"/>
                  <a:pt x="1" y="39"/>
                </a:cubicBezTo>
                <a:cubicBezTo>
                  <a:pt x="0" y="39"/>
                  <a:pt x="0" y="40"/>
                  <a:pt x="0" y="41"/>
                </a:cubicBezTo>
                <a:cubicBezTo>
                  <a:pt x="9" y="53"/>
                  <a:pt x="9" y="53"/>
                  <a:pt x="9" y="53"/>
                </a:cubicBezTo>
                <a:cubicBezTo>
                  <a:pt x="10" y="55"/>
                  <a:pt x="12" y="56"/>
                  <a:pt x="14" y="56"/>
                </a:cubicBezTo>
                <a:cubicBezTo>
                  <a:pt x="32" y="56"/>
                  <a:pt x="32" y="56"/>
                  <a:pt x="32" y="56"/>
                </a:cubicBezTo>
                <a:cubicBezTo>
                  <a:pt x="36" y="56"/>
                  <a:pt x="40" y="52"/>
                  <a:pt x="40" y="48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39"/>
                  <a:pt x="40" y="39"/>
                  <a:pt x="39" y="39"/>
                </a:cubicBezTo>
                <a:close/>
                <a:moveTo>
                  <a:pt x="8" y="14"/>
                </a:moveTo>
                <a:cubicBezTo>
                  <a:pt x="8" y="8"/>
                  <a:pt x="12" y="4"/>
                  <a:pt x="18" y="4"/>
                </a:cubicBezTo>
                <a:cubicBezTo>
                  <a:pt x="24" y="4"/>
                  <a:pt x="28" y="8"/>
                  <a:pt x="28" y="14"/>
                </a:cubicBezTo>
                <a:cubicBezTo>
                  <a:pt x="28" y="17"/>
                  <a:pt x="26" y="20"/>
                  <a:pt x="24" y="22"/>
                </a:cubicBezTo>
                <a:cubicBezTo>
                  <a:pt x="24" y="14"/>
                  <a:pt x="24" y="14"/>
                  <a:pt x="24" y="14"/>
                </a:cubicBezTo>
                <a:cubicBezTo>
                  <a:pt x="24" y="11"/>
                  <a:pt x="21" y="8"/>
                  <a:pt x="18" y="8"/>
                </a:cubicBezTo>
                <a:cubicBezTo>
                  <a:pt x="15" y="8"/>
                  <a:pt x="12" y="11"/>
                  <a:pt x="12" y="14"/>
                </a:cubicBezTo>
                <a:cubicBezTo>
                  <a:pt x="12" y="22"/>
                  <a:pt x="12" y="22"/>
                  <a:pt x="12" y="22"/>
                </a:cubicBezTo>
                <a:cubicBezTo>
                  <a:pt x="10" y="20"/>
                  <a:pt x="8" y="17"/>
                  <a:pt x="8" y="14"/>
                </a:cubicBezTo>
                <a:close/>
                <a:moveTo>
                  <a:pt x="36" y="48"/>
                </a:moveTo>
                <a:cubicBezTo>
                  <a:pt x="36" y="50"/>
                  <a:pt x="34" y="52"/>
                  <a:pt x="32" y="52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52"/>
                  <a:pt x="13" y="52"/>
                  <a:pt x="12" y="51"/>
                </a:cubicBezTo>
                <a:cubicBezTo>
                  <a:pt x="5" y="40"/>
                  <a:pt x="5" y="40"/>
                  <a:pt x="5" y="40"/>
                </a:cubicBezTo>
                <a:cubicBezTo>
                  <a:pt x="6" y="40"/>
                  <a:pt x="8" y="39"/>
                  <a:pt x="10" y="40"/>
                </a:cubicBezTo>
                <a:cubicBezTo>
                  <a:pt x="13" y="42"/>
                  <a:pt x="13" y="42"/>
                  <a:pt x="13" y="42"/>
                </a:cubicBezTo>
                <a:cubicBezTo>
                  <a:pt x="14" y="42"/>
                  <a:pt x="14" y="42"/>
                  <a:pt x="15" y="42"/>
                </a:cubicBezTo>
                <a:cubicBezTo>
                  <a:pt x="16" y="41"/>
                  <a:pt x="16" y="41"/>
                  <a:pt x="16" y="40"/>
                </a:cubicBezTo>
                <a:cubicBezTo>
                  <a:pt x="16" y="14"/>
                  <a:pt x="16" y="14"/>
                  <a:pt x="16" y="14"/>
                </a:cubicBezTo>
                <a:cubicBezTo>
                  <a:pt x="16" y="13"/>
                  <a:pt x="17" y="12"/>
                  <a:pt x="18" y="12"/>
                </a:cubicBezTo>
                <a:cubicBezTo>
                  <a:pt x="19" y="12"/>
                  <a:pt x="20" y="13"/>
                  <a:pt x="20" y="14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1"/>
                  <a:pt x="21" y="32"/>
                  <a:pt x="22" y="32"/>
                </a:cubicBezTo>
                <a:cubicBezTo>
                  <a:pt x="27" y="32"/>
                  <a:pt x="27" y="32"/>
                  <a:pt x="27" y="32"/>
                </a:cubicBezTo>
                <a:cubicBezTo>
                  <a:pt x="36" y="41"/>
                  <a:pt x="36" y="41"/>
                  <a:pt x="36" y="41"/>
                </a:cubicBezTo>
                <a:lnTo>
                  <a:pt x="36" y="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2054EA15-DB30-42BE-B1F2-74DB61BA1F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5820" y="3863260"/>
            <a:ext cx="702238" cy="702238"/>
          </a:xfrm>
          <a:prstGeom prst="rect">
            <a:avLst/>
          </a:prstGeom>
        </p:spPr>
      </p:pic>
      <p:sp>
        <p:nvSpPr>
          <p:cNvPr id="2" name="1">
            <a:extLst>
              <a:ext uri="{FF2B5EF4-FFF2-40B4-BE49-F238E27FC236}">
                <a16:creationId xmlns:a16="http://schemas.microsoft.com/office/drawing/2014/main" id="{84BB5725-DC73-387D-3A08-D5F9EDCD821C}"/>
              </a:ext>
            </a:extLst>
          </p:cNvPr>
          <p:cNvSpPr/>
          <p:nvPr/>
        </p:nvSpPr>
        <p:spPr>
          <a:xfrm>
            <a:off x="1976078" y="3467053"/>
            <a:ext cx="373208" cy="374194"/>
          </a:xfrm>
          <a:prstGeom prst="ellipse">
            <a:avLst/>
          </a:prstGeom>
          <a:solidFill>
            <a:srgbClr val="728AFF"/>
          </a:solidFill>
          <a:ln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sz="12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Helvetica Neue"/>
                <a:cs typeface="Helvetica Neue"/>
                <a:sym typeface="Helvetica Neue"/>
              </a:rPr>
              <a:t>1</a:t>
            </a:r>
          </a:p>
        </p:txBody>
      </p:sp>
      <p:sp>
        <p:nvSpPr>
          <p:cNvPr id="4" name="1">
            <a:extLst>
              <a:ext uri="{FF2B5EF4-FFF2-40B4-BE49-F238E27FC236}">
                <a16:creationId xmlns:a16="http://schemas.microsoft.com/office/drawing/2014/main" id="{5B2EF037-0E30-9D47-DC4B-D075C1614F28}"/>
              </a:ext>
            </a:extLst>
          </p:cNvPr>
          <p:cNvSpPr/>
          <p:nvPr/>
        </p:nvSpPr>
        <p:spPr>
          <a:xfrm>
            <a:off x="2844751" y="2923049"/>
            <a:ext cx="373208" cy="374194"/>
          </a:xfrm>
          <a:prstGeom prst="ellipse">
            <a:avLst/>
          </a:prstGeom>
          <a:solidFill>
            <a:srgbClr val="728AFF"/>
          </a:solidFill>
          <a:ln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sz="12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Helvetica Neue"/>
                <a:cs typeface="Helvetica Neue"/>
                <a:sym typeface="Helvetica Neue"/>
              </a:rPr>
              <a:t>2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1">
            <a:extLst>
              <a:ext uri="{FF2B5EF4-FFF2-40B4-BE49-F238E27FC236}">
                <a16:creationId xmlns:a16="http://schemas.microsoft.com/office/drawing/2014/main" id="{3CC453FC-E9FF-46DA-F192-04E96CEBD3B2}"/>
              </a:ext>
            </a:extLst>
          </p:cNvPr>
          <p:cNvSpPr/>
          <p:nvPr/>
        </p:nvSpPr>
        <p:spPr>
          <a:xfrm>
            <a:off x="3980199" y="2224167"/>
            <a:ext cx="373208" cy="374194"/>
          </a:xfrm>
          <a:prstGeom prst="ellipse">
            <a:avLst/>
          </a:prstGeom>
          <a:solidFill>
            <a:srgbClr val="728AFF"/>
          </a:solidFill>
          <a:ln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sz="12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Helvetica Neue"/>
                <a:cs typeface="Helvetica Neue"/>
                <a:sym typeface="Helvetica Neue"/>
              </a:rPr>
              <a:t>3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1">
            <a:extLst>
              <a:ext uri="{FF2B5EF4-FFF2-40B4-BE49-F238E27FC236}">
                <a16:creationId xmlns:a16="http://schemas.microsoft.com/office/drawing/2014/main" id="{656C83B5-EDB1-53AD-7FD5-AE7862E4994C}"/>
              </a:ext>
            </a:extLst>
          </p:cNvPr>
          <p:cNvSpPr/>
          <p:nvPr/>
        </p:nvSpPr>
        <p:spPr>
          <a:xfrm>
            <a:off x="4482480" y="1909821"/>
            <a:ext cx="373208" cy="374194"/>
          </a:xfrm>
          <a:prstGeom prst="ellipse">
            <a:avLst/>
          </a:prstGeom>
          <a:solidFill>
            <a:srgbClr val="728AFF"/>
          </a:solidFill>
          <a:ln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sz="12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Helvetica Neue"/>
                <a:cs typeface="Helvetica Neue"/>
                <a:sym typeface="Helvetica Neue"/>
              </a:rPr>
              <a:t>4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0288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верхние углы 1">
            <a:extLst>
              <a:ext uri="{FF2B5EF4-FFF2-40B4-BE49-F238E27FC236}">
                <a16:creationId xmlns:a16="http://schemas.microsoft.com/office/drawing/2014/main" id="{80649873-FF34-7750-F915-42D76A25144C}"/>
              </a:ext>
            </a:extLst>
          </p:cNvPr>
          <p:cNvSpPr/>
          <p:nvPr/>
        </p:nvSpPr>
        <p:spPr>
          <a:xfrm>
            <a:off x="6222999" y="1379258"/>
            <a:ext cx="5215232" cy="812804"/>
          </a:xfrm>
          <a:prstGeom prst="round2SameRect">
            <a:avLst>
              <a:gd name="adj1" fmla="val 27319"/>
              <a:gd name="adj2" fmla="val 0"/>
            </a:avLst>
          </a:prstGeom>
          <a:gradFill flip="none" rotWithShape="1">
            <a:gsLst>
              <a:gs pos="9000">
                <a:srgbClr val="0D67AF"/>
              </a:gs>
              <a:gs pos="100000">
                <a:srgbClr val="C1496A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Номер слайда 104">
            <a:extLst>
              <a:ext uri="{FF2B5EF4-FFF2-40B4-BE49-F238E27FC236}">
                <a16:creationId xmlns:a16="http://schemas.microsoft.com/office/drawing/2014/main" id="{889CDA06-C914-5D6D-45C5-0297ACDB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 </a:t>
            </a:r>
            <a:fld id="{E30836AA-9DC3-4B9B-9BCE-BA5760ECD0EF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17481EF-A240-DBFD-5C0D-E2E9356D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Доменный подход позволяет перейти к новой парадигме проектирования архитектуры государства </a:t>
            </a:r>
            <a:br>
              <a:rPr lang="ru-RU" dirty="0"/>
            </a:br>
            <a:r>
              <a:rPr lang="ru-RU" dirty="0"/>
              <a:t>и сервисов</a:t>
            </a:r>
          </a:p>
        </p:txBody>
      </p:sp>
      <p:sp>
        <p:nvSpPr>
          <p:cNvPr id="324" name="CustomShape 1">
            <a:extLst>
              <a:ext uri="{FF2B5EF4-FFF2-40B4-BE49-F238E27FC236}">
                <a16:creationId xmlns:a16="http://schemas.microsoft.com/office/drawing/2014/main" id="{F3D3EB17-B44F-4326-847E-02EA0F925E57}"/>
              </a:ext>
            </a:extLst>
          </p:cNvPr>
          <p:cNvSpPr/>
          <p:nvPr/>
        </p:nvSpPr>
        <p:spPr>
          <a:xfrm>
            <a:off x="803275" y="1409696"/>
            <a:ext cx="5241925" cy="2156464"/>
          </a:xfrm>
          <a:prstGeom prst="roundRect">
            <a:avLst>
              <a:gd name="adj" fmla="val 13336"/>
            </a:avLst>
          </a:prstGeom>
          <a:gradFill>
            <a:gsLst>
              <a:gs pos="9000">
                <a:srgbClr val="0D67AF"/>
              </a:gs>
              <a:gs pos="100000">
                <a:srgbClr val="C1496A"/>
              </a:gs>
            </a:gsLst>
            <a:lin ang="8100000" scaled="0"/>
          </a:gradFill>
          <a:ln w="6480">
            <a:noFill/>
          </a:ln>
          <a:effectLst>
            <a:outerShdw blurRad="241300" dist="139680" dir="5400000" algn="t" rotWithShape="0">
              <a:srgbClr val="2C6394">
                <a:alpha val="24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5" name="CustomShape 85">
            <a:extLst>
              <a:ext uri="{FF2B5EF4-FFF2-40B4-BE49-F238E27FC236}">
                <a16:creationId xmlns:a16="http://schemas.microsoft.com/office/drawing/2014/main" id="{899F57F9-9215-4CEC-BD12-51D22CF6403D}"/>
              </a:ext>
            </a:extLst>
          </p:cNvPr>
          <p:cNvSpPr/>
          <p:nvPr/>
        </p:nvSpPr>
        <p:spPr>
          <a:xfrm rot="10800000">
            <a:off x="6211545" y="2205233"/>
            <a:ext cx="5241925" cy="4015169"/>
          </a:xfrm>
          <a:prstGeom prst="round2SameRect">
            <a:avLst>
              <a:gd name="adj1" fmla="val 7211"/>
              <a:gd name="adj2" fmla="val 0"/>
            </a:avLst>
          </a:prstGeom>
          <a:solidFill>
            <a:schemeClr val="bg1"/>
          </a:solidFill>
          <a:ln w="6480">
            <a:noFill/>
          </a:ln>
          <a:effectLst>
            <a:outerShdw blurRad="241300" dist="139680" dir="5400000" algn="t" rotWithShape="0">
              <a:srgbClr val="2C6394">
                <a:alpha val="16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6" name="CustomShape 3">
            <a:extLst>
              <a:ext uri="{FF2B5EF4-FFF2-40B4-BE49-F238E27FC236}">
                <a16:creationId xmlns:a16="http://schemas.microsoft.com/office/drawing/2014/main" id="{BECDD4E9-CC06-4AC5-93ED-D39A6EFB5011}"/>
              </a:ext>
            </a:extLst>
          </p:cNvPr>
          <p:cNvSpPr/>
          <p:nvPr/>
        </p:nvSpPr>
        <p:spPr>
          <a:xfrm>
            <a:off x="1930400" y="1603797"/>
            <a:ext cx="3794760" cy="17682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Суперсервисы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это комплексы оцифрованных госуслуг, сгруппированных</a:t>
            </a: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по типичным жизненным ситуациям (например, рождение ребенка, оформление ДТП по европротоколу, оформление в вуз, получение и оформление льгот, пенсий и т.д.)</a:t>
            </a:r>
          </a:p>
        </p:txBody>
      </p:sp>
      <p:sp>
        <p:nvSpPr>
          <p:cNvPr id="327" name="CustomShape 1">
            <a:extLst>
              <a:ext uri="{FF2B5EF4-FFF2-40B4-BE49-F238E27FC236}">
                <a16:creationId xmlns:a16="http://schemas.microsoft.com/office/drawing/2014/main" id="{ADAA77B1-631A-4877-9C0F-6C316B47E179}"/>
              </a:ext>
            </a:extLst>
          </p:cNvPr>
          <p:cNvSpPr/>
          <p:nvPr/>
        </p:nvSpPr>
        <p:spPr>
          <a:xfrm>
            <a:off x="803275" y="3721358"/>
            <a:ext cx="5241925" cy="2559926"/>
          </a:xfrm>
          <a:prstGeom prst="roundRect">
            <a:avLst>
              <a:gd name="adj" fmla="val 9114"/>
            </a:avLst>
          </a:prstGeom>
          <a:gradFill>
            <a:gsLst>
              <a:gs pos="9000">
                <a:srgbClr val="0D67AF"/>
              </a:gs>
              <a:gs pos="100000">
                <a:srgbClr val="C1496A"/>
              </a:gs>
            </a:gsLst>
            <a:lin ang="12600000" scaled="0"/>
          </a:gradFill>
          <a:ln w="6480">
            <a:noFill/>
          </a:ln>
          <a:effectLst>
            <a:outerShdw blurRad="241300" dist="139680" dir="5400000" algn="t" rotWithShape="0">
              <a:srgbClr val="2C6394">
                <a:alpha val="24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8" name="TextBox 327">
            <a:extLst>
              <a:ext uri="{FF2B5EF4-FFF2-40B4-BE49-F238E27FC236}">
                <a16:creationId xmlns:a16="http://schemas.microsoft.com/office/drawing/2014/main" id="{43222200-1470-4E56-B1A9-24E115F25DBD}"/>
              </a:ext>
            </a:extLst>
          </p:cNvPr>
          <p:cNvSpPr txBox="1"/>
          <p:nvPr/>
        </p:nvSpPr>
        <p:spPr>
          <a:xfrm>
            <a:off x="1930399" y="3870818"/>
            <a:ext cx="3861435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Домен объединяет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участников</a:t>
            </a: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(ведомства (органы государственной власти всех уровней) и юридические лица), выполняющих различные функции 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в одной области деятельности</a:t>
            </a: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лежащие</a:t>
            </a:r>
            <a:b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b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на клиентских путях общего сегмента клиентов, обеспечивающие предоставление ценности</a:t>
            </a:r>
            <a:b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b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для клиента с использованием набора сервисов и данных, присущих домену</a:t>
            </a:r>
          </a:p>
        </p:txBody>
      </p:sp>
      <p:graphicFrame>
        <p:nvGraphicFramePr>
          <p:cNvPr id="330" name="Table 4">
            <a:extLst>
              <a:ext uri="{FF2B5EF4-FFF2-40B4-BE49-F238E27FC236}">
                <a16:creationId xmlns:a16="http://schemas.microsoft.com/office/drawing/2014/main" id="{4CCE8D9A-F3E8-49CF-BB2F-F3FC004744C5}"/>
              </a:ext>
            </a:extLst>
          </p:cNvPr>
          <p:cNvGraphicFramePr/>
          <p:nvPr/>
        </p:nvGraphicFramePr>
        <p:xfrm>
          <a:off x="6272503" y="1379258"/>
          <a:ext cx="5165728" cy="4841147"/>
        </p:xfrm>
        <a:graphic>
          <a:graphicData uri="http://schemas.openxmlformats.org/drawingml/2006/table">
            <a:tbl>
              <a:tblPr/>
              <a:tblGrid>
                <a:gridCol w="492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0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6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63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703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1300" b="1" strike="noStrike" spc="-1" dirty="0">
                          <a:solidFill>
                            <a:schemeClr val="bg1"/>
                          </a:solidFill>
                          <a:latin typeface="Calibri"/>
                        </a:rPr>
                        <a:t>№</a:t>
                      </a:r>
                      <a:br>
                        <a:rPr lang="en-US" sz="1300" b="1" strike="noStrike" spc="-1" dirty="0">
                          <a:solidFill>
                            <a:schemeClr val="bg1"/>
                          </a:solidFill>
                          <a:latin typeface="Calibri"/>
                        </a:rPr>
                      </a:br>
                      <a:r>
                        <a:rPr lang="ru-RU" sz="1300" b="1" strike="noStrike" spc="-1" dirty="0">
                          <a:solidFill>
                            <a:schemeClr val="bg1"/>
                          </a:solidFill>
                          <a:latin typeface="Calibri"/>
                        </a:rPr>
                        <a:t>п/п</a:t>
                      </a:r>
                      <a:endParaRPr lang="ru-RU" sz="13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68400" marR="68400" anchor="ctr">
                    <a:lnL w="6480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>
                      <a:noFill/>
                    </a:lnT>
                    <a:lnB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1300" b="1" strike="noStrike" spc="-1" dirty="0">
                          <a:solidFill>
                            <a:schemeClr val="bg1"/>
                          </a:solidFill>
                          <a:latin typeface="Calibri"/>
                        </a:rPr>
                        <a:t>Критерий</a:t>
                      </a:r>
                      <a:endParaRPr lang="ru-RU" sz="13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68400" marR="684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>
                      <a:noFill/>
                    </a:lnT>
                    <a:lnB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1300" b="1" strike="noStrike" spc="-1" dirty="0">
                          <a:solidFill>
                            <a:schemeClr val="bg1"/>
                          </a:solidFill>
                          <a:latin typeface="Calibri"/>
                        </a:rPr>
                        <a:t>Оценка</a:t>
                      </a:r>
                      <a:endParaRPr lang="ru-RU" sz="13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68400" marR="684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>
                      <a:noFill/>
                    </a:lnR>
                    <a:lnT w="6480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1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799"/>
                        </a:spcAft>
                      </a:pPr>
                      <a:r>
                        <a:rPr lang="ru-RU" sz="1300" b="0" strike="noStrike" spc="-1" dirty="0">
                          <a:solidFill>
                            <a:schemeClr val="bg1"/>
                          </a:solidFill>
                          <a:latin typeface="Calibri"/>
                        </a:rPr>
                        <a:t>Супер-сервис</a:t>
                      </a:r>
                      <a:endParaRPr lang="ru-RU" sz="13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68400" marR="684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799"/>
                        </a:spcAft>
                      </a:pPr>
                      <a:r>
                        <a:rPr lang="ru-RU" sz="1300" b="0" strike="noStrike" spc="-1" dirty="0">
                          <a:solidFill>
                            <a:schemeClr val="bg1"/>
                          </a:solidFill>
                          <a:latin typeface="Calibri"/>
                        </a:rPr>
                        <a:t>Сервис домена</a:t>
                      </a:r>
                      <a:endParaRPr lang="ru-RU" sz="13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68400" marR="684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1" strike="noStrike" spc="-1" dirty="0">
                          <a:solidFill>
                            <a:srgbClr val="0F2851"/>
                          </a:solidFill>
                          <a:latin typeface="Calibri"/>
                        </a:rPr>
                        <a:t>1</a:t>
                      </a:r>
                      <a:endParaRPr lang="ru-RU" sz="2000" b="1" strike="noStrike" spc="-1" dirty="0">
                        <a:solidFill>
                          <a:srgbClr val="0F2851"/>
                        </a:solidFill>
                        <a:latin typeface="Arial"/>
                      </a:endParaRPr>
                    </a:p>
                  </a:txBody>
                  <a:tcPr marL="68400" marR="68400" marT="0" marB="0" anchor="ctr">
                    <a:lnL w="6480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799"/>
                        </a:spcAft>
                      </a:pPr>
                      <a:r>
                        <a:rPr lang="ru-RU" sz="1300" b="0" strike="noStrike" spc="-1" dirty="0" err="1">
                          <a:solidFill>
                            <a:srgbClr val="0F2851"/>
                          </a:solidFill>
                          <a:latin typeface="Calibri"/>
                        </a:rPr>
                        <a:t>Клиентоцентричный</a:t>
                      </a:r>
                      <a:br>
                        <a:rPr lang="ru-RU" sz="1300" b="0" strike="noStrike" spc="-1" dirty="0">
                          <a:solidFill>
                            <a:srgbClr val="0F2851"/>
                          </a:solidFill>
                          <a:latin typeface="Calibri"/>
                        </a:rPr>
                      </a:br>
                      <a:r>
                        <a:rPr lang="ru-RU" sz="1300" b="0" strike="noStrike" spc="-1" dirty="0">
                          <a:solidFill>
                            <a:srgbClr val="0F2851"/>
                          </a:solidFill>
                          <a:latin typeface="Calibri"/>
                        </a:rPr>
                        <a:t>подход в основе</a:t>
                      </a:r>
                      <a:endParaRPr lang="ru-RU" sz="1300" b="0" strike="noStrike" spc="-1" dirty="0">
                        <a:solidFill>
                          <a:srgbClr val="0F2851"/>
                        </a:solidFill>
                        <a:latin typeface="Arial"/>
                      </a:endParaRPr>
                    </a:p>
                  </a:txBody>
                  <a:tcPr marL="68400" marR="684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1600" b="1" strike="noStrike" spc="-1" dirty="0">
                          <a:solidFill>
                            <a:srgbClr val="0D4CD3"/>
                          </a:solidFill>
                          <a:latin typeface="Calibri"/>
                        </a:rPr>
                        <a:t>Да</a:t>
                      </a:r>
                      <a:endParaRPr lang="ru-RU" sz="1600" b="1" strike="noStrike" spc="-1" dirty="0">
                        <a:solidFill>
                          <a:srgbClr val="0D4CD3"/>
                        </a:solidFill>
                        <a:latin typeface="Arial"/>
                      </a:endParaRPr>
                    </a:p>
                  </a:txBody>
                  <a:tcPr marL="68400" marR="68400" marT="0" marB="0" anchor="ctr">
                    <a:lnL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1600" b="1" strike="noStrike" spc="-1" dirty="0">
                          <a:solidFill>
                            <a:srgbClr val="0D4CD3"/>
                          </a:solidFill>
                          <a:latin typeface="Calibri"/>
                        </a:rPr>
                        <a:t>Да</a:t>
                      </a:r>
                      <a:endParaRPr lang="ru-RU" sz="1600" b="1" strike="noStrike" spc="-1" dirty="0">
                        <a:solidFill>
                          <a:srgbClr val="0D4CD3"/>
                        </a:solidFill>
                        <a:latin typeface="Arial"/>
                      </a:endParaRPr>
                    </a:p>
                  </a:txBody>
                  <a:tcPr marL="68400" marR="68400" marT="0" marB="0" anchor="ctr">
                    <a:lnL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>
                      <a:noFill/>
                    </a:lnR>
                    <a:lnT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1" strike="noStrike" spc="-1">
                          <a:solidFill>
                            <a:srgbClr val="0F2851"/>
                          </a:solidFill>
                          <a:latin typeface="Calibri"/>
                        </a:rPr>
                        <a:t>2</a:t>
                      </a:r>
                      <a:endParaRPr lang="ru-RU" sz="2000" b="1" strike="noStrike" spc="-1">
                        <a:solidFill>
                          <a:srgbClr val="0F2851"/>
                        </a:solidFill>
                        <a:latin typeface="Arial"/>
                      </a:endParaRPr>
                    </a:p>
                  </a:txBody>
                  <a:tcPr marL="68400" marR="68400" marT="0" marB="0" anchor="ctr">
                    <a:lnL w="6480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799"/>
                        </a:spcAft>
                      </a:pPr>
                      <a:r>
                        <a:rPr lang="ru-RU" sz="1300" b="0" strike="noStrike" spc="-1" dirty="0">
                          <a:solidFill>
                            <a:srgbClr val="0F2851"/>
                          </a:solidFill>
                          <a:latin typeface="Calibri"/>
                        </a:rPr>
                        <a:t>Основан на решении жизненной ситуации </a:t>
                      </a:r>
                      <a:endParaRPr lang="ru-RU" sz="1300" b="0" strike="noStrike" spc="-1" dirty="0">
                        <a:solidFill>
                          <a:srgbClr val="0F2851"/>
                        </a:solidFill>
                        <a:latin typeface="Arial"/>
                      </a:endParaRPr>
                    </a:p>
                  </a:txBody>
                  <a:tcPr marL="68400" marR="684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1600" b="1" strike="noStrike" spc="-1" dirty="0">
                          <a:solidFill>
                            <a:srgbClr val="0D4CD3"/>
                          </a:solidFill>
                          <a:latin typeface="Calibri"/>
                        </a:rPr>
                        <a:t>Да</a:t>
                      </a:r>
                      <a:endParaRPr lang="ru-RU" sz="1600" b="1" strike="noStrike" spc="-1" dirty="0">
                        <a:solidFill>
                          <a:srgbClr val="0D4CD3"/>
                        </a:solidFill>
                        <a:latin typeface="Arial"/>
                      </a:endParaRPr>
                    </a:p>
                  </a:txBody>
                  <a:tcPr marL="68400" marR="68400" marT="0" marB="0" anchor="ctr">
                    <a:lnL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1600" b="1" strike="noStrike" spc="-1" dirty="0">
                          <a:solidFill>
                            <a:srgbClr val="0D4CD3"/>
                          </a:solidFill>
                          <a:latin typeface="Calibri"/>
                        </a:rPr>
                        <a:t>Да</a:t>
                      </a:r>
                      <a:endParaRPr lang="ru-RU" sz="1600" b="1" strike="noStrike" spc="-1" dirty="0">
                        <a:solidFill>
                          <a:srgbClr val="0D4CD3"/>
                        </a:solidFill>
                        <a:latin typeface="Arial"/>
                      </a:endParaRPr>
                    </a:p>
                  </a:txBody>
                  <a:tcPr marL="68400" marR="68400" marT="0" marB="0" anchor="ctr">
                    <a:lnL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>
                      <a:noFill/>
                    </a:lnR>
                    <a:lnT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1" strike="noStrike" spc="-1">
                          <a:solidFill>
                            <a:srgbClr val="0F2851"/>
                          </a:solidFill>
                          <a:latin typeface="Calibri"/>
                        </a:rPr>
                        <a:t>3</a:t>
                      </a:r>
                      <a:endParaRPr lang="ru-RU" sz="2000" b="1" strike="noStrike" spc="-1">
                        <a:solidFill>
                          <a:srgbClr val="0F2851"/>
                        </a:solidFill>
                        <a:latin typeface="Arial"/>
                      </a:endParaRPr>
                    </a:p>
                  </a:txBody>
                  <a:tcPr marL="68400" marR="68400" marT="0" marB="0" anchor="ctr">
                    <a:lnL w="6480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799"/>
                        </a:spcAft>
                      </a:pPr>
                      <a:r>
                        <a:rPr lang="ru-RU" sz="1300" b="0" strike="noStrike" spc="-1" dirty="0">
                          <a:solidFill>
                            <a:srgbClr val="0F2851"/>
                          </a:solidFill>
                          <a:latin typeface="Calibri"/>
                        </a:rPr>
                        <a:t>Позволяет разрешать</a:t>
                      </a:r>
                      <a:br>
                        <a:rPr lang="en-US" sz="1300" b="0" strike="noStrike" spc="-1" dirty="0">
                          <a:solidFill>
                            <a:srgbClr val="0F2851"/>
                          </a:solidFill>
                          <a:latin typeface="Calibri"/>
                        </a:rPr>
                      </a:br>
                      <a:r>
                        <a:rPr lang="ru-RU" sz="1300" b="0" strike="noStrike" spc="-1" dirty="0">
                          <a:solidFill>
                            <a:srgbClr val="0F2851"/>
                          </a:solidFill>
                          <a:latin typeface="Calibri"/>
                        </a:rPr>
                        <a:t>цепочку жизненных ситуаций</a:t>
                      </a:r>
                      <a:br>
                        <a:rPr lang="en-US" sz="1300" b="0" strike="noStrike" spc="-1" dirty="0">
                          <a:solidFill>
                            <a:srgbClr val="0F2851"/>
                          </a:solidFill>
                          <a:latin typeface="Calibri"/>
                        </a:rPr>
                      </a:br>
                      <a:r>
                        <a:rPr lang="ru-RU" sz="1300" b="0" strike="noStrike" spc="-1" dirty="0">
                          <a:solidFill>
                            <a:srgbClr val="0F2851"/>
                          </a:solidFill>
                          <a:latin typeface="Calibri"/>
                        </a:rPr>
                        <a:t>в рамках одного КП</a:t>
                      </a:r>
                      <a:br>
                        <a:rPr lang="en-US" sz="1300" b="0" strike="noStrike" spc="-1" dirty="0">
                          <a:solidFill>
                            <a:srgbClr val="0F2851"/>
                          </a:solidFill>
                          <a:latin typeface="Calibri"/>
                        </a:rPr>
                      </a:br>
                      <a:r>
                        <a:rPr lang="ru-RU" sz="1300" b="0" strike="noStrike" spc="-1" dirty="0">
                          <a:solidFill>
                            <a:srgbClr val="0F2851"/>
                          </a:solidFill>
                          <a:latin typeface="Calibri"/>
                        </a:rPr>
                        <a:t>(школа – институт – вуз - …)</a:t>
                      </a:r>
                      <a:endParaRPr lang="ru-RU" sz="1300" b="0" strike="noStrike" spc="-1" dirty="0">
                        <a:solidFill>
                          <a:srgbClr val="0F2851"/>
                        </a:solidFill>
                        <a:latin typeface="Arial"/>
                      </a:endParaRPr>
                    </a:p>
                  </a:txBody>
                  <a:tcPr marL="68400" marR="684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1600" b="1" strike="noStrike" spc="-1" dirty="0">
                          <a:solidFill>
                            <a:srgbClr val="0D4CD3"/>
                          </a:solidFill>
                          <a:latin typeface="Calibri"/>
                        </a:rPr>
                        <a:t>Да</a:t>
                      </a:r>
                      <a:endParaRPr lang="ru-RU" sz="1600" b="1" strike="noStrike" spc="-1" dirty="0">
                        <a:solidFill>
                          <a:srgbClr val="0D4CD3"/>
                        </a:solidFill>
                        <a:latin typeface="Arial"/>
                      </a:endParaRPr>
                    </a:p>
                  </a:txBody>
                  <a:tcPr marL="68400" marR="68400" marT="0" marB="0" anchor="ctr">
                    <a:lnL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1600" b="1" strike="noStrike" spc="-1" dirty="0">
                          <a:solidFill>
                            <a:srgbClr val="0D4CD3"/>
                          </a:solidFill>
                          <a:latin typeface="Calibri"/>
                        </a:rPr>
                        <a:t>Да</a:t>
                      </a:r>
                      <a:endParaRPr lang="ru-RU" sz="1600" b="1" strike="noStrike" spc="-1" dirty="0">
                        <a:solidFill>
                          <a:srgbClr val="0D4CD3"/>
                        </a:solidFill>
                        <a:latin typeface="Arial"/>
                      </a:endParaRPr>
                    </a:p>
                  </a:txBody>
                  <a:tcPr marL="68400" marR="68400" marT="0" marB="0" anchor="ctr">
                    <a:lnL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>
                      <a:noFill/>
                    </a:lnR>
                    <a:lnT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1" strike="noStrike" spc="-1" dirty="0">
                          <a:solidFill>
                            <a:srgbClr val="0F2851"/>
                          </a:solidFill>
                          <a:latin typeface="Calibri"/>
                        </a:rPr>
                        <a:t>4</a:t>
                      </a:r>
                      <a:endParaRPr lang="ru-RU" sz="2000" b="1" strike="noStrike" spc="-1" dirty="0">
                        <a:solidFill>
                          <a:srgbClr val="0F2851"/>
                        </a:solidFill>
                        <a:latin typeface="Arial"/>
                      </a:endParaRPr>
                    </a:p>
                  </a:txBody>
                  <a:tcPr marL="68400" marR="68400" marT="0" marB="0" anchor="ctr">
                    <a:lnL w="6480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799"/>
                        </a:spcAft>
                      </a:pPr>
                      <a:r>
                        <a:rPr lang="ru-RU" sz="1300" b="0" strike="noStrike" spc="-1" dirty="0">
                          <a:solidFill>
                            <a:srgbClr val="0F2851"/>
                          </a:solidFill>
                          <a:latin typeface="Calibri"/>
                        </a:rPr>
                        <a:t>Проектируется в увязке</a:t>
                      </a:r>
                      <a:br>
                        <a:rPr lang="en-US" sz="1300" b="0" strike="noStrike" spc="-1" dirty="0">
                          <a:solidFill>
                            <a:srgbClr val="0F2851"/>
                          </a:solidFill>
                          <a:latin typeface="Calibri"/>
                        </a:rPr>
                      </a:br>
                      <a:r>
                        <a:rPr lang="ru-RU" sz="1300" b="0" strike="noStrike" spc="-1" dirty="0">
                          <a:solidFill>
                            <a:srgbClr val="0F2851"/>
                          </a:solidFill>
                          <a:latin typeface="Calibri"/>
                        </a:rPr>
                        <a:t>с другими смежными сервисами для клиента</a:t>
                      </a:r>
                      <a:endParaRPr lang="ru-RU" sz="1300" b="0" strike="noStrike" spc="-1" dirty="0">
                        <a:solidFill>
                          <a:srgbClr val="0F2851"/>
                        </a:solidFill>
                        <a:latin typeface="Arial"/>
                      </a:endParaRPr>
                    </a:p>
                  </a:txBody>
                  <a:tcPr marL="68400" marR="684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1300" b="0" strike="noStrike" spc="-1" dirty="0">
                          <a:solidFill>
                            <a:srgbClr val="0F2851"/>
                          </a:solidFill>
                          <a:latin typeface="Calibri"/>
                        </a:rPr>
                        <a:t>Нет</a:t>
                      </a:r>
                      <a:endParaRPr lang="ru-RU" sz="1300" b="0" strike="noStrike" spc="-1" dirty="0">
                        <a:solidFill>
                          <a:srgbClr val="0F2851"/>
                        </a:solidFill>
                        <a:latin typeface="Arial"/>
                      </a:endParaRPr>
                    </a:p>
                  </a:txBody>
                  <a:tcPr marL="68400" marR="68400" marT="0" marB="0" anchor="ctr">
                    <a:lnL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1600" b="1" strike="noStrike" spc="-1" dirty="0">
                          <a:solidFill>
                            <a:srgbClr val="0D4CD3"/>
                          </a:solidFill>
                          <a:latin typeface="Calibri"/>
                        </a:rPr>
                        <a:t>Да</a:t>
                      </a:r>
                      <a:endParaRPr lang="ru-RU" sz="1600" b="1" strike="noStrike" spc="-1" dirty="0">
                        <a:solidFill>
                          <a:srgbClr val="0D4CD3"/>
                        </a:solidFill>
                        <a:latin typeface="Arial"/>
                      </a:endParaRPr>
                    </a:p>
                  </a:txBody>
                  <a:tcPr marL="68400" marR="68400" marT="0" marB="0" anchor="ctr">
                    <a:lnL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>
                      <a:noFill/>
                    </a:lnR>
                    <a:lnT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1" strike="noStrike" spc="-1" dirty="0">
                          <a:solidFill>
                            <a:srgbClr val="0F2851"/>
                          </a:solidFill>
                          <a:latin typeface="Calibri"/>
                        </a:rPr>
                        <a:t>5</a:t>
                      </a:r>
                      <a:endParaRPr lang="ru-RU" sz="2000" b="1" strike="noStrike" spc="-1" dirty="0">
                        <a:solidFill>
                          <a:srgbClr val="0F2851"/>
                        </a:solidFill>
                        <a:latin typeface="Arial"/>
                      </a:endParaRPr>
                    </a:p>
                  </a:txBody>
                  <a:tcPr marL="68400" marR="68400" marT="0" marB="0" anchor="ctr">
                    <a:lnL w="6480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799"/>
                        </a:spcAft>
                      </a:pPr>
                      <a:r>
                        <a:rPr lang="ru-RU" sz="1300" b="0" strike="noStrike" spc="-1" dirty="0">
                          <a:solidFill>
                            <a:srgbClr val="0F2851"/>
                          </a:solidFill>
                          <a:latin typeface="Calibri"/>
                        </a:rPr>
                        <a:t>Учитывает стратегию</a:t>
                      </a:r>
                      <a:br>
                        <a:rPr lang="en-US" sz="1300" b="0" strike="noStrike" spc="-1" dirty="0">
                          <a:solidFill>
                            <a:srgbClr val="0F2851"/>
                          </a:solidFill>
                          <a:latin typeface="Calibri"/>
                        </a:rPr>
                      </a:br>
                      <a:r>
                        <a:rPr lang="ru-RU" sz="1300" b="0" strike="noStrike" spc="-1" dirty="0">
                          <a:solidFill>
                            <a:srgbClr val="0F2851"/>
                          </a:solidFill>
                          <a:latin typeface="Calibri"/>
                        </a:rPr>
                        <a:t>развития отрасли </a:t>
                      </a:r>
                      <a:endParaRPr lang="ru-RU" sz="1300" b="0" strike="noStrike" spc="-1" dirty="0">
                        <a:solidFill>
                          <a:srgbClr val="0F2851"/>
                        </a:solidFill>
                        <a:latin typeface="Arial"/>
                      </a:endParaRPr>
                    </a:p>
                  </a:txBody>
                  <a:tcPr marL="68400" marR="684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1300" b="0" strike="noStrike" spc="-1" dirty="0">
                          <a:solidFill>
                            <a:srgbClr val="0F2851"/>
                          </a:solidFill>
                          <a:latin typeface="Calibri"/>
                        </a:rPr>
                        <a:t>Нет</a:t>
                      </a:r>
                      <a:endParaRPr lang="ru-RU" sz="1300" b="0" strike="noStrike" spc="-1" dirty="0">
                        <a:solidFill>
                          <a:srgbClr val="0F2851"/>
                        </a:solidFill>
                        <a:latin typeface="Arial"/>
                      </a:endParaRPr>
                    </a:p>
                  </a:txBody>
                  <a:tcPr marL="68400" marR="68400" marT="0" marB="0" anchor="ctr">
                    <a:lnL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1600" b="1" strike="noStrike" spc="-1" dirty="0">
                          <a:solidFill>
                            <a:srgbClr val="0D4CD3"/>
                          </a:solidFill>
                          <a:latin typeface="Calibri"/>
                        </a:rPr>
                        <a:t>Да</a:t>
                      </a:r>
                      <a:endParaRPr lang="ru-RU" sz="1600" b="1" strike="noStrike" spc="-1" dirty="0">
                        <a:solidFill>
                          <a:srgbClr val="0D4CD3"/>
                        </a:solidFill>
                        <a:latin typeface="Arial"/>
                      </a:endParaRPr>
                    </a:p>
                  </a:txBody>
                  <a:tcPr marL="68400" marR="68400" marT="0" marB="0" anchor="ctr">
                    <a:lnL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>
                      <a:noFill/>
                    </a:lnR>
                    <a:lnT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2000" b="1" strike="noStrike" spc="-1" dirty="0">
                          <a:solidFill>
                            <a:srgbClr val="0F2851"/>
                          </a:solidFill>
                          <a:latin typeface="Calibri"/>
                        </a:rPr>
                        <a:t>6</a:t>
                      </a:r>
                      <a:endParaRPr lang="ru-RU" sz="2000" b="1" strike="noStrike" spc="-1" dirty="0">
                        <a:solidFill>
                          <a:srgbClr val="0F2851"/>
                        </a:solidFill>
                        <a:latin typeface="Arial"/>
                      </a:endParaRPr>
                    </a:p>
                  </a:txBody>
                  <a:tcPr marL="68400" marR="68400" marT="0" marB="0" anchor="ctr">
                    <a:lnL w="6480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799"/>
                        </a:spcAft>
                      </a:pPr>
                      <a:r>
                        <a:rPr lang="ru-RU" sz="1300" b="0" strike="noStrike" spc="-1" dirty="0">
                          <a:solidFill>
                            <a:srgbClr val="0F2851"/>
                          </a:solidFill>
                          <a:latin typeface="Calibri"/>
                        </a:rPr>
                        <a:t>Обеспечивает</a:t>
                      </a:r>
                      <a:br>
                        <a:rPr lang="ru-RU" sz="1300" b="0" strike="noStrike" spc="-1" dirty="0">
                          <a:solidFill>
                            <a:srgbClr val="0F2851"/>
                          </a:solidFill>
                          <a:latin typeface="Calibri"/>
                        </a:rPr>
                      </a:br>
                      <a:r>
                        <a:rPr lang="ru-RU" sz="1300" b="0" strike="noStrike" spc="-1" dirty="0" err="1">
                          <a:solidFill>
                            <a:srgbClr val="0F2851"/>
                          </a:solidFill>
                          <a:latin typeface="Calibri"/>
                        </a:rPr>
                        <a:t>дедубликацию</a:t>
                      </a:r>
                      <a:r>
                        <a:rPr lang="ru-RU" sz="1300" b="0" strike="noStrike" spc="-1" dirty="0">
                          <a:solidFill>
                            <a:srgbClr val="0F2851"/>
                          </a:solidFill>
                          <a:latin typeface="Calibri"/>
                        </a:rPr>
                        <a:t> данных</a:t>
                      </a:r>
                      <a:endParaRPr lang="ru-RU" sz="1300" b="0" strike="noStrike" spc="-1" dirty="0">
                        <a:solidFill>
                          <a:srgbClr val="0F2851"/>
                        </a:solidFill>
                        <a:latin typeface="Arial"/>
                      </a:endParaRPr>
                    </a:p>
                  </a:txBody>
                  <a:tcPr marL="68400" marR="684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1300" b="0" strike="noStrike" spc="-1" dirty="0">
                          <a:solidFill>
                            <a:srgbClr val="0F2851"/>
                          </a:solidFill>
                          <a:latin typeface="Calibri"/>
                        </a:rPr>
                        <a:t>Нет</a:t>
                      </a:r>
                      <a:endParaRPr lang="ru-RU" sz="1300" b="0" strike="noStrike" spc="-1" dirty="0">
                        <a:solidFill>
                          <a:srgbClr val="0F2851"/>
                        </a:solidFill>
                        <a:latin typeface="Arial"/>
                      </a:endParaRPr>
                    </a:p>
                  </a:txBody>
                  <a:tcPr marL="68400" marR="68400" marT="0" marB="0" anchor="ctr">
                    <a:lnL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ru-RU" sz="1600" b="1" strike="noStrike" spc="-1" dirty="0">
                          <a:solidFill>
                            <a:srgbClr val="0D4CD3"/>
                          </a:solidFill>
                          <a:latin typeface="Calibri"/>
                        </a:rPr>
                        <a:t>Да</a:t>
                      </a:r>
                      <a:endParaRPr lang="ru-RU" sz="1600" b="1" strike="noStrike" spc="-1" dirty="0">
                        <a:solidFill>
                          <a:srgbClr val="0D4CD3"/>
                        </a:solidFill>
                        <a:latin typeface="Arial"/>
                      </a:endParaRPr>
                    </a:p>
                  </a:txBody>
                  <a:tcPr marL="68400" marR="68400" marT="0" marB="0" anchor="ctr">
                    <a:lnL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>
                      <a:noFill/>
                    </a:lnR>
                    <a:lnT w="3175" cap="flat" cmpd="sng" algn="ctr">
                      <a:solidFill>
                        <a:srgbClr val="0F28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31" name="Рисунок 330">
            <a:extLst>
              <a:ext uri="{FF2B5EF4-FFF2-40B4-BE49-F238E27FC236}">
                <a16:creationId xmlns:a16="http://schemas.microsoft.com/office/drawing/2014/main" id="{E89EB785-2C58-471F-B87C-3F38F5E7D4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9962" y="1626699"/>
            <a:ext cx="886789" cy="1670941"/>
          </a:xfrm>
          <a:prstGeom prst="rect">
            <a:avLst/>
          </a:prstGeom>
        </p:spPr>
      </p:pic>
      <p:grpSp>
        <p:nvGrpSpPr>
          <p:cNvPr id="332" name="Группа 331">
            <a:extLst>
              <a:ext uri="{FF2B5EF4-FFF2-40B4-BE49-F238E27FC236}">
                <a16:creationId xmlns:a16="http://schemas.microsoft.com/office/drawing/2014/main" id="{07070C0D-1B6A-42EC-9024-3AAACD260B9C}"/>
              </a:ext>
            </a:extLst>
          </p:cNvPr>
          <p:cNvGrpSpPr/>
          <p:nvPr/>
        </p:nvGrpSpPr>
        <p:grpSpPr>
          <a:xfrm>
            <a:off x="1208946" y="2205234"/>
            <a:ext cx="465730" cy="503467"/>
            <a:chOff x="5614987" y="2909887"/>
            <a:chExt cx="963929" cy="1042035"/>
          </a:xfrm>
          <a:effectLst>
            <a:outerShdw blurRad="63500" sx="102000" sy="102000" algn="ctr" rotWithShape="0">
              <a:srgbClr val="0F2851">
                <a:alpha val="40000"/>
              </a:srgbClr>
            </a:outerShdw>
          </a:effectLst>
        </p:grpSpPr>
        <p:sp>
          <p:nvSpPr>
            <p:cNvPr id="333" name="Полилиния: фигура 332">
              <a:extLst>
                <a:ext uri="{FF2B5EF4-FFF2-40B4-BE49-F238E27FC236}">
                  <a16:creationId xmlns:a16="http://schemas.microsoft.com/office/drawing/2014/main" id="{04C1BBDA-330F-4FBF-86ED-A915A9EFD993}"/>
                </a:ext>
              </a:extLst>
            </p:cNvPr>
            <p:cNvSpPr/>
            <p:nvPr/>
          </p:nvSpPr>
          <p:spPr>
            <a:xfrm>
              <a:off x="5614987" y="2909887"/>
              <a:ext cx="963929" cy="1042035"/>
            </a:xfrm>
            <a:custGeom>
              <a:avLst/>
              <a:gdLst>
                <a:gd name="connsiteX0" fmla="*/ 955358 w 963929"/>
                <a:gd name="connsiteY0" fmla="*/ 344805 h 1042035"/>
                <a:gd name="connsiteX1" fmla="*/ 867728 w 963929"/>
                <a:gd name="connsiteY1" fmla="*/ 189548 h 1042035"/>
                <a:gd name="connsiteX2" fmla="*/ 722948 w 963929"/>
                <a:gd name="connsiteY2" fmla="*/ 96203 h 1042035"/>
                <a:gd name="connsiteX3" fmla="*/ 569595 w 963929"/>
                <a:gd name="connsiteY3" fmla="*/ 16193 h 1042035"/>
                <a:gd name="connsiteX4" fmla="*/ 481965 w 963929"/>
                <a:gd name="connsiteY4" fmla="*/ 0 h 1042035"/>
                <a:gd name="connsiteX5" fmla="*/ 394335 w 963929"/>
                <a:gd name="connsiteY5" fmla="*/ 16193 h 1042035"/>
                <a:gd name="connsiteX6" fmla="*/ 240983 w 963929"/>
                <a:gd name="connsiteY6" fmla="*/ 96203 h 1042035"/>
                <a:gd name="connsiteX7" fmla="*/ 96203 w 963929"/>
                <a:gd name="connsiteY7" fmla="*/ 189548 h 1042035"/>
                <a:gd name="connsiteX8" fmla="*/ 8573 w 963929"/>
                <a:gd name="connsiteY8" fmla="*/ 344805 h 1042035"/>
                <a:gd name="connsiteX9" fmla="*/ 0 w 963929"/>
                <a:gd name="connsiteY9" fmla="*/ 520065 h 1042035"/>
                <a:gd name="connsiteX10" fmla="*/ 8573 w 963929"/>
                <a:gd name="connsiteY10" fmla="*/ 695325 h 1042035"/>
                <a:gd name="connsiteX11" fmla="*/ 96203 w 963929"/>
                <a:gd name="connsiteY11" fmla="*/ 850583 h 1042035"/>
                <a:gd name="connsiteX12" fmla="*/ 240983 w 963929"/>
                <a:gd name="connsiteY12" fmla="*/ 945833 h 1042035"/>
                <a:gd name="connsiteX13" fmla="*/ 394335 w 963929"/>
                <a:gd name="connsiteY13" fmla="*/ 1025843 h 1042035"/>
                <a:gd name="connsiteX14" fmla="*/ 481965 w 963929"/>
                <a:gd name="connsiteY14" fmla="*/ 1042035 h 1042035"/>
                <a:gd name="connsiteX15" fmla="*/ 569595 w 963929"/>
                <a:gd name="connsiteY15" fmla="*/ 1025843 h 1042035"/>
                <a:gd name="connsiteX16" fmla="*/ 722948 w 963929"/>
                <a:gd name="connsiteY16" fmla="*/ 945833 h 1042035"/>
                <a:gd name="connsiteX17" fmla="*/ 867728 w 963929"/>
                <a:gd name="connsiteY17" fmla="*/ 850583 h 1042035"/>
                <a:gd name="connsiteX18" fmla="*/ 955358 w 963929"/>
                <a:gd name="connsiteY18" fmla="*/ 695325 h 1042035"/>
                <a:gd name="connsiteX19" fmla="*/ 963930 w 963929"/>
                <a:gd name="connsiteY19" fmla="*/ 520065 h 1042035"/>
                <a:gd name="connsiteX20" fmla="*/ 955358 w 963929"/>
                <a:gd name="connsiteY20" fmla="*/ 344805 h 104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63929" h="1042035">
                  <a:moveTo>
                    <a:pt x="955358" y="344805"/>
                  </a:moveTo>
                  <a:cubicBezTo>
                    <a:pt x="949643" y="292418"/>
                    <a:pt x="909638" y="221933"/>
                    <a:pt x="867728" y="189548"/>
                  </a:cubicBezTo>
                  <a:cubicBezTo>
                    <a:pt x="867728" y="189548"/>
                    <a:pt x="802958" y="141923"/>
                    <a:pt x="722948" y="96203"/>
                  </a:cubicBezTo>
                  <a:cubicBezTo>
                    <a:pt x="641985" y="48578"/>
                    <a:pt x="569595" y="16193"/>
                    <a:pt x="569595" y="16193"/>
                  </a:cubicBezTo>
                  <a:cubicBezTo>
                    <a:pt x="544830" y="5715"/>
                    <a:pt x="513398" y="0"/>
                    <a:pt x="481965" y="0"/>
                  </a:cubicBezTo>
                  <a:cubicBezTo>
                    <a:pt x="450533" y="0"/>
                    <a:pt x="417195" y="5715"/>
                    <a:pt x="394335" y="16193"/>
                  </a:cubicBezTo>
                  <a:cubicBezTo>
                    <a:pt x="394335" y="16193"/>
                    <a:pt x="321945" y="47625"/>
                    <a:pt x="240983" y="96203"/>
                  </a:cubicBezTo>
                  <a:cubicBezTo>
                    <a:pt x="160973" y="143828"/>
                    <a:pt x="96203" y="189548"/>
                    <a:pt x="96203" y="189548"/>
                  </a:cubicBezTo>
                  <a:cubicBezTo>
                    <a:pt x="52388" y="220980"/>
                    <a:pt x="15240" y="290513"/>
                    <a:pt x="8573" y="344805"/>
                  </a:cubicBezTo>
                  <a:cubicBezTo>
                    <a:pt x="8573" y="344805"/>
                    <a:pt x="0" y="424815"/>
                    <a:pt x="0" y="520065"/>
                  </a:cubicBezTo>
                  <a:cubicBezTo>
                    <a:pt x="0" y="615315"/>
                    <a:pt x="8573" y="695325"/>
                    <a:pt x="8573" y="695325"/>
                  </a:cubicBezTo>
                  <a:cubicBezTo>
                    <a:pt x="14288" y="747713"/>
                    <a:pt x="54293" y="818198"/>
                    <a:pt x="96203" y="850583"/>
                  </a:cubicBezTo>
                  <a:cubicBezTo>
                    <a:pt x="96203" y="850583"/>
                    <a:pt x="160973" y="898208"/>
                    <a:pt x="240983" y="945833"/>
                  </a:cubicBezTo>
                  <a:cubicBezTo>
                    <a:pt x="320993" y="993458"/>
                    <a:pt x="394335" y="1025843"/>
                    <a:pt x="394335" y="1025843"/>
                  </a:cubicBezTo>
                  <a:cubicBezTo>
                    <a:pt x="419100" y="1036320"/>
                    <a:pt x="450533" y="1042035"/>
                    <a:pt x="481965" y="1042035"/>
                  </a:cubicBezTo>
                  <a:cubicBezTo>
                    <a:pt x="513398" y="1042035"/>
                    <a:pt x="546735" y="1036320"/>
                    <a:pt x="569595" y="1025843"/>
                  </a:cubicBezTo>
                  <a:cubicBezTo>
                    <a:pt x="569595" y="1025843"/>
                    <a:pt x="641985" y="994410"/>
                    <a:pt x="722948" y="945833"/>
                  </a:cubicBezTo>
                  <a:cubicBezTo>
                    <a:pt x="802958" y="898208"/>
                    <a:pt x="867728" y="850583"/>
                    <a:pt x="867728" y="850583"/>
                  </a:cubicBezTo>
                  <a:cubicBezTo>
                    <a:pt x="911543" y="819150"/>
                    <a:pt x="948690" y="749618"/>
                    <a:pt x="955358" y="695325"/>
                  </a:cubicBezTo>
                  <a:cubicBezTo>
                    <a:pt x="955358" y="695325"/>
                    <a:pt x="963930" y="615315"/>
                    <a:pt x="963930" y="520065"/>
                  </a:cubicBezTo>
                  <a:cubicBezTo>
                    <a:pt x="963930" y="424815"/>
                    <a:pt x="955358" y="344805"/>
                    <a:pt x="955358" y="34480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4" name="Полилиния: фигура 333">
              <a:extLst>
                <a:ext uri="{FF2B5EF4-FFF2-40B4-BE49-F238E27FC236}">
                  <a16:creationId xmlns:a16="http://schemas.microsoft.com/office/drawing/2014/main" id="{A9B903C4-5ACC-4F27-A0D9-69A02E5C04B9}"/>
                </a:ext>
              </a:extLst>
            </p:cNvPr>
            <p:cNvSpPr/>
            <p:nvPr/>
          </p:nvSpPr>
          <p:spPr>
            <a:xfrm>
              <a:off x="5714999" y="3434714"/>
              <a:ext cx="641985" cy="148589"/>
            </a:xfrm>
            <a:custGeom>
              <a:avLst/>
              <a:gdLst>
                <a:gd name="connsiteX0" fmla="*/ 312420 w 641985"/>
                <a:gd name="connsiteY0" fmla="*/ 3810 h 148589"/>
                <a:gd name="connsiteX1" fmla="*/ 235268 w 641985"/>
                <a:gd name="connsiteY1" fmla="*/ 3810 h 148589"/>
                <a:gd name="connsiteX2" fmla="*/ 234315 w 641985"/>
                <a:gd name="connsiteY2" fmla="*/ 4763 h 148589"/>
                <a:gd name="connsiteX3" fmla="*/ 216218 w 641985"/>
                <a:gd name="connsiteY3" fmla="*/ 108585 h 148589"/>
                <a:gd name="connsiteX4" fmla="*/ 216218 w 641985"/>
                <a:gd name="connsiteY4" fmla="*/ 109538 h 148589"/>
                <a:gd name="connsiteX5" fmla="*/ 217170 w 641985"/>
                <a:gd name="connsiteY5" fmla="*/ 110490 h 148589"/>
                <a:gd name="connsiteX6" fmla="*/ 243840 w 641985"/>
                <a:gd name="connsiteY6" fmla="*/ 110490 h 148589"/>
                <a:gd name="connsiteX7" fmla="*/ 244793 w 641985"/>
                <a:gd name="connsiteY7" fmla="*/ 109538 h 148589"/>
                <a:gd name="connsiteX8" fmla="*/ 260033 w 641985"/>
                <a:gd name="connsiteY8" fmla="*/ 28575 h 148589"/>
                <a:gd name="connsiteX9" fmla="*/ 285750 w 641985"/>
                <a:gd name="connsiteY9" fmla="*/ 28575 h 148589"/>
                <a:gd name="connsiteX10" fmla="*/ 285750 w 641985"/>
                <a:gd name="connsiteY10" fmla="*/ 108585 h 148589"/>
                <a:gd name="connsiteX11" fmla="*/ 286703 w 641985"/>
                <a:gd name="connsiteY11" fmla="*/ 109538 h 148589"/>
                <a:gd name="connsiteX12" fmla="*/ 312420 w 641985"/>
                <a:gd name="connsiteY12" fmla="*/ 109538 h 148589"/>
                <a:gd name="connsiteX13" fmla="*/ 313373 w 641985"/>
                <a:gd name="connsiteY13" fmla="*/ 108585 h 148589"/>
                <a:gd name="connsiteX14" fmla="*/ 312420 w 641985"/>
                <a:gd name="connsiteY14" fmla="*/ 3810 h 148589"/>
                <a:gd name="connsiteX15" fmla="*/ 312420 w 641985"/>
                <a:gd name="connsiteY15" fmla="*/ 3810 h 148589"/>
                <a:gd name="connsiteX16" fmla="*/ 640080 w 641985"/>
                <a:gd name="connsiteY16" fmla="*/ 3810 h 148589"/>
                <a:gd name="connsiteX17" fmla="*/ 614363 w 641985"/>
                <a:gd name="connsiteY17" fmla="*/ 3810 h 148589"/>
                <a:gd name="connsiteX18" fmla="*/ 613410 w 641985"/>
                <a:gd name="connsiteY18" fmla="*/ 4763 h 148589"/>
                <a:gd name="connsiteX19" fmla="*/ 613410 w 641985"/>
                <a:gd name="connsiteY19" fmla="*/ 84773 h 148589"/>
                <a:gd name="connsiteX20" fmla="*/ 596265 w 641985"/>
                <a:gd name="connsiteY20" fmla="*/ 86677 h 148589"/>
                <a:gd name="connsiteX21" fmla="*/ 575310 w 641985"/>
                <a:gd name="connsiteY21" fmla="*/ 59055 h 148589"/>
                <a:gd name="connsiteX22" fmla="*/ 575310 w 641985"/>
                <a:gd name="connsiteY22" fmla="*/ 3810 h 148589"/>
                <a:gd name="connsiteX23" fmla="*/ 574358 w 641985"/>
                <a:gd name="connsiteY23" fmla="*/ 2858 h 148589"/>
                <a:gd name="connsiteX24" fmla="*/ 548640 w 641985"/>
                <a:gd name="connsiteY24" fmla="*/ 2858 h 148589"/>
                <a:gd name="connsiteX25" fmla="*/ 547688 w 641985"/>
                <a:gd name="connsiteY25" fmla="*/ 3810 h 148589"/>
                <a:gd name="connsiteX26" fmla="*/ 547688 w 641985"/>
                <a:gd name="connsiteY26" fmla="*/ 62865 h 148589"/>
                <a:gd name="connsiteX27" fmla="*/ 591503 w 641985"/>
                <a:gd name="connsiteY27" fmla="*/ 113348 h 148589"/>
                <a:gd name="connsiteX28" fmla="*/ 641033 w 641985"/>
                <a:gd name="connsiteY28" fmla="*/ 103823 h 148589"/>
                <a:gd name="connsiteX29" fmla="*/ 641985 w 641985"/>
                <a:gd name="connsiteY29" fmla="*/ 102870 h 148589"/>
                <a:gd name="connsiteX30" fmla="*/ 641985 w 641985"/>
                <a:gd name="connsiteY30" fmla="*/ 4763 h 148589"/>
                <a:gd name="connsiteX31" fmla="*/ 640080 w 641985"/>
                <a:gd name="connsiteY31" fmla="*/ 3810 h 148589"/>
                <a:gd name="connsiteX32" fmla="*/ 104775 w 641985"/>
                <a:gd name="connsiteY32" fmla="*/ 3810 h 148589"/>
                <a:gd name="connsiteX33" fmla="*/ 79057 w 641985"/>
                <a:gd name="connsiteY33" fmla="*/ 3810 h 148589"/>
                <a:gd name="connsiteX34" fmla="*/ 78105 w 641985"/>
                <a:gd name="connsiteY34" fmla="*/ 4763 h 148589"/>
                <a:gd name="connsiteX35" fmla="*/ 55245 w 641985"/>
                <a:gd name="connsiteY35" fmla="*/ 75248 h 148589"/>
                <a:gd name="connsiteX36" fmla="*/ 28575 w 641985"/>
                <a:gd name="connsiteY36" fmla="*/ 4763 h 148589"/>
                <a:gd name="connsiteX37" fmla="*/ 27622 w 641985"/>
                <a:gd name="connsiteY37" fmla="*/ 3810 h 148589"/>
                <a:gd name="connsiteX38" fmla="*/ 953 w 641985"/>
                <a:gd name="connsiteY38" fmla="*/ 3810 h 148589"/>
                <a:gd name="connsiteX39" fmla="*/ 0 w 641985"/>
                <a:gd name="connsiteY39" fmla="*/ 4763 h 148589"/>
                <a:gd name="connsiteX40" fmla="*/ 0 w 641985"/>
                <a:gd name="connsiteY40" fmla="*/ 5715 h 148589"/>
                <a:gd name="connsiteX41" fmla="*/ 39053 w 641985"/>
                <a:gd name="connsiteY41" fmla="*/ 111443 h 148589"/>
                <a:gd name="connsiteX42" fmla="*/ 27622 w 641985"/>
                <a:gd name="connsiteY42" fmla="*/ 132398 h 148589"/>
                <a:gd name="connsiteX43" fmla="*/ 20003 w 641985"/>
                <a:gd name="connsiteY43" fmla="*/ 146685 h 148589"/>
                <a:gd name="connsiteX44" fmla="*/ 20003 w 641985"/>
                <a:gd name="connsiteY44" fmla="*/ 147638 h 148589"/>
                <a:gd name="connsiteX45" fmla="*/ 20955 w 641985"/>
                <a:gd name="connsiteY45" fmla="*/ 148590 h 148589"/>
                <a:gd name="connsiteX46" fmla="*/ 49530 w 641985"/>
                <a:gd name="connsiteY46" fmla="*/ 148590 h 148589"/>
                <a:gd name="connsiteX47" fmla="*/ 50483 w 641985"/>
                <a:gd name="connsiteY47" fmla="*/ 147638 h 148589"/>
                <a:gd name="connsiteX48" fmla="*/ 66675 w 641985"/>
                <a:gd name="connsiteY48" fmla="*/ 112395 h 148589"/>
                <a:gd name="connsiteX49" fmla="*/ 104775 w 641985"/>
                <a:gd name="connsiteY49" fmla="*/ 3810 h 148589"/>
                <a:gd name="connsiteX50" fmla="*/ 104775 w 641985"/>
                <a:gd name="connsiteY50" fmla="*/ 3810 h 148589"/>
                <a:gd name="connsiteX51" fmla="*/ 197168 w 641985"/>
                <a:gd name="connsiteY51" fmla="*/ 84773 h 148589"/>
                <a:gd name="connsiteX52" fmla="*/ 197168 w 641985"/>
                <a:gd name="connsiteY52" fmla="*/ 84773 h 148589"/>
                <a:gd name="connsiteX53" fmla="*/ 195263 w 641985"/>
                <a:gd name="connsiteY53" fmla="*/ 83820 h 148589"/>
                <a:gd name="connsiteX54" fmla="*/ 169545 w 641985"/>
                <a:gd name="connsiteY54" fmla="*/ 87630 h 148589"/>
                <a:gd name="connsiteX55" fmla="*/ 143828 w 641985"/>
                <a:gd name="connsiteY55" fmla="*/ 56198 h 148589"/>
                <a:gd name="connsiteX56" fmla="*/ 169545 w 641985"/>
                <a:gd name="connsiteY56" fmla="*/ 24765 h 148589"/>
                <a:gd name="connsiteX57" fmla="*/ 190500 w 641985"/>
                <a:gd name="connsiteY57" fmla="*/ 27623 h 148589"/>
                <a:gd name="connsiteX58" fmla="*/ 192405 w 641985"/>
                <a:gd name="connsiteY58" fmla="*/ 26670 h 148589"/>
                <a:gd name="connsiteX59" fmla="*/ 202883 w 641985"/>
                <a:gd name="connsiteY59" fmla="*/ 6668 h 148589"/>
                <a:gd name="connsiteX60" fmla="*/ 202883 w 641985"/>
                <a:gd name="connsiteY60" fmla="*/ 5715 h 148589"/>
                <a:gd name="connsiteX61" fmla="*/ 201930 w 641985"/>
                <a:gd name="connsiteY61" fmla="*/ 4763 h 148589"/>
                <a:gd name="connsiteX62" fmla="*/ 168593 w 641985"/>
                <a:gd name="connsiteY62" fmla="*/ 0 h 148589"/>
                <a:gd name="connsiteX63" fmla="*/ 115253 w 641985"/>
                <a:gd name="connsiteY63" fmla="*/ 56198 h 148589"/>
                <a:gd name="connsiteX64" fmla="*/ 168593 w 641985"/>
                <a:gd name="connsiteY64" fmla="*/ 113348 h 148589"/>
                <a:gd name="connsiteX65" fmla="*/ 204788 w 641985"/>
                <a:gd name="connsiteY65" fmla="*/ 107633 h 148589"/>
                <a:gd name="connsiteX66" fmla="*/ 205740 w 641985"/>
                <a:gd name="connsiteY66" fmla="*/ 105727 h 148589"/>
                <a:gd name="connsiteX67" fmla="*/ 197168 w 641985"/>
                <a:gd name="connsiteY67" fmla="*/ 84773 h 148589"/>
                <a:gd name="connsiteX68" fmla="*/ 437198 w 641985"/>
                <a:gd name="connsiteY68" fmla="*/ 3810 h 148589"/>
                <a:gd name="connsiteX69" fmla="*/ 411480 w 641985"/>
                <a:gd name="connsiteY69" fmla="*/ 3810 h 148589"/>
                <a:gd name="connsiteX70" fmla="*/ 410528 w 641985"/>
                <a:gd name="connsiteY70" fmla="*/ 4763 h 148589"/>
                <a:gd name="connsiteX71" fmla="*/ 387668 w 641985"/>
                <a:gd name="connsiteY71" fmla="*/ 75248 h 148589"/>
                <a:gd name="connsiteX72" fmla="*/ 361950 w 641985"/>
                <a:gd name="connsiteY72" fmla="*/ 4763 h 148589"/>
                <a:gd name="connsiteX73" fmla="*/ 360998 w 641985"/>
                <a:gd name="connsiteY73" fmla="*/ 3810 h 148589"/>
                <a:gd name="connsiteX74" fmla="*/ 333375 w 641985"/>
                <a:gd name="connsiteY74" fmla="*/ 3810 h 148589"/>
                <a:gd name="connsiteX75" fmla="*/ 332423 w 641985"/>
                <a:gd name="connsiteY75" fmla="*/ 4763 h 148589"/>
                <a:gd name="connsiteX76" fmla="*/ 332423 w 641985"/>
                <a:gd name="connsiteY76" fmla="*/ 5715 h 148589"/>
                <a:gd name="connsiteX77" fmla="*/ 371475 w 641985"/>
                <a:gd name="connsiteY77" fmla="*/ 111443 h 148589"/>
                <a:gd name="connsiteX78" fmla="*/ 360045 w 641985"/>
                <a:gd name="connsiteY78" fmla="*/ 132398 h 148589"/>
                <a:gd name="connsiteX79" fmla="*/ 352425 w 641985"/>
                <a:gd name="connsiteY79" fmla="*/ 146685 h 148589"/>
                <a:gd name="connsiteX80" fmla="*/ 352425 w 641985"/>
                <a:gd name="connsiteY80" fmla="*/ 147638 h 148589"/>
                <a:gd name="connsiteX81" fmla="*/ 353378 w 641985"/>
                <a:gd name="connsiteY81" fmla="*/ 148590 h 148589"/>
                <a:gd name="connsiteX82" fmla="*/ 381953 w 641985"/>
                <a:gd name="connsiteY82" fmla="*/ 148590 h 148589"/>
                <a:gd name="connsiteX83" fmla="*/ 382905 w 641985"/>
                <a:gd name="connsiteY83" fmla="*/ 147638 h 148589"/>
                <a:gd name="connsiteX84" fmla="*/ 399098 w 641985"/>
                <a:gd name="connsiteY84" fmla="*/ 112395 h 148589"/>
                <a:gd name="connsiteX85" fmla="*/ 437198 w 641985"/>
                <a:gd name="connsiteY85" fmla="*/ 3810 h 148589"/>
                <a:gd name="connsiteX86" fmla="*/ 437198 w 641985"/>
                <a:gd name="connsiteY86" fmla="*/ 3810 h 148589"/>
                <a:gd name="connsiteX87" fmla="*/ 531495 w 641985"/>
                <a:gd name="connsiteY87" fmla="*/ 3810 h 148589"/>
                <a:gd name="connsiteX88" fmla="*/ 457200 w 641985"/>
                <a:gd name="connsiteY88" fmla="*/ 3810 h 148589"/>
                <a:gd name="connsiteX89" fmla="*/ 456248 w 641985"/>
                <a:gd name="connsiteY89" fmla="*/ 4763 h 148589"/>
                <a:gd name="connsiteX90" fmla="*/ 456248 w 641985"/>
                <a:gd name="connsiteY90" fmla="*/ 108585 h 148589"/>
                <a:gd name="connsiteX91" fmla="*/ 457200 w 641985"/>
                <a:gd name="connsiteY91" fmla="*/ 109538 h 148589"/>
                <a:gd name="connsiteX92" fmla="*/ 482918 w 641985"/>
                <a:gd name="connsiteY92" fmla="*/ 109538 h 148589"/>
                <a:gd name="connsiteX93" fmla="*/ 483870 w 641985"/>
                <a:gd name="connsiteY93" fmla="*/ 108585 h 148589"/>
                <a:gd name="connsiteX94" fmla="*/ 483870 w 641985"/>
                <a:gd name="connsiteY94" fmla="*/ 28575 h 148589"/>
                <a:gd name="connsiteX95" fmla="*/ 522923 w 641985"/>
                <a:gd name="connsiteY95" fmla="*/ 28575 h 148589"/>
                <a:gd name="connsiteX96" fmla="*/ 523875 w 641985"/>
                <a:gd name="connsiteY96" fmla="*/ 27623 h 148589"/>
                <a:gd name="connsiteX97" fmla="*/ 533400 w 641985"/>
                <a:gd name="connsiteY97" fmla="*/ 5715 h 148589"/>
                <a:gd name="connsiteX98" fmla="*/ 533400 w 641985"/>
                <a:gd name="connsiteY98" fmla="*/ 4763 h 148589"/>
                <a:gd name="connsiteX99" fmla="*/ 531495 w 641985"/>
                <a:gd name="connsiteY99" fmla="*/ 3810 h 148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641985" h="148589">
                  <a:moveTo>
                    <a:pt x="312420" y="3810"/>
                  </a:moveTo>
                  <a:lnTo>
                    <a:pt x="235268" y="3810"/>
                  </a:lnTo>
                  <a:cubicBezTo>
                    <a:pt x="234315" y="3810"/>
                    <a:pt x="234315" y="4763"/>
                    <a:pt x="234315" y="4763"/>
                  </a:cubicBezTo>
                  <a:cubicBezTo>
                    <a:pt x="232410" y="40005"/>
                    <a:pt x="225743" y="77153"/>
                    <a:pt x="216218" y="108585"/>
                  </a:cubicBezTo>
                  <a:lnTo>
                    <a:pt x="216218" y="109538"/>
                  </a:lnTo>
                  <a:lnTo>
                    <a:pt x="217170" y="110490"/>
                  </a:lnTo>
                  <a:lnTo>
                    <a:pt x="243840" y="110490"/>
                  </a:lnTo>
                  <a:cubicBezTo>
                    <a:pt x="244475" y="110490"/>
                    <a:pt x="244793" y="110173"/>
                    <a:pt x="244793" y="109538"/>
                  </a:cubicBezTo>
                  <a:cubicBezTo>
                    <a:pt x="252413" y="85725"/>
                    <a:pt x="258127" y="55245"/>
                    <a:pt x="260033" y="28575"/>
                  </a:cubicBezTo>
                  <a:lnTo>
                    <a:pt x="285750" y="28575"/>
                  </a:lnTo>
                  <a:lnTo>
                    <a:pt x="285750" y="108585"/>
                  </a:lnTo>
                  <a:cubicBezTo>
                    <a:pt x="285750" y="109538"/>
                    <a:pt x="286703" y="109538"/>
                    <a:pt x="286703" y="109538"/>
                  </a:cubicBezTo>
                  <a:lnTo>
                    <a:pt x="312420" y="109538"/>
                  </a:lnTo>
                  <a:cubicBezTo>
                    <a:pt x="313373" y="109538"/>
                    <a:pt x="313373" y="108585"/>
                    <a:pt x="313373" y="108585"/>
                  </a:cubicBezTo>
                  <a:lnTo>
                    <a:pt x="312420" y="3810"/>
                  </a:lnTo>
                  <a:cubicBezTo>
                    <a:pt x="314325" y="3810"/>
                    <a:pt x="313373" y="3810"/>
                    <a:pt x="312420" y="3810"/>
                  </a:cubicBezTo>
                  <a:moveTo>
                    <a:pt x="640080" y="3810"/>
                  </a:moveTo>
                  <a:lnTo>
                    <a:pt x="614363" y="3810"/>
                  </a:lnTo>
                  <a:cubicBezTo>
                    <a:pt x="613410" y="3810"/>
                    <a:pt x="613410" y="4763"/>
                    <a:pt x="613410" y="4763"/>
                  </a:cubicBezTo>
                  <a:lnTo>
                    <a:pt x="613410" y="84773"/>
                  </a:lnTo>
                  <a:cubicBezTo>
                    <a:pt x="607695" y="86677"/>
                    <a:pt x="601980" y="86677"/>
                    <a:pt x="596265" y="86677"/>
                  </a:cubicBezTo>
                  <a:cubicBezTo>
                    <a:pt x="579120" y="86677"/>
                    <a:pt x="575310" y="81915"/>
                    <a:pt x="575310" y="59055"/>
                  </a:cubicBezTo>
                  <a:lnTo>
                    <a:pt x="575310" y="3810"/>
                  </a:lnTo>
                  <a:cubicBezTo>
                    <a:pt x="575310" y="2858"/>
                    <a:pt x="574358" y="2858"/>
                    <a:pt x="574358" y="2858"/>
                  </a:cubicBezTo>
                  <a:lnTo>
                    <a:pt x="548640" y="2858"/>
                  </a:lnTo>
                  <a:cubicBezTo>
                    <a:pt x="547688" y="2858"/>
                    <a:pt x="547688" y="3810"/>
                    <a:pt x="547688" y="3810"/>
                  </a:cubicBezTo>
                  <a:lnTo>
                    <a:pt x="547688" y="62865"/>
                  </a:lnTo>
                  <a:cubicBezTo>
                    <a:pt x="547688" y="99060"/>
                    <a:pt x="560070" y="113348"/>
                    <a:pt x="591503" y="113348"/>
                  </a:cubicBezTo>
                  <a:cubicBezTo>
                    <a:pt x="609600" y="113348"/>
                    <a:pt x="629603" y="108585"/>
                    <a:pt x="641033" y="103823"/>
                  </a:cubicBezTo>
                  <a:cubicBezTo>
                    <a:pt x="641985" y="103823"/>
                    <a:pt x="641985" y="102870"/>
                    <a:pt x="641985" y="102870"/>
                  </a:cubicBezTo>
                  <a:lnTo>
                    <a:pt x="641985" y="4763"/>
                  </a:lnTo>
                  <a:cubicBezTo>
                    <a:pt x="641985" y="3810"/>
                    <a:pt x="641033" y="3810"/>
                    <a:pt x="640080" y="3810"/>
                  </a:cubicBezTo>
                  <a:moveTo>
                    <a:pt x="104775" y="3810"/>
                  </a:moveTo>
                  <a:lnTo>
                    <a:pt x="79057" y="3810"/>
                  </a:lnTo>
                  <a:cubicBezTo>
                    <a:pt x="78422" y="3810"/>
                    <a:pt x="78105" y="4127"/>
                    <a:pt x="78105" y="4763"/>
                  </a:cubicBezTo>
                  <a:cubicBezTo>
                    <a:pt x="74295" y="20955"/>
                    <a:pt x="65723" y="47625"/>
                    <a:pt x="55245" y="75248"/>
                  </a:cubicBezTo>
                  <a:lnTo>
                    <a:pt x="28575" y="4763"/>
                  </a:lnTo>
                  <a:cubicBezTo>
                    <a:pt x="28575" y="3810"/>
                    <a:pt x="27622" y="3810"/>
                    <a:pt x="27622" y="3810"/>
                  </a:cubicBezTo>
                  <a:lnTo>
                    <a:pt x="953" y="3810"/>
                  </a:lnTo>
                  <a:cubicBezTo>
                    <a:pt x="953" y="3810"/>
                    <a:pt x="0" y="3810"/>
                    <a:pt x="0" y="4763"/>
                  </a:cubicBezTo>
                  <a:lnTo>
                    <a:pt x="0" y="5715"/>
                  </a:lnTo>
                  <a:lnTo>
                    <a:pt x="39053" y="111443"/>
                  </a:lnTo>
                  <a:cubicBezTo>
                    <a:pt x="35243" y="120015"/>
                    <a:pt x="31433" y="126683"/>
                    <a:pt x="27622" y="132398"/>
                  </a:cubicBezTo>
                  <a:cubicBezTo>
                    <a:pt x="24765" y="137160"/>
                    <a:pt x="22860" y="141923"/>
                    <a:pt x="20003" y="146685"/>
                  </a:cubicBezTo>
                  <a:lnTo>
                    <a:pt x="20003" y="147638"/>
                  </a:lnTo>
                  <a:lnTo>
                    <a:pt x="20955" y="148590"/>
                  </a:lnTo>
                  <a:lnTo>
                    <a:pt x="49530" y="148590"/>
                  </a:lnTo>
                  <a:cubicBezTo>
                    <a:pt x="50165" y="148590"/>
                    <a:pt x="50483" y="148273"/>
                    <a:pt x="50483" y="147638"/>
                  </a:cubicBezTo>
                  <a:cubicBezTo>
                    <a:pt x="55245" y="138113"/>
                    <a:pt x="60960" y="125730"/>
                    <a:pt x="66675" y="112395"/>
                  </a:cubicBezTo>
                  <a:cubicBezTo>
                    <a:pt x="82868" y="73343"/>
                    <a:pt x="96203" y="37148"/>
                    <a:pt x="104775" y="3810"/>
                  </a:cubicBezTo>
                  <a:cubicBezTo>
                    <a:pt x="105728" y="3810"/>
                    <a:pt x="104775" y="3810"/>
                    <a:pt x="104775" y="3810"/>
                  </a:cubicBezTo>
                  <a:moveTo>
                    <a:pt x="197168" y="84773"/>
                  </a:moveTo>
                  <a:cubicBezTo>
                    <a:pt x="196532" y="84773"/>
                    <a:pt x="196532" y="84773"/>
                    <a:pt x="197168" y="84773"/>
                  </a:cubicBezTo>
                  <a:cubicBezTo>
                    <a:pt x="196215" y="83820"/>
                    <a:pt x="195263" y="83820"/>
                    <a:pt x="195263" y="83820"/>
                  </a:cubicBezTo>
                  <a:cubicBezTo>
                    <a:pt x="189548" y="85725"/>
                    <a:pt x="177165" y="87630"/>
                    <a:pt x="169545" y="87630"/>
                  </a:cubicBezTo>
                  <a:cubicBezTo>
                    <a:pt x="152400" y="87630"/>
                    <a:pt x="143828" y="82868"/>
                    <a:pt x="143828" y="56198"/>
                  </a:cubicBezTo>
                  <a:cubicBezTo>
                    <a:pt x="143828" y="34290"/>
                    <a:pt x="146685" y="24765"/>
                    <a:pt x="169545" y="24765"/>
                  </a:cubicBezTo>
                  <a:cubicBezTo>
                    <a:pt x="176213" y="24765"/>
                    <a:pt x="181928" y="25718"/>
                    <a:pt x="190500" y="27623"/>
                  </a:cubicBezTo>
                  <a:cubicBezTo>
                    <a:pt x="191135" y="27623"/>
                    <a:pt x="191770" y="27305"/>
                    <a:pt x="192405" y="26670"/>
                  </a:cubicBezTo>
                  <a:cubicBezTo>
                    <a:pt x="195263" y="20955"/>
                    <a:pt x="199073" y="14288"/>
                    <a:pt x="202883" y="6668"/>
                  </a:cubicBezTo>
                  <a:lnTo>
                    <a:pt x="202883" y="5715"/>
                  </a:lnTo>
                  <a:lnTo>
                    <a:pt x="201930" y="4763"/>
                  </a:lnTo>
                  <a:cubicBezTo>
                    <a:pt x="191453" y="1905"/>
                    <a:pt x="179070" y="0"/>
                    <a:pt x="168593" y="0"/>
                  </a:cubicBezTo>
                  <a:cubicBezTo>
                    <a:pt x="131445" y="0"/>
                    <a:pt x="115253" y="17145"/>
                    <a:pt x="115253" y="56198"/>
                  </a:cubicBezTo>
                  <a:cubicBezTo>
                    <a:pt x="115253" y="95250"/>
                    <a:pt x="131445" y="113348"/>
                    <a:pt x="168593" y="113348"/>
                  </a:cubicBezTo>
                  <a:cubicBezTo>
                    <a:pt x="178118" y="113348"/>
                    <a:pt x="196215" y="111443"/>
                    <a:pt x="204788" y="107633"/>
                  </a:cubicBezTo>
                  <a:cubicBezTo>
                    <a:pt x="205740" y="107633"/>
                    <a:pt x="205740" y="106680"/>
                    <a:pt x="205740" y="105727"/>
                  </a:cubicBezTo>
                  <a:lnTo>
                    <a:pt x="197168" y="84773"/>
                  </a:lnTo>
                  <a:moveTo>
                    <a:pt x="437198" y="3810"/>
                  </a:moveTo>
                  <a:lnTo>
                    <a:pt x="411480" y="3810"/>
                  </a:lnTo>
                  <a:cubicBezTo>
                    <a:pt x="410845" y="3810"/>
                    <a:pt x="410528" y="4127"/>
                    <a:pt x="410528" y="4763"/>
                  </a:cubicBezTo>
                  <a:cubicBezTo>
                    <a:pt x="406718" y="20955"/>
                    <a:pt x="398145" y="47625"/>
                    <a:pt x="387668" y="75248"/>
                  </a:cubicBezTo>
                  <a:lnTo>
                    <a:pt x="361950" y="4763"/>
                  </a:lnTo>
                  <a:cubicBezTo>
                    <a:pt x="361950" y="3810"/>
                    <a:pt x="360998" y="3810"/>
                    <a:pt x="360998" y="3810"/>
                  </a:cubicBezTo>
                  <a:lnTo>
                    <a:pt x="333375" y="3810"/>
                  </a:lnTo>
                  <a:cubicBezTo>
                    <a:pt x="333375" y="3810"/>
                    <a:pt x="332423" y="3810"/>
                    <a:pt x="332423" y="4763"/>
                  </a:cubicBezTo>
                  <a:lnTo>
                    <a:pt x="332423" y="5715"/>
                  </a:lnTo>
                  <a:lnTo>
                    <a:pt x="371475" y="111443"/>
                  </a:lnTo>
                  <a:cubicBezTo>
                    <a:pt x="367665" y="120015"/>
                    <a:pt x="363855" y="126683"/>
                    <a:pt x="360045" y="132398"/>
                  </a:cubicBezTo>
                  <a:cubicBezTo>
                    <a:pt x="357188" y="137160"/>
                    <a:pt x="355283" y="141923"/>
                    <a:pt x="352425" y="146685"/>
                  </a:cubicBezTo>
                  <a:lnTo>
                    <a:pt x="352425" y="147638"/>
                  </a:lnTo>
                  <a:lnTo>
                    <a:pt x="353378" y="148590"/>
                  </a:lnTo>
                  <a:lnTo>
                    <a:pt x="381953" y="148590"/>
                  </a:lnTo>
                  <a:cubicBezTo>
                    <a:pt x="382588" y="148590"/>
                    <a:pt x="382905" y="148273"/>
                    <a:pt x="382905" y="147638"/>
                  </a:cubicBezTo>
                  <a:cubicBezTo>
                    <a:pt x="387668" y="138113"/>
                    <a:pt x="393383" y="125730"/>
                    <a:pt x="399098" y="112395"/>
                  </a:cubicBezTo>
                  <a:cubicBezTo>
                    <a:pt x="415290" y="74295"/>
                    <a:pt x="428625" y="37148"/>
                    <a:pt x="437198" y="3810"/>
                  </a:cubicBezTo>
                  <a:cubicBezTo>
                    <a:pt x="438150" y="3810"/>
                    <a:pt x="437198" y="3810"/>
                    <a:pt x="437198" y="3810"/>
                  </a:cubicBezTo>
                  <a:moveTo>
                    <a:pt x="531495" y="3810"/>
                  </a:moveTo>
                  <a:lnTo>
                    <a:pt x="457200" y="3810"/>
                  </a:lnTo>
                  <a:cubicBezTo>
                    <a:pt x="456248" y="3810"/>
                    <a:pt x="456248" y="4763"/>
                    <a:pt x="456248" y="4763"/>
                  </a:cubicBezTo>
                  <a:lnTo>
                    <a:pt x="456248" y="108585"/>
                  </a:lnTo>
                  <a:cubicBezTo>
                    <a:pt x="456248" y="109538"/>
                    <a:pt x="457200" y="109538"/>
                    <a:pt x="457200" y="109538"/>
                  </a:cubicBezTo>
                  <a:lnTo>
                    <a:pt x="482918" y="109538"/>
                  </a:lnTo>
                  <a:cubicBezTo>
                    <a:pt x="483870" y="109538"/>
                    <a:pt x="483870" y="108585"/>
                    <a:pt x="483870" y="108585"/>
                  </a:cubicBezTo>
                  <a:lnTo>
                    <a:pt x="483870" y="28575"/>
                  </a:lnTo>
                  <a:lnTo>
                    <a:pt x="522923" y="28575"/>
                  </a:lnTo>
                  <a:cubicBezTo>
                    <a:pt x="523558" y="28575"/>
                    <a:pt x="523875" y="28258"/>
                    <a:pt x="523875" y="27623"/>
                  </a:cubicBezTo>
                  <a:cubicBezTo>
                    <a:pt x="526733" y="20955"/>
                    <a:pt x="529590" y="13335"/>
                    <a:pt x="533400" y="5715"/>
                  </a:cubicBezTo>
                  <a:lnTo>
                    <a:pt x="533400" y="4763"/>
                  </a:lnTo>
                  <a:cubicBezTo>
                    <a:pt x="532765" y="4127"/>
                    <a:pt x="532130" y="3810"/>
                    <a:pt x="531495" y="3810"/>
                  </a:cubicBezTo>
                </a:path>
              </a:pathLst>
            </a:custGeom>
            <a:solidFill>
              <a:srgbClr val="EF3E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5" name="Полилиния: фигура 334">
              <a:extLst>
                <a:ext uri="{FF2B5EF4-FFF2-40B4-BE49-F238E27FC236}">
                  <a16:creationId xmlns:a16="http://schemas.microsoft.com/office/drawing/2014/main" id="{6AFA8978-1B6F-4E88-8290-E04A77D4495A}"/>
                </a:ext>
              </a:extLst>
            </p:cNvPr>
            <p:cNvSpPr/>
            <p:nvPr/>
          </p:nvSpPr>
          <p:spPr>
            <a:xfrm>
              <a:off x="5714999" y="3277551"/>
              <a:ext cx="295275" cy="113347"/>
            </a:xfrm>
            <a:custGeom>
              <a:avLst/>
              <a:gdLst>
                <a:gd name="connsiteX0" fmla="*/ 134303 w 295275"/>
                <a:gd name="connsiteY0" fmla="*/ 0 h 113347"/>
                <a:gd name="connsiteX1" fmla="*/ 83820 w 295275"/>
                <a:gd name="connsiteY1" fmla="*/ 56198 h 113347"/>
                <a:gd name="connsiteX2" fmla="*/ 134303 w 295275"/>
                <a:gd name="connsiteY2" fmla="*/ 112395 h 113347"/>
                <a:gd name="connsiteX3" fmla="*/ 185738 w 295275"/>
                <a:gd name="connsiteY3" fmla="*/ 56198 h 113347"/>
                <a:gd name="connsiteX4" fmla="*/ 134303 w 295275"/>
                <a:gd name="connsiteY4" fmla="*/ 0 h 113347"/>
                <a:gd name="connsiteX5" fmla="*/ 134303 w 295275"/>
                <a:gd name="connsiteY5" fmla="*/ 88583 h 113347"/>
                <a:gd name="connsiteX6" fmla="*/ 112395 w 295275"/>
                <a:gd name="connsiteY6" fmla="*/ 56198 h 113347"/>
                <a:gd name="connsiteX7" fmla="*/ 134303 w 295275"/>
                <a:gd name="connsiteY7" fmla="*/ 23813 h 113347"/>
                <a:gd name="connsiteX8" fmla="*/ 156210 w 295275"/>
                <a:gd name="connsiteY8" fmla="*/ 56198 h 113347"/>
                <a:gd name="connsiteX9" fmla="*/ 134303 w 295275"/>
                <a:gd name="connsiteY9" fmla="*/ 88583 h 113347"/>
                <a:gd name="connsiteX10" fmla="*/ 286703 w 295275"/>
                <a:gd name="connsiteY10" fmla="*/ 84773 h 113347"/>
                <a:gd name="connsiteX11" fmla="*/ 286703 w 295275"/>
                <a:gd name="connsiteY11" fmla="*/ 84773 h 113347"/>
                <a:gd name="connsiteX12" fmla="*/ 284798 w 295275"/>
                <a:gd name="connsiteY12" fmla="*/ 83820 h 113347"/>
                <a:gd name="connsiteX13" fmla="*/ 259080 w 295275"/>
                <a:gd name="connsiteY13" fmla="*/ 87630 h 113347"/>
                <a:gd name="connsiteX14" fmla="*/ 233363 w 295275"/>
                <a:gd name="connsiteY14" fmla="*/ 56198 h 113347"/>
                <a:gd name="connsiteX15" fmla="*/ 259080 w 295275"/>
                <a:gd name="connsiteY15" fmla="*/ 24765 h 113347"/>
                <a:gd name="connsiteX16" fmla="*/ 280035 w 295275"/>
                <a:gd name="connsiteY16" fmla="*/ 27623 h 113347"/>
                <a:gd name="connsiteX17" fmla="*/ 281940 w 295275"/>
                <a:gd name="connsiteY17" fmla="*/ 26670 h 113347"/>
                <a:gd name="connsiteX18" fmla="*/ 292418 w 295275"/>
                <a:gd name="connsiteY18" fmla="*/ 6668 h 113347"/>
                <a:gd name="connsiteX19" fmla="*/ 292418 w 295275"/>
                <a:gd name="connsiteY19" fmla="*/ 5715 h 113347"/>
                <a:gd name="connsiteX20" fmla="*/ 291465 w 295275"/>
                <a:gd name="connsiteY20" fmla="*/ 4763 h 113347"/>
                <a:gd name="connsiteX21" fmla="*/ 258127 w 295275"/>
                <a:gd name="connsiteY21" fmla="*/ 0 h 113347"/>
                <a:gd name="connsiteX22" fmla="*/ 204788 w 295275"/>
                <a:gd name="connsiteY22" fmla="*/ 56198 h 113347"/>
                <a:gd name="connsiteX23" fmla="*/ 258127 w 295275"/>
                <a:gd name="connsiteY23" fmla="*/ 113348 h 113347"/>
                <a:gd name="connsiteX24" fmla="*/ 294323 w 295275"/>
                <a:gd name="connsiteY24" fmla="*/ 107633 h 113347"/>
                <a:gd name="connsiteX25" fmla="*/ 295275 w 295275"/>
                <a:gd name="connsiteY25" fmla="*/ 105728 h 113347"/>
                <a:gd name="connsiteX26" fmla="*/ 286703 w 295275"/>
                <a:gd name="connsiteY26" fmla="*/ 84773 h 113347"/>
                <a:gd name="connsiteX27" fmla="*/ 76200 w 295275"/>
                <a:gd name="connsiteY27" fmla="*/ 2858 h 113347"/>
                <a:gd name="connsiteX28" fmla="*/ 953 w 295275"/>
                <a:gd name="connsiteY28" fmla="*/ 2858 h 113347"/>
                <a:gd name="connsiteX29" fmla="*/ 0 w 295275"/>
                <a:gd name="connsiteY29" fmla="*/ 3810 h 113347"/>
                <a:gd name="connsiteX30" fmla="*/ 0 w 295275"/>
                <a:gd name="connsiteY30" fmla="*/ 107633 h 113347"/>
                <a:gd name="connsiteX31" fmla="*/ 953 w 295275"/>
                <a:gd name="connsiteY31" fmla="*/ 108585 h 113347"/>
                <a:gd name="connsiteX32" fmla="*/ 26670 w 295275"/>
                <a:gd name="connsiteY32" fmla="*/ 108585 h 113347"/>
                <a:gd name="connsiteX33" fmla="*/ 27622 w 295275"/>
                <a:gd name="connsiteY33" fmla="*/ 107633 h 113347"/>
                <a:gd name="connsiteX34" fmla="*/ 27622 w 295275"/>
                <a:gd name="connsiteY34" fmla="*/ 27623 h 113347"/>
                <a:gd name="connsiteX35" fmla="*/ 66675 w 295275"/>
                <a:gd name="connsiteY35" fmla="*/ 27623 h 113347"/>
                <a:gd name="connsiteX36" fmla="*/ 67628 w 295275"/>
                <a:gd name="connsiteY36" fmla="*/ 26670 h 113347"/>
                <a:gd name="connsiteX37" fmla="*/ 77153 w 295275"/>
                <a:gd name="connsiteY37" fmla="*/ 4763 h 113347"/>
                <a:gd name="connsiteX38" fmla="*/ 76200 w 295275"/>
                <a:gd name="connsiteY38" fmla="*/ 2858 h 113347"/>
                <a:gd name="connsiteX39" fmla="*/ 76200 w 295275"/>
                <a:gd name="connsiteY39" fmla="*/ 2858 h 1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95275" h="113347">
                  <a:moveTo>
                    <a:pt x="134303" y="0"/>
                  </a:moveTo>
                  <a:cubicBezTo>
                    <a:pt x="98107" y="0"/>
                    <a:pt x="83820" y="15240"/>
                    <a:pt x="83820" y="56198"/>
                  </a:cubicBezTo>
                  <a:cubicBezTo>
                    <a:pt x="83820" y="97155"/>
                    <a:pt x="98107" y="112395"/>
                    <a:pt x="134303" y="112395"/>
                  </a:cubicBezTo>
                  <a:cubicBezTo>
                    <a:pt x="170498" y="112395"/>
                    <a:pt x="185738" y="96203"/>
                    <a:pt x="185738" y="56198"/>
                  </a:cubicBezTo>
                  <a:cubicBezTo>
                    <a:pt x="185738" y="15240"/>
                    <a:pt x="171450" y="0"/>
                    <a:pt x="134303" y="0"/>
                  </a:cubicBezTo>
                  <a:moveTo>
                    <a:pt x="134303" y="88583"/>
                  </a:moveTo>
                  <a:cubicBezTo>
                    <a:pt x="118110" y="88583"/>
                    <a:pt x="112395" y="83820"/>
                    <a:pt x="112395" y="56198"/>
                  </a:cubicBezTo>
                  <a:cubicBezTo>
                    <a:pt x="112395" y="25718"/>
                    <a:pt x="118110" y="23813"/>
                    <a:pt x="134303" y="23813"/>
                  </a:cubicBezTo>
                  <a:cubicBezTo>
                    <a:pt x="150495" y="23813"/>
                    <a:pt x="156210" y="26670"/>
                    <a:pt x="156210" y="56198"/>
                  </a:cubicBezTo>
                  <a:cubicBezTo>
                    <a:pt x="157163" y="84773"/>
                    <a:pt x="151448" y="88583"/>
                    <a:pt x="134303" y="88583"/>
                  </a:cubicBezTo>
                  <a:moveTo>
                    <a:pt x="286703" y="84773"/>
                  </a:moveTo>
                  <a:cubicBezTo>
                    <a:pt x="286703" y="84773"/>
                    <a:pt x="285750" y="83820"/>
                    <a:pt x="286703" y="84773"/>
                  </a:cubicBezTo>
                  <a:cubicBezTo>
                    <a:pt x="285750" y="83820"/>
                    <a:pt x="284798" y="83820"/>
                    <a:pt x="284798" y="83820"/>
                  </a:cubicBezTo>
                  <a:cubicBezTo>
                    <a:pt x="279083" y="85725"/>
                    <a:pt x="266700" y="87630"/>
                    <a:pt x="259080" y="87630"/>
                  </a:cubicBezTo>
                  <a:cubicBezTo>
                    <a:pt x="241935" y="87630"/>
                    <a:pt x="233363" y="82868"/>
                    <a:pt x="233363" y="56198"/>
                  </a:cubicBezTo>
                  <a:cubicBezTo>
                    <a:pt x="233363" y="34290"/>
                    <a:pt x="236220" y="24765"/>
                    <a:pt x="259080" y="24765"/>
                  </a:cubicBezTo>
                  <a:cubicBezTo>
                    <a:pt x="265748" y="24765"/>
                    <a:pt x="271463" y="25718"/>
                    <a:pt x="280035" y="27623"/>
                  </a:cubicBezTo>
                  <a:cubicBezTo>
                    <a:pt x="280670" y="27623"/>
                    <a:pt x="281305" y="27305"/>
                    <a:pt x="281940" y="26670"/>
                  </a:cubicBezTo>
                  <a:cubicBezTo>
                    <a:pt x="284798" y="20955"/>
                    <a:pt x="288608" y="14288"/>
                    <a:pt x="292418" y="6668"/>
                  </a:cubicBezTo>
                  <a:lnTo>
                    <a:pt x="292418" y="5715"/>
                  </a:lnTo>
                  <a:lnTo>
                    <a:pt x="291465" y="4763"/>
                  </a:lnTo>
                  <a:cubicBezTo>
                    <a:pt x="280988" y="1905"/>
                    <a:pt x="268605" y="0"/>
                    <a:pt x="258127" y="0"/>
                  </a:cubicBezTo>
                  <a:cubicBezTo>
                    <a:pt x="220980" y="0"/>
                    <a:pt x="204788" y="17145"/>
                    <a:pt x="204788" y="56198"/>
                  </a:cubicBezTo>
                  <a:cubicBezTo>
                    <a:pt x="204788" y="95250"/>
                    <a:pt x="220980" y="113348"/>
                    <a:pt x="258127" y="113348"/>
                  </a:cubicBezTo>
                  <a:cubicBezTo>
                    <a:pt x="267653" y="113348"/>
                    <a:pt x="285750" y="111443"/>
                    <a:pt x="294323" y="107633"/>
                  </a:cubicBezTo>
                  <a:cubicBezTo>
                    <a:pt x="295275" y="107633"/>
                    <a:pt x="295275" y="106680"/>
                    <a:pt x="295275" y="105728"/>
                  </a:cubicBezTo>
                  <a:lnTo>
                    <a:pt x="286703" y="84773"/>
                  </a:lnTo>
                  <a:moveTo>
                    <a:pt x="76200" y="2858"/>
                  </a:moveTo>
                  <a:lnTo>
                    <a:pt x="953" y="2858"/>
                  </a:lnTo>
                  <a:cubicBezTo>
                    <a:pt x="0" y="2858"/>
                    <a:pt x="0" y="3810"/>
                    <a:pt x="0" y="3810"/>
                  </a:cubicBezTo>
                  <a:lnTo>
                    <a:pt x="0" y="107633"/>
                  </a:lnTo>
                  <a:cubicBezTo>
                    <a:pt x="0" y="108585"/>
                    <a:pt x="953" y="108585"/>
                    <a:pt x="953" y="108585"/>
                  </a:cubicBezTo>
                  <a:lnTo>
                    <a:pt x="26670" y="108585"/>
                  </a:lnTo>
                  <a:cubicBezTo>
                    <a:pt x="27622" y="108585"/>
                    <a:pt x="27622" y="107633"/>
                    <a:pt x="27622" y="107633"/>
                  </a:cubicBezTo>
                  <a:lnTo>
                    <a:pt x="27622" y="27623"/>
                  </a:lnTo>
                  <a:lnTo>
                    <a:pt x="66675" y="27623"/>
                  </a:lnTo>
                  <a:cubicBezTo>
                    <a:pt x="67310" y="27623"/>
                    <a:pt x="67628" y="27305"/>
                    <a:pt x="67628" y="26670"/>
                  </a:cubicBezTo>
                  <a:cubicBezTo>
                    <a:pt x="70485" y="20003"/>
                    <a:pt x="73343" y="12383"/>
                    <a:pt x="77153" y="4763"/>
                  </a:cubicBezTo>
                  <a:lnTo>
                    <a:pt x="76200" y="2858"/>
                  </a:lnTo>
                  <a:cubicBezTo>
                    <a:pt x="77153" y="2858"/>
                    <a:pt x="76200" y="2858"/>
                    <a:pt x="76200" y="2858"/>
                  </a:cubicBezTo>
                </a:path>
              </a:pathLst>
            </a:custGeom>
            <a:solidFill>
              <a:srgbClr val="0F67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6" name="Полилиния: фигура 335">
              <a:extLst>
                <a:ext uri="{FF2B5EF4-FFF2-40B4-BE49-F238E27FC236}">
                  <a16:creationId xmlns:a16="http://schemas.microsoft.com/office/drawing/2014/main" id="{EA3D0F18-7B2B-4F0B-B137-76E5365BDF54}"/>
                </a:ext>
              </a:extLst>
            </p:cNvPr>
            <p:cNvSpPr/>
            <p:nvPr/>
          </p:nvSpPr>
          <p:spPr>
            <a:xfrm>
              <a:off x="5740115" y="3011804"/>
              <a:ext cx="736883" cy="837247"/>
            </a:xfrm>
            <a:custGeom>
              <a:avLst/>
              <a:gdLst>
                <a:gd name="connsiteX0" fmla="*/ 733074 w 736883"/>
                <a:gd name="connsiteY0" fmla="*/ 521970 h 837247"/>
                <a:gd name="connsiteX1" fmla="*/ 733074 w 736883"/>
                <a:gd name="connsiteY1" fmla="*/ 517208 h 837247"/>
                <a:gd name="connsiteX2" fmla="*/ 735931 w 736883"/>
                <a:gd name="connsiteY2" fmla="*/ 464820 h 837247"/>
                <a:gd name="connsiteX3" fmla="*/ 735931 w 736883"/>
                <a:gd name="connsiteY3" fmla="*/ 462915 h 837247"/>
                <a:gd name="connsiteX4" fmla="*/ 736884 w 736883"/>
                <a:gd name="connsiteY4" fmla="*/ 419100 h 837247"/>
                <a:gd name="connsiteX5" fmla="*/ 735931 w 736883"/>
                <a:gd name="connsiteY5" fmla="*/ 375285 h 837247"/>
                <a:gd name="connsiteX6" fmla="*/ 735931 w 736883"/>
                <a:gd name="connsiteY6" fmla="*/ 373380 h 837247"/>
                <a:gd name="connsiteX7" fmla="*/ 733074 w 736883"/>
                <a:gd name="connsiteY7" fmla="*/ 320993 h 837247"/>
                <a:gd name="connsiteX8" fmla="*/ 733074 w 736883"/>
                <a:gd name="connsiteY8" fmla="*/ 309563 h 837247"/>
                <a:gd name="connsiteX9" fmla="*/ 731169 w 736883"/>
                <a:gd name="connsiteY9" fmla="*/ 283845 h 837247"/>
                <a:gd name="connsiteX10" fmla="*/ 730216 w 736883"/>
                <a:gd name="connsiteY10" fmla="*/ 279083 h 837247"/>
                <a:gd name="connsiteX11" fmla="*/ 730216 w 736883"/>
                <a:gd name="connsiteY11" fmla="*/ 278130 h 837247"/>
                <a:gd name="connsiteX12" fmla="*/ 729264 w 736883"/>
                <a:gd name="connsiteY12" fmla="*/ 270510 h 837247"/>
                <a:gd name="connsiteX13" fmla="*/ 729264 w 736883"/>
                <a:gd name="connsiteY13" fmla="*/ 269558 h 837247"/>
                <a:gd name="connsiteX14" fmla="*/ 682591 w 736883"/>
                <a:gd name="connsiteY14" fmla="*/ 176213 h 837247"/>
                <a:gd name="connsiteX15" fmla="*/ 654969 w 736883"/>
                <a:gd name="connsiteY15" fmla="*/ 149543 h 837247"/>
                <a:gd name="connsiteX16" fmla="*/ 625441 w 736883"/>
                <a:gd name="connsiteY16" fmla="*/ 128588 h 837247"/>
                <a:gd name="connsiteX17" fmla="*/ 542574 w 736883"/>
                <a:gd name="connsiteY17" fmla="*/ 76200 h 837247"/>
                <a:gd name="connsiteX18" fmla="*/ 425416 w 736883"/>
                <a:gd name="connsiteY18" fmla="*/ 14288 h 837247"/>
                <a:gd name="connsiteX19" fmla="*/ 424464 w 736883"/>
                <a:gd name="connsiteY19" fmla="*/ 14288 h 837247"/>
                <a:gd name="connsiteX20" fmla="*/ 370171 w 736883"/>
                <a:gd name="connsiteY20" fmla="*/ 953 h 837247"/>
                <a:gd name="connsiteX21" fmla="*/ 358741 w 736883"/>
                <a:gd name="connsiteY21" fmla="*/ 0 h 837247"/>
                <a:gd name="connsiteX22" fmla="*/ 342549 w 736883"/>
                <a:gd name="connsiteY22" fmla="*/ 0 h 837247"/>
                <a:gd name="connsiteX23" fmla="*/ 271111 w 736883"/>
                <a:gd name="connsiteY23" fmla="*/ 14288 h 837247"/>
                <a:gd name="connsiteX24" fmla="*/ 155859 w 736883"/>
                <a:gd name="connsiteY24" fmla="*/ 74295 h 837247"/>
                <a:gd name="connsiteX25" fmla="*/ 153954 w 736883"/>
                <a:gd name="connsiteY25" fmla="*/ 75248 h 837247"/>
                <a:gd name="connsiteX26" fmla="*/ 42511 w 736883"/>
                <a:gd name="connsiteY26" fmla="*/ 148590 h 837247"/>
                <a:gd name="connsiteX27" fmla="*/ 1554 w 736883"/>
                <a:gd name="connsiteY27" fmla="*/ 192405 h 837247"/>
                <a:gd name="connsiteX28" fmla="*/ 11079 w 736883"/>
                <a:gd name="connsiteY28" fmla="*/ 206693 h 837247"/>
                <a:gd name="connsiteX29" fmla="*/ 41559 w 736883"/>
                <a:gd name="connsiteY29" fmla="*/ 206693 h 837247"/>
                <a:gd name="connsiteX30" fmla="*/ 72039 w 736883"/>
                <a:gd name="connsiteY30" fmla="*/ 188595 h 837247"/>
                <a:gd name="connsiteX31" fmla="*/ 178719 w 736883"/>
                <a:gd name="connsiteY31" fmla="*/ 118110 h 837247"/>
                <a:gd name="connsiteX32" fmla="*/ 279684 w 736883"/>
                <a:gd name="connsiteY32" fmla="*/ 64770 h 837247"/>
                <a:gd name="connsiteX33" fmla="*/ 280636 w 736883"/>
                <a:gd name="connsiteY33" fmla="*/ 63818 h 837247"/>
                <a:gd name="connsiteX34" fmla="*/ 283494 w 736883"/>
                <a:gd name="connsiteY34" fmla="*/ 63818 h 837247"/>
                <a:gd name="connsiteX35" fmla="*/ 291114 w 736883"/>
                <a:gd name="connsiteY35" fmla="*/ 60008 h 837247"/>
                <a:gd name="connsiteX36" fmla="*/ 343501 w 736883"/>
                <a:gd name="connsiteY36" fmla="*/ 49530 h 837247"/>
                <a:gd name="connsiteX37" fmla="*/ 351121 w 736883"/>
                <a:gd name="connsiteY37" fmla="*/ 49530 h 837247"/>
                <a:gd name="connsiteX38" fmla="*/ 368266 w 736883"/>
                <a:gd name="connsiteY38" fmla="*/ 50483 h 837247"/>
                <a:gd name="connsiteX39" fmla="*/ 400651 w 736883"/>
                <a:gd name="connsiteY39" fmla="*/ 58102 h 837247"/>
                <a:gd name="connsiteX40" fmla="*/ 403509 w 736883"/>
                <a:gd name="connsiteY40" fmla="*/ 59055 h 837247"/>
                <a:gd name="connsiteX41" fmla="*/ 405414 w 736883"/>
                <a:gd name="connsiteY41" fmla="*/ 60008 h 837247"/>
                <a:gd name="connsiteX42" fmla="*/ 516856 w 736883"/>
                <a:gd name="connsiteY42" fmla="*/ 118110 h 837247"/>
                <a:gd name="connsiteX43" fmla="*/ 595914 w 736883"/>
                <a:gd name="connsiteY43" fmla="*/ 168593 h 837247"/>
                <a:gd name="connsiteX44" fmla="*/ 623536 w 736883"/>
                <a:gd name="connsiteY44" fmla="*/ 188595 h 837247"/>
                <a:gd name="connsiteX45" fmla="*/ 645444 w 736883"/>
                <a:gd name="connsiteY45" fmla="*/ 210503 h 837247"/>
                <a:gd name="connsiteX46" fmla="*/ 679734 w 736883"/>
                <a:gd name="connsiteY46" fmla="*/ 288608 h 837247"/>
                <a:gd name="connsiteX47" fmla="*/ 681639 w 736883"/>
                <a:gd name="connsiteY47" fmla="*/ 314325 h 837247"/>
                <a:gd name="connsiteX48" fmla="*/ 681639 w 736883"/>
                <a:gd name="connsiteY48" fmla="*/ 346710 h 837247"/>
                <a:gd name="connsiteX49" fmla="*/ 683544 w 736883"/>
                <a:gd name="connsiteY49" fmla="*/ 417195 h 837247"/>
                <a:gd name="connsiteX50" fmla="*/ 681639 w 736883"/>
                <a:gd name="connsiteY50" fmla="*/ 487680 h 837247"/>
                <a:gd name="connsiteX51" fmla="*/ 681639 w 736883"/>
                <a:gd name="connsiteY51" fmla="*/ 520065 h 837247"/>
                <a:gd name="connsiteX52" fmla="*/ 679734 w 736883"/>
                <a:gd name="connsiteY52" fmla="*/ 545783 h 837247"/>
                <a:gd name="connsiteX53" fmla="*/ 645444 w 736883"/>
                <a:gd name="connsiteY53" fmla="*/ 623888 h 837247"/>
                <a:gd name="connsiteX54" fmla="*/ 623536 w 736883"/>
                <a:gd name="connsiteY54" fmla="*/ 645795 h 837247"/>
                <a:gd name="connsiteX55" fmla="*/ 595914 w 736883"/>
                <a:gd name="connsiteY55" fmla="*/ 665798 h 837247"/>
                <a:gd name="connsiteX56" fmla="*/ 516856 w 736883"/>
                <a:gd name="connsiteY56" fmla="*/ 716280 h 837247"/>
                <a:gd name="connsiteX57" fmla="*/ 405414 w 736883"/>
                <a:gd name="connsiteY57" fmla="*/ 774383 h 837247"/>
                <a:gd name="connsiteX58" fmla="*/ 403509 w 736883"/>
                <a:gd name="connsiteY58" fmla="*/ 775335 h 837247"/>
                <a:gd name="connsiteX59" fmla="*/ 400651 w 736883"/>
                <a:gd name="connsiteY59" fmla="*/ 776288 h 837247"/>
                <a:gd name="connsiteX60" fmla="*/ 368266 w 736883"/>
                <a:gd name="connsiteY60" fmla="*/ 783908 h 837247"/>
                <a:gd name="connsiteX61" fmla="*/ 351121 w 736883"/>
                <a:gd name="connsiteY61" fmla="*/ 784860 h 837247"/>
                <a:gd name="connsiteX62" fmla="*/ 343501 w 736883"/>
                <a:gd name="connsiteY62" fmla="*/ 784860 h 837247"/>
                <a:gd name="connsiteX63" fmla="*/ 291114 w 736883"/>
                <a:gd name="connsiteY63" fmla="*/ 774383 h 837247"/>
                <a:gd name="connsiteX64" fmla="*/ 283494 w 736883"/>
                <a:gd name="connsiteY64" fmla="*/ 770573 h 837247"/>
                <a:gd name="connsiteX65" fmla="*/ 281589 w 736883"/>
                <a:gd name="connsiteY65" fmla="*/ 769620 h 837247"/>
                <a:gd name="connsiteX66" fmla="*/ 280636 w 736883"/>
                <a:gd name="connsiteY66" fmla="*/ 768668 h 837247"/>
                <a:gd name="connsiteX67" fmla="*/ 279684 w 736883"/>
                <a:gd name="connsiteY67" fmla="*/ 768668 h 837247"/>
                <a:gd name="connsiteX68" fmla="*/ 278731 w 736883"/>
                <a:gd name="connsiteY68" fmla="*/ 767715 h 837247"/>
                <a:gd name="connsiteX69" fmla="*/ 276826 w 736883"/>
                <a:gd name="connsiteY69" fmla="*/ 766763 h 837247"/>
                <a:gd name="connsiteX70" fmla="*/ 178719 w 736883"/>
                <a:gd name="connsiteY70" fmla="*/ 714375 h 837247"/>
                <a:gd name="connsiteX71" fmla="*/ 72039 w 736883"/>
                <a:gd name="connsiteY71" fmla="*/ 643890 h 837247"/>
                <a:gd name="connsiteX72" fmla="*/ 41559 w 736883"/>
                <a:gd name="connsiteY72" fmla="*/ 629603 h 837247"/>
                <a:gd name="connsiteX73" fmla="*/ 12031 w 736883"/>
                <a:gd name="connsiteY73" fmla="*/ 629603 h 837247"/>
                <a:gd name="connsiteX74" fmla="*/ 2506 w 736883"/>
                <a:gd name="connsiteY74" fmla="*/ 643890 h 837247"/>
                <a:gd name="connsiteX75" fmla="*/ 43464 w 736883"/>
                <a:gd name="connsiteY75" fmla="*/ 687705 h 837247"/>
                <a:gd name="connsiteX76" fmla="*/ 154906 w 736883"/>
                <a:gd name="connsiteY76" fmla="*/ 761048 h 837247"/>
                <a:gd name="connsiteX77" fmla="*/ 164431 w 736883"/>
                <a:gd name="connsiteY77" fmla="*/ 766763 h 837247"/>
                <a:gd name="connsiteX78" fmla="*/ 272064 w 736883"/>
                <a:gd name="connsiteY78" fmla="*/ 822960 h 837247"/>
                <a:gd name="connsiteX79" fmla="*/ 343501 w 736883"/>
                <a:gd name="connsiteY79" fmla="*/ 837248 h 837247"/>
                <a:gd name="connsiteX80" fmla="*/ 359694 w 736883"/>
                <a:gd name="connsiteY80" fmla="*/ 837248 h 837247"/>
                <a:gd name="connsiteX81" fmla="*/ 371124 w 736883"/>
                <a:gd name="connsiteY81" fmla="*/ 836295 h 837247"/>
                <a:gd name="connsiteX82" fmla="*/ 425416 w 736883"/>
                <a:gd name="connsiteY82" fmla="*/ 822960 h 837247"/>
                <a:gd name="connsiteX83" fmla="*/ 426369 w 736883"/>
                <a:gd name="connsiteY83" fmla="*/ 822960 h 837247"/>
                <a:gd name="connsiteX84" fmla="*/ 543526 w 736883"/>
                <a:gd name="connsiteY84" fmla="*/ 762000 h 837247"/>
                <a:gd name="connsiteX85" fmla="*/ 625441 w 736883"/>
                <a:gd name="connsiteY85" fmla="*/ 709613 h 837247"/>
                <a:gd name="connsiteX86" fmla="*/ 654969 w 736883"/>
                <a:gd name="connsiteY86" fmla="*/ 688658 h 837247"/>
                <a:gd name="connsiteX87" fmla="*/ 682591 w 736883"/>
                <a:gd name="connsiteY87" fmla="*/ 661988 h 837247"/>
                <a:gd name="connsiteX88" fmla="*/ 729264 w 736883"/>
                <a:gd name="connsiteY88" fmla="*/ 568643 h 837247"/>
                <a:gd name="connsiteX89" fmla="*/ 729264 w 736883"/>
                <a:gd name="connsiteY89" fmla="*/ 567690 h 837247"/>
                <a:gd name="connsiteX90" fmla="*/ 730216 w 736883"/>
                <a:gd name="connsiteY90" fmla="*/ 560070 h 837247"/>
                <a:gd name="connsiteX91" fmla="*/ 730216 w 736883"/>
                <a:gd name="connsiteY91" fmla="*/ 559118 h 837247"/>
                <a:gd name="connsiteX92" fmla="*/ 731169 w 736883"/>
                <a:gd name="connsiteY92" fmla="*/ 554355 h 837247"/>
                <a:gd name="connsiteX93" fmla="*/ 733074 w 736883"/>
                <a:gd name="connsiteY93" fmla="*/ 528638 h 837247"/>
                <a:gd name="connsiteX94" fmla="*/ 733074 w 736883"/>
                <a:gd name="connsiteY94" fmla="*/ 521970 h 83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736883" h="837247">
                  <a:moveTo>
                    <a:pt x="733074" y="521970"/>
                  </a:moveTo>
                  <a:lnTo>
                    <a:pt x="733074" y="517208"/>
                  </a:lnTo>
                  <a:cubicBezTo>
                    <a:pt x="734026" y="502920"/>
                    <a:pt x="734979" y="484823"/>
                    <a:pt x="735931" y="464820"/>
                  </a:cubicBezTo>
                  <a:lnTo>
                    <a:pt x="735931" y="462915"/>
                  </a:lnTo>
                  <a:cubicBezTo>
                    <a:pt x="735931" y="448628"/>
                    <a:pt x="736884" y="434340"/>
                    <a:pt x="736884" y="419100"/>
                  </a:cubicBezTo>
                  <a:cubicBezTo>
                    <a:pt x="736884" y="403860"/>
                    <a:pt x="736884" y="388620"/>
                    <a:pt x="735931" y="375285"/>
                  </a:cubicBezTo>
                  <a:lnTo>
                    <a:pt x="735931" y="373380"/>
                  </a:lnTo>
                  <a:cubicBezTo>
                    <a:pt x="734979" y="353378"/>
                    <a:pt x="734026" y="335280"/>
                    <a:pt x="733074" y="320993"/>
                  </a:cubicBezTo>
                  <a:lnTo>
                    <a:pt x="733074" y="309563"/>
                  </a:lnTo>
                  <a:cubicBezTo>
                    <a:pt x="732121" y="294323"/>
                    <a:pt x="731169" y="284798"/>
                    <a:pt x="731169" y="283845"/>
                  </a:cubicBezTo>
                  <a:cubicBezTo>
                    <a:pt x="731169" y="281940"/>
                    <a:pt x="731169" y="280988"/>
                    <a:pt x="730216" y="279083"/>
                  </a:cubicBezTo>
                  <a:lnTo>
                    <a:pt x="730216" y="278130"/>
                  </a:lnTo>
                  <a:cubicBezTo>
                    <a:pt x="730216" y="275273"/>
                    <a:pt x="729264" y="272415"/>
                    <a:pt x="729264" y="270510"/>
                  </a:cubicBezTo>
                  <a:lnTo>
                    <a:pt x="729264" y="269558"/>
                  </a:lnTo>
                  <a:cubicBezTo>
                    <a:pt x="722596" y="237172"/>
                    <a:pt x="704499" y="201930"/>
                    <a:pt x="682591" y="176213"/>
                  </a:cubicBezTo>
                  <a:cubicBezTo>
                    <a:pt x="674019" y="165735"/>
                    <a:pt x="664494" y="157163"/>
                    <a:pt x="654969" y="149543"/>
                  </a:cubicBezTo>
                  <a:cubicBezTo>
                    <a:pt x="654016" y="148590"/>
                    <a:pt x="643539" y="140970"/>
                    <a:pt x="625441" y="128588"/>
                  </a:cubicBezTo>
                  <a:cubicBezTo>
                    <a:pt x="604486" y="114300"/>
                    <a:pt x="575911" y="95250"/>
                    <a:pt x="542574" y="76200"/>
                  </a:cubicBezTo>
                  <a:cubicBezTo>
                    <a:pt x="484471" y="40958"/>
                    <a:pt x="432084" y="17145"/>
                    <a:pt x="425416" y="14288"/>
                  </a:cubicBezTo>
                  <a:lnTo>
                    <a:pt x="424464" y="14288"/>
                  </a:lnTo>
                  <a:cubicBezTo>
                    <a:pt x="409224" y="7620"/>
                    <a:pt x="390174" y="2858"/>
                    <a:pt x="370171" y="953"/>
                  </a:cubicBezTo>
                  <a:cubicBezTo>
                    <a:pt x="366361" y="953"/>
                    <a:pt x="362551" y="0"/>
                    <a:pt x="358741" y="0"/>
                  </a:cubicBezTo>
                  <a:lnTo>
                    <a:pt x="342549" y="0"/>
                  </a:lnTo>
                  <a:cubicBezTo>
                    <a:pt x="315879" y="953"/>
                    <a:pt x="291114" y="5715"/>
                    <a:pt x="271111" y="14288"/>
                  </a:cubicBezTo>
                  <a:cubicBezTo>
                    <a:pt x="268254" y="15240"/>
                    <a:pt x="215866" y="39053"/>
                    <a:pt x="155859" y="74295"/>
                  </a:cubicBezTo>
                  <a:cubicBezTo>
                    <a:pt x="155859" y="74295"/>
                    <a:pt x="154906" y="75248"/>
                    <a:pt x="153954" y="75248"/>
                  </a:cubicBezTo>
                  <a:cubicBezTo>
                    <a:pt x="92994" y="111443"/>
                    <a:pt x="44416" y="146685"/>
                    <a:pt x="42511" y="148590"/>
                  </a:cubicBezTo>
                  <a:cubicBezTo>
                    <a:pt x="27271" y="160020"/>
                    <a:pt x="13936" y="174308"/>
                    <a:pt x="1554" y="192405"/>
                  </a:cubicBezTo>
                  <a:cubicBezTo>
                    <a:pt x="-1304" y="196215"/>
                    <a:pt x="-1304" y="206693"/>
                    <a:pt x="11079" y="206693"/>
                  </a:cubicBezTo>
                  <a:lnTo>
                    <a:pt x="41559" y="206693"/>
                  </a:lnTo>
                  <a:cubicBezTo>
                    <a:pt x="54894" y="206693"/>
                    <a:pt x="57751" y="199073"/>
                    <a:pt x="72039" y="188595"/>
                  </a:cubicBezTo>
                  <a:cubicBezTo>
                    <a:pt x="88231" y="177165"/>
                    <a:pt x="119664" y="153353"/>
                    <a:pt x="178719" y="118110"/>
                  </a:cubicBezTo>
                  <a:cubicBezTo>
                    <a:pt x="220629" y="93345"/>
                    <a:pt x="260634" y="73343"/>
                    <a:pt x="279684" y="64770"/>
                  </a:cubicBezTo>
                  <a:cubicBezTo>
                    <a:pt x="279684" y="64770"/>
                    <a:pt x="280636" y="64770"/>
                    <a:pt x="280636" y="63818"/>
                  </a:cubicBezTo>
                  <a:lnTo>
                    <a:pt x="283494" y="63818"/>
                  </a:lnTo>
                  <a:cubicBezTo>
                    <a:pt x="288256" y="61913"/>
                    <a:pt x="291114" y="60008"/>
                    <a:pt x="291114" y="60008"/>
                  </a:cubicBezTo>
                  <a:cubicBezTo>
                    <a:pt x="304449" y="54293"/>
                    <a:pt x="323499" y="50483"/>
                    <a:pt x="343501" y="49530"/>
                  </a:cubicBezTo>
                  <a:lnTo>
                    <a:pt x="351121" y="49530"/>
                  </a:lnTo>
                  <a:cubicBezTo>
                    <a:pt x="356836" y="49530"/>
                    <a:pt x="362551" y="50483"/>
                    <a:pt x="368266" y="50483"/>
                  </a:cubicBezTo>
                  <a:cubicBezTo>
                    <a:pt x="380649" y="52388"/>
                    <a:pt x="391126" y="54293"/>
                    <a:pt x="400651" y="58102"/>
                  </a:cubicBezTo>
                  <a:cubicBezTo>
                    <a:pt x="401604" y="58102"/>
                    <a:pt x="402556" y="59055"/>
                    <a:pt x="403509" y="59055"/>
                  </a:cubicBezTo>
                  <a:cubicBezTo>
                    <a:pt x="403509" y="59055"/>
                    <a:pt x="404461" y="59055"/>
                    <a:pt x="405414" y="60008"/>
                  </a:cubicBezTo>
                  <a:cubicBezTo>
                    <a:pt x="413986" y="63818"/>
                    <a:pt x="463516" y="86677"/>
                    <a:pt x="516856" y="118110"/>
                  </a:cubicBezTo>
                  <a:cubicBezTo>
                    <a:pt x="548289" y="136208"/>
                    <a:pt x="576864" y="155258"/>
                    <a:pt x="595914" y="168593"/>
                  </a:cubicBezTo>
                  <a:cubicBezTo>
                    <a:pt x="613059" y="180023"/>
                    <a:pt x="623536" y="187643"/>
                    <a:pt x="623536" y="188595"/>
                  </a:cubicBezTo>
                  <a:cubicBezTo>
                    <a:pt x="631156" y="194310"/>
                    <a:pt x="638776" y="201930"/>
                    <a:pt x="645444" y="210503"/>
                  </a:cubicBezTo>
                  <a:cubicBezTo>
                    <a:pt x="663541" y="233363"/>
                    <a:pt x="677829" y="264795"/>
                    <a:pt x="679734" y="288608"/>
                  </a:cubicBezTo>
                  <a:cubicBezTo>
                    <a:pt x="679734" y="288608"/>
                    <a:pt x="680686" y="299085"/>
                    <a:pt x="681639" y="314325"/>
                  </a:cubicBezTo>
                  <a:lnTo>
                    <a:pt x="681639" y="346710"/>
                  </a:lnTo>
                  <a:cubicBezTo>
                    <a:pt x="682591" y="367665"/>
                    <a:pt x="683544" y="391478"/>
                    <a:pt x="683544" y="417195"/>
                  </a:cubicBezTo>
                  <a:cubicBezTo>
                    <a:pt x="683544" y="442913"/>
                    <a:pt x="682591" y="467678"/>
                    <a:pt x="681639" y="487680"/>
                  </a:cubicBezTo>
                  <a:lnTo>
                    <a:pt x="681639" y="520065"/>
                  </a:lnTo>
                  <a:cubicBezTo>
                    <a:pt x="680686" y="536258"/>
                    <a:pt x="679734" y="545783"/>
                    <a:pt x="679734" y="545783"/>
                  </a:cubicBezTo>
                  <a:cubicBezTo>
                    <a:pt x="676876" y="569595"/>
                    <a:pt x="662589" y="601028"/>
                    <a:pt x="645444" y="623888"/>
                  </a:cubicBezTo>
                  <a:cubicBezTo>
                    <a:pt x="638776" y="632460"/>
                    <a:pt x="631156" y="641033"/>
                    <a:pt x="623536" y="645795"/>
                  </a:cubicBezTo>
                  <a:cubicBezTo>
                    <a:pt x="623536" y="645795"/>
                    <a:pt x="613059" y="653415"/>
                    <a:pt x="595914" y="665798"/>
                  </a:cubicBezTo>
                  <a:cubicBezTo>
                    <a:pt x="576864" y="679133"/>
                    <a:pt x="548289" y="698183"/>
                    <a:pt x="516856" y="716280"/>
                  </a:cubicBezTo>
                  <a:cubicBezTo>
                    <a:pt x="463516" y="747713"/>
                    <a:pt x="413986" y="770573"/>
                    <a:pt x="405414" y="774383"/>
                  </a:cubicBezTo>
                  <a:cubicBezTo>
                    <a:pt x="404461" y="774383"/>
                    <a:pt x="404461" y="775335"/>
                    <a:pt x="403509" y="775335"/>
                  </a:cubicBezTo>
                  <a:cubicBezTo>
                    <a:pt x="402556" y="775335"/>
                    <a:pt x="401604" y="776288"/>
                    <a:pt x="400651" y="776288"/>
                  </a:cubicBezTo>
                  <a:cubicBezTo>
                    <a:pt x="392079" y="780098"/>
                    <a:pt x="380649" y="782955"/>
                    <a:pt x="368266" y="783908"/>
                  </a:cubicBezTo>
                  <a:cubicBezTo>
                    <a:pt x="362551" y="784860"/>
                    <a:pt x="356836" y="784860"/>
                    <a:pt x="351121" y="784860"/>
                  </a:cubicBezTo>
                  <a:lnTo>
                    <a:pt x="343501" y="784860"/>
                  </a:lnTo>
                  <a:cubicBezTo>
                    <a:pt x="323499" y="784860"/>
                    <a:pt x="304449" y="781050"/>
                    <a:pt x="291114" y="774383"/>
                  </a:cubicBezTo>
                  <a:cubicBezTo>
                    <a:pt x="291114" y="774383"/>
                    <a:pt x="288256" y="773430"/>
                    <a:pt x="283494" y="770573"/>
                  </a:cubicBezTo>
                  <a:cubicBezTo>
                    <a:pt x="282541" y="770573"/>
                    <a:pt x="282541" y="769620"/>
                    <a:pt x="281589" y="769620"/>
                  </a:cubicBezTo>
                  <a:cubicBezTo>
                    <a:pt x="281589" y="769620"/>
                    <a:pt x="280636" y="769620"/>
                    <a:pt x="280636" y="768668"/>
                  </a:cubicBezTo>
                  <a:lnTo>
                    <a:pt x="279684" y="768668"/>
                  </a:lnTo>
                  <a:cubicBezTo>
                    <a:pt x="279684" y="768668"/>
                    <a:pt x="278731" y="768668"/>
                    <a:pt x="278731" y="767715"/>
                  </a:cubicBezTo>
                  <a:cubicBezTo>
                    <a:pt x="278096" y="767715"/>
                    <a:pt x="277461" y="767398"/>
                    <a:pt x="276826" y="766763"/>
                  </a:cubicBezTo>
                  <a:cubicBezTo>
                    <a:pt x="256824" y="757238"/>
                    <a:pt x="218724" y="738188"/>
                    <a:pt x="178719" y="714375"/>
                  </a:cubicBezTo>
                  <a:cubicBezTo>
                    <a:pt x="119664" y="680085"/>
                    <a:pt x="88231" y="656273"/>
                    <a:pt x="72039" y="643890"/>
                  </a:cubicBezTo>
                  <a:cubicBezTo>
                    <a:pt x="57751" y="637223"/>
                    <a:pt x="54894" y="629603"/>
                    <a:pt x="41559" y="629603"/>
                  </a:cubicBezTo>
                  <a:lnTo>
                    <a:pt x="12031" y="629603"/>
                  </a:lnTo>
                  <a:cubicBezTo>
                    <a:pt x="-351" y="629603"/>
                    <a:pt x="601" y="640080"/>
                    <a:pt x="2506" y="643890"/>
                  </a:cubicBezTo>
                  <a:cubicBezTo>
                    <a:pt x="14889" y="661988"/>
                    <a:pt x="28224" y="676275"/>
                    <a:pt x="43464" y="687705"/>
                  </a:cubicBezTo>
                  <a:cubicBezTo>
                    <a:pt x="45369" y="689610"/>
                    <a:pt x="93946" y="724853"/>
                    <a:pt x="154906" y="761048"/>
                  </a:cubicBezTo>
                  <a:cubicBezTo>
                    <a:pt x="157764" y="762953"/>
                    <a:pt x="161574" y="764858"/>
                    <a:pt x="164431" y="766763"/>
                  </a:cubicBezTo>
                  <a:cubicBezTo>
                    <a:pt x="220629" y="799148"/>
                    <a:pt x="269206" y="821055"/>
                    <a:pt x="272064" y="822960"/>
                  </a:cubicBezTo>
                  <a:cubicBezTo>
                    <a:pt x="291114" y="831533"/>
                    <a:pt x="316831" y="837248"/>
                    <a:pt x="343501" y="837248"/>
                  </a:cubicBezTo>
                  <a:lnTo>
                    <a:pt x="359694" y="837248"/>
                  </a:lnTo>
                  <a:cubicBezTo>
                    <a:pt x="363504" y="837248"/>
                    <a:pt x="367314" y="837248"/>
                    <a:pt x="371124" y="836295"/>
                  </a:cubicBezTo>
                  <a:cubicBezTo>
                    <a:pt x="391126" y="834390"/>
                    <a:pt x="410176" y="829628"/>
                    <a:pt x="425416" y="822960"/>
                  </a:cubicBezTo>
                  <a:lnTo>
                    <a:pt x="426369" y="822960"/>
                  </a:lnTo>
                  <a:cubicBezTo>
                    <a:pt x="433036" y="820103"/>
                    <a:pt x="485424" y="796290"/>
                    <a:pt x="543526" y="762000"/>
                  </a:cubicBezTo>
                  <a:cubicBezTo>
                    <a:pt x="575911" y="742950"/>
                    <a:pt x="605439" y="723900"/>
                    <a:pt x="625441" y="709613"/>
                  </a:cubicBezTo>
                  <a:cubicBezTo>
                    <a:pt x="642586" y="697230"/>
                    <a:pt x="654016" y="689610"/>
                    <a:pt x="654969" y="688658"/>
                  </a:cubicBezTo>
                  <a:cubicBezTo>
                    <a:pt x="664494" y="681990"/>
                    <a:pt x="674019" y="672465"/>
                    <a:pt x="682591" y="661988"/>
                  </a:cubicBezTo>
                  <a:cubicBezTo>
                    <a:pt x="704499" y="635318"/>
                    <a:pt x="722596" y="600075"/>
                    <a:pt x="729264" y="568643"/>
                  </a:cubicBezTo>
                  <a:lnTo>
                    <a:pt x="729264" y="567690"/>
                  </a:lnTo>
                  <a:cubicBezTo>
                    <a:pt x="730216" y="564833"/>
                    <a:pt x="730216" y="561975"/>
                    <a:pt x="730216" y="560070"/>
                  </a:cubicBezTo>
                  <a:lnTo>
                    <a:pt x="730216" y="559118"/>
                  </a:lnTo>
                  <a:cubicBezTo>
                    <a:pt x="730216" y="557213"/>
                    <a:pt x="730216" y="556260"/>
                    <a:pt x="731169" y="554355"/>
                  </a:cubicBezTo>
                  <a:cubicBezTo>
                    <a:pt x="731169" y="553403"/>
                    <a:pt x="732121" y="543878"/>
                    <a:pt x="733074" y="528638"/>
                  </a:cubicBezTo>
                  <a:lnTo>
                    <a:pt x="733074" y="521970"/>
                  </a:lnTo>
                </a:path>
              </a:pathLst>
            </a:custGeom>
            <a:gradFill>
              <a:gsLst>
                <a:gs pos="44000">
                  <a:srgbClr val="0F67B1"/>
                </a:gs>
                <a:gs pos="68000">
                  <a:srgbClr val="EF3E58"/>
                </a:gs>
              </a:gsLst>
              <a:lin ang="54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7" name="Группа 336">
            <a:extLst>
              <a:ext uri="{FF2B5EF4-FFF2-40B4-BE49-F238E27FC236}">
                <a16:creationId xmlns:a16="http://schemas.microsoft.com/office/drawing/2014/main" id="{D5491885-3374-4315-8E18-09E1E711BD2F}"/>
              </a:ext>
            </a:extLst>
          </p:cNvPr>
          <p:cNvGrpSpPr/>
          <p:nvPr/>
        </p:nvGrpSpPr>
        <p:grpSpPr>
          <a:xfrm>
            <a:off x="1302822" y="5244211"/>
            <a:ext cx="207864" cy="240268"/>
            <a:chOff x="759174" y="5624711"/>
            <a:chExt cx="491605" cy="568244"/>
          </a:xfrm>
          <a:solidFill>
            <a:srgbClr val="BDD6FB">
              <a:alpha val="29000"/>
            </a:srgbClr>
          </a:solidFill>
        </p:grpSpPr>
        <p:sp>
          <p:nvSpPr>
            <p:cNvPr id="338" name="Freeform: Shape 553">
              <a:extLst>
                <a:ext uri="{FF2B5EF4-FFF2-40B4-BE49-F238E27FC236}">
                  <a16:creationId xmlns:a16="http://schemas.microsoft.com/office/drawing/2014/main" id="{B9D6CDDB-71AC-4869-ABC7-5523FED3E33D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339" name="Freeform: Shape 554">
              <a:extLst>
                <a:ext uri="{FF2B5EF4-FFF2-40B4-BE49-F238E27FC236}">
                  <a16:creationId xmlns:a16="http://schemas.microsoft.com/office/drawing/2014/main" id="{4828BFDE-0BF7-439D-83E5-B034B4A1A71F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340" name="Freeform: Shape 555">
              <a:extLst>
                <a:ext uri="{FF2B5EF4-FFF2-40B4-BE49-F238E27FC236}">
                  <a16:creationId xmlns:a16="http://schemas.microsoft.com/office/drawing/2014/main" id="{BD723EC6-B11C-424D-B10B-98E5776C278F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sp>
        <p:nvSpPr>
          <p:cNvPr id="341" name="Скругленный прямоугольник 178">
            <a:extLst>
              <a:ext uri="{FF2B5EF4-FFF2-40B4-BE49-F238E27FC236}">
                <a16:creationId xmlns:a16="http://schemas.microsoft.com/office/drawing/2014/main" id="{003F78E6-A8CB-4238-9B2D-7A2D43460350}"/>
              </a:ext>
            </a:extLst>
          </p:cNvPr>
          <p:cNvSpPr/>
          <p:nvPr/>
        </p:nvSpPr>
        <p:spPr>
          <a:xfrm>
            <a:off x="1178812" y="4057390"/>
            <a:ext cx="467091" cy="1008038"/>
          </a:xfrm>
          <a:prstGeom prst="round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42" name="Группа 341">
            <a:extLst>
              <a:ext uri="{FF2B5EF4-FFF2-40B4-BE49-F238E27FC236}">
                <a16:creationId xmlns:a16="http://schemas.microsoft.com/office/drawing/2014/main" id="{8BBCDCF2-7EBF-4A36-B08E-46E3F60E7862}"/>
              </a:ext>
            </a:extLst>
          </p:cNvPr>
          <p:cNvGrpSpPr/>
          <p:nvPr/>
        </p:nvGrpSpPr>
        <p:grpSpPr>
          <a:xfrm>
            <a:off x="1267670" y="4871498"/>
            <a:ext cx="278167" cy="321531"/>
            <a:chOff x="759174" y="5624711"/>
            <a:chExt cx="491605" cy="568244"/>
          </a:xfrm>
          <a:solidFill>
            <a:srgbClr val="775383"/>
          </a:solidFill>
        </p:grpSpPr>
        <p:sp>
          <p:nvSpPr>
            <p:cNvPr id="343" name="Freeform: Shape 553">
              <a:extLst>
                <a:ext uri="{FF2B5EF4-FFF2-40B4-BE49-F238E27FC236}">
                  <a16:creationId xmlns:a16="http://schemas.microsoft.com/office/drawing/2014/main" id="{0AAAA3F2-0A69-43BA-9A29-FC9C8B89B5E9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344" name="Freeform: Shape 554">
              <a:extLst>
                <a:ext uri="{FF2B5EF4-FFF2-40B4-BE49-F238E27FC236}">
                  <a16:creationId xmlns:a16="http://schemas.microsoft.com/office/drawing/2014/main" id="{925501F3-CAB1-41E8-8BFF-C09E6E0206C2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345" name="Freeform: Shape 555">
              <a:extLst>
                <a:ext uri="{FF2B5EF4-FFF2-40B4-BE49-F238E27FC236}">
                  <a16:creationId xmlns:a16="http://schemas.microsoft.com/office/drawing/2014/main" id="{58DC764B-B6EC-4F2D-9585-66BD33C10E1E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127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346" name="Группа 345">
            <a:extLst>
              <a:ext uri="{FF2B5EF4-FFF2-40B4-BE49-F238E27FC236}">
                <a16:creationId xmlns:a16="http://schemas.microsoft.com/office/drawing/2014/main" id="{4D5A1A9A-911F-4A10-B143-77C7CA018656}"/>
              </a:ext>
            </a:extLst>
          </p:cNvPr>
          <p:cNvGrpSpPr/>
          <p:nvPr/>
        </p:nvGrpSpPr>
        <p:grpSpPr>
          <a:xfrm>
            <a:off x="1269002" y="3900470"/>
            <a:ext cx="278167" cy="321531"/>
            <a:chOff x="759174" y="5624711"/>
            <a:chExt cx="491605" cy="568244"/>
          </a:xfrm>
          <a:solidFill>
            <a:schemeClr val="bg1"/>
          </a:solidFill>
        </p:grpSpPr>
        <p:sp>
          <p:nvSpPr>
            <p:cNvPr id="347" name="Freeform: Shape 553">
              <a:extLst>
                <a:ext uri="{FF2B5EF4-FFF2-40B4-BE49-F238E27FC236}">
                  <a16:creationId xmlns:a16="http://schemas.microsoft.com/office/drawing/2014/main" id="{123ECC12-32CA-4AAF-A1DD-7193EE54C35E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6350" cap="flat">
              <a:solidFill>
                <a:srgbClr val="9F4F77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348" name="Freeform: Shape 554">
              <a:extLst>
                <a:ext uri="{FF2B5EF4-FFF2-40B4-BE49-F238E27FC236}">
                  <a16:creationId xmlns:a16="http://schemas.microsoft.com/office/drawing/2014/main" id="{0275E559-4030-4C68-8F28-0B89368F8804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6350" cap="flat">
              <a:solidFill>
                <a:srgbClr val="9F4F77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349" name="Freeform: Shape 555">
              <a:extLst>
                <a:ext uri="{FF2B5EF4-FFF2-40B4-BE49-F238E27FC236}">
                  <a16:creationId xmlns:a16="http://schemas.microsoft.com/office/drawing/2014/main" id="{3383DB86-23E4-4AD0-851E-9F1CD8A14BE6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6350" cap="flat">
              <a:solidFill>
                <a:srgbClr val="9F4F77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  <p:grpSp>
        <p:nvGrpSpPr>
          <p:cNvPr id="350" name="Рисунок 2893">
            <a:extLst>
              <a:ext uri="{FF2B5EF4-FFF2-40B4-BE49-F238E27FC236}">
                <a16:creationId xmlns:a16="http://schemas.microsoft.com/office/drawing/2014/main" id="{ECF574DB-6797-4740-833C-EEC0ACA14634}"/>
              </a:ext>
            </a:extLst>
          </p:cNvPr>
          <p:cNvGrpSpPr/>
          <p:nvPr/>
        </p:nvGrpSpPr>
        <p:grpSpPr>
          <a:xfrm>
            <a:off x="1267670" y="4397690"/>
            <a:ext cx="287446" cy="305305"/>
            <a:chOff x="5102415" y="5570516"/>
            <a:chExt cx="364712" cy="387372"/>
          </a:xfrm>
          <a:solidFill>
            <a:schemeClr val="bg1"/>
          </a:solidFill>
        </p:grpSpPr>
        <p:sp>
          <p:nvSpPr>
            <p:cNvPr id="351" name="Полилиния: фигура 350">
              <a:extLst>
                <a:ext uri="{FF2B5EF4-FFF2-40B4-BE49-F238E27FC236}">
                  <a16:creationId xmlns:a16="http://schemas.microsoft.com/office/drawing/2014/main" id="{2216DD6E-80A9-4D93-ABAD-CAE9CDED9AAF}"/>
                </a:ext>
              </a:extLst>
            </p:cNvPr>
            <p:cNvSpPr/>
            <p:nvPr/>
          </p:nvSpPr>
          <p:spPr>
            <a:xfrm>
              <a:off x="5361099" y="5846556"/>
              <a:ext cx="49655" cy="49655"/>
            </a:xfrm>
            <a:custGeom>
              <a:avLst/>
              <a:gdLst>
                <a:gd name="connsiteX0" fmla="*/ 28781 w 49655"/>
                <a:gd name="connsiteY0" fmla="*/ 301 h 49655"/>
                <a:gd name="connsiteX1" fmla="*/ 301 w 49655"/>
                <a:gd name="connsiteY1" fmla="*/ 28781 h 49655"/>
                <a:gd name="connsiteX2" fmla="*/ 20875 w 49655"/>
                <a:gd name="connsiteY2" fmla="*/ 49355 h 49655"/>
                <a:gd name="connsiteX3" fmla="*/ 49355 w 49655"/>
                <a:gd name="connsiteY3" fmla="*/ 20875 h 49655"/>
                <a:gd name="connsiteX4" fmla="*/ 28781 w 49655"/>
                <a:gd name="connsiteY4" fmla="*/ 301 h 4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655" h="49655">
                  <a:moveTo>
                    <a:pt x="28781" y="301"/>
                  </a:moveTo>
                  <a:cubicBezTo>
                    <a:pt x="12017" y="-2271"/>
                    <a:pt x="-2271" y="12017"/>
                    <a:pt x="301" y="28781"/>
                  </a:cubicBezTo>
                  <a:cubicBezTo>
                    <a:pt x="1920" y="39258"/>
                    <a:pt x="10397" y="47735"/>
                    <a:pt x="20875" y="49355"/>
                  </a:cubicBezTo>
                  <a:cubicBezTo>
                    <a:pt x="37639" y="51926"/>
                    <a:pt x="51926" y="37639"/>
                    <a:pt x="49355" y="20875"/>
                  </a:cubicBezTo>
                  <a:cubicBezTo>
                    <a:pt x="47736" y="10397"/>
                    <a:pt x="39163" y="1920"/>
                    <a:pt x="28781" y="3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2" name="Полилиния: фигура 351">
              <a:extLst>
                <a:ext uri="{FF2B5EF4-FFF2-40B4-BE49-F238E27FC236}">
                  <a16:creationId xmlns:a16="http://schemas.microsoft.com/office/drawing/2014/main" id="{5BCA7125-8BD7-4443-8BA0-EB6E66236783}"/>
                </a:ext>
              </a:extLst>
            </p:cNvPr>
            <p:cNvSpPr/>
            <p:nvPr/>
          </p:nvSpPr>
          <p:spPr>
            <a:xfrm>
              <a:off x="5208143" y="5570516"/>
              <a:ext cx="153828" cy="61361"/>
            </a:xfrm>
            <a:custGeom>
              <a:avLst/>
              <a:gdLst>
                <a:gd name="connsiteX0" fmla="*/ 128873 w 153828"/>
                <a:gd name="connsiteY0" fmla="*/ 36406 h 61361"/>
                <a:gd name="connsiteX1" fmla="*/ 106585 w 153828"/>
                <a:gd name="connsiteY1" fmla="*/ 36406 h 61361"/>
                <a:gd name="connsiteX2" fmla="*/ 94107 w 153828"/>
                <a:gd name="connsiteY2" fmla="*/ 23928 h 61361"/>
                <a:gd name="connsiteX3" fmla="*/ 94107 w 153828"/>
                <a:gd name="connsiteY3" fmla="*/ 18213 h 61361"/>
                <a:gd name="connsiteX4" fmla="*/ 77819 w 153828"/>
                <a:gd name="connsiteY4" fmla="*/ 20 h 61361"/>
                <a:gd name="connsiteX5" fmla="*/ 59626 w 153828"/>
                <a:gd name="connsiteY5" fmla="*/ 17261 h 61361"/>
                <a:gd name="connsiteX6" fmla="*/ 59626 w 153828"/>
                <a:gd name="connsiteY6" fmla="*/ 24023 h 61361"/>
                <a:gd name="connsiteX7" fmla="*/ 47149 w 153828"/>
                <a:gd name="connsiteY7" fmla="*/ 36501 h 61361"/>
                <a:gd name="connsiteX8" fmla="*/ 24860 w 153828"/>
                <a:gd name="connsiteY8" fmla="*/ 36501 h 61361"/>
                <a:gd name="connsiteX9" fmla="*/ 0 w 153828"/>
                <a:gd name="connsiteY9" fmla="*/ 61361 h 61361"/>
                <a:gd name="connsiteX10" fmla="*/ 153829 w 153828"/>
                <a:gd name="connsiteY10" fmla="*/ 61361 h 61361"/>
                <a:gd name="connsiteX11" fmla="*/ 128968 w 153828"/>
                <a:gd name="connsiteY11" fmla="*/ 36501 h 6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3828" h="61361">
                  <a:moveTo>
                    <a:pt x="128873" y="36406"/>
                  </a:moveTo>
                  <a:lnTo>
                    <a:pt x="106585" y="36406"/>
                  </a:lnTo>
                  <a:cubicBezTo>
                    <a:pt x="99727" y="36406"/>
                    <a:pt x="94107" y="30786"/>
                    <a:pt x="94107" y="23928"/>
                  </a:cubicBezTo>
                  <a:lnTo>
                    <a:pt x="94107" y="18213"/>
                  </a:lnTo>
                  <a:cubicBezTo>
                    <a:pt x="94107" y="8879"/>
                    <a:pt x="87154" y="497"/>
                    <a:pt x="77819" y="20"/>
                  </a:cubicBezTo>
                  <a:cubicBezTo>
                    <a:pt x="67913" y="-456"/>
                    <a:pt x="59626" y="7450"/>
                    <a:pt x="59626" y="17261"/>
                  </a:cubicBezTo>
                  <a:lnTo>
                    <a:pt x="59626" y="24023"/>
                  </a:lnTo>
                  <a:cubicBezTo>
                    <a:pt x="59626" y="30881"/>
                    <a:pt x="54007" y="36501"/>
                    <a:pt x="47149" y="36501"/>
                  </a:cubicBezTo>
                  <a:lnTo>
                    <a:pt x="24860" y="36501"/>
                  </a:lnTo>
                  <a:cubicBezTo>
                    <a:pt x="11144" y="36501"/>
                    <a:pt x="0" y="47645"/>
                    <a:pt x="0" y="61361"/>
                  </a:cubicBezTo>
                  <a:lnTo>
                    <a:pt x="153829" y="61361"/>
                  </a:lnTo>
                  <a:cubicBezTo>
                    <a:pt x="153829" y="47645"/>
                    <a:pt x="142684" y="36501"/>
                    <a:pt x="128968" y="365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3" name="Полилиния: фигура 352">
              <a:extLst>
                <a:ext uri="{FF2B5EF4-FFF2-40B4-BE49-F238E27FC236}">
                  <a16:creationId xmlns:a16="http://schemas.microsoft.com/office/drawing/2014/main" id="{621B6117-5F1A-4BB0-A356-D9C82B6457B4}"/>
                </a:ext>
              </a:extLst>
            </p:cNvPr>
            <p:cNvSpPr/>
            <p:nvPr/>
          </p:nvSpPr>
          <p:spPr>
            <a:xfrm>
              <a:off x="5102415" y="5641879"/>
              <a:ext cx="364712" cy="316009"/>
            </a:xfrm>
            <a:custGeom>
              <a:avLst/>
              <a:gdLst>
                <a:gd name="connsiteX0" fmla="*/ 275749 w 364712"/>
                <a:gd name="connsiteY0" fmla="*/ 52292 h 316009"/>
                <a:gd name="connsiteX1" fmla="*/ 240982 w 364712"/>
                <a:gd name="connsiteY1" fmla="*/ 81153 h 316009"/>
                <a:gd name="connsiteX2" fmla="*/ 233553 w 364712"/>
                <a:gd name="connsiteY2" fmla="*/ 120491 h 316009"/>
                <a:gd name="connsiteX3" fmla="*/ 223838 w 364712"/>
                <a:gd name="connsiteY3" fmla="*/ 129826 h 316009"/>
                <a:gd name="connsiteX4" fmla="*/ 212312 w 364712"/>
                <a:gd name="connsiteY4" fmla="*/ 118872 h 316009"/>
                <a:gd name="connsiteX5" fmla="*/ 214884 w 364712"/>
                <a:gd name="connsiteY5" fmla="*/ 88868 h 316009"/>
                <a:gd name="connsiteX6" fmla="*/ 291941 w 364712"/>
                <a:gd name="connsiteY6" fmla="*/ 32576 h 316009"/>
                <a:gd name="connsiteX7" fmla="*/ 259461 w 364712"/>
                <a:gd name="connsiteY7" fmla="*/ 95 h 316009"/>
                <a:gd name="connsiteX8" fmla="*/ 232601 w 364712"/>
                <a:gd name="connsiteY8" fmla="*/ 95 h 316009"/>
                <a:gd name="connsiteX9" fmla="*/ 212027 w 364712"/>
                <a:gd name="connsiteY9" fmla="*/ 20574 h 316009"/>
                <a:gd name="connsiteX10" fmla="*/ 212217 w 364712"/>
                <a:gd name="connsiteY10" fmla="*/ 20574 h 316009"/>
                <a:gd name="connsiteX11" fmla="*/ 182499 w 364712"/>
                <a:gd name="connsiteY11" fmla="*/ 47244 h 316009"/>
                <a:gd name="connsiteX12" fmla="*/ 152781 w 364712"/>
                <a:gd name="connsiteY12" fmla="*/ 20574 h 316009"/>
                <a:gd name="connsiteX13" fmla="*/ 152971 w 364712"/>
                <a:gd name="connsiteY13" fmla="*/ 20574 h 316009"/>
                <a:gd name="connsiteX14" fmla="*/ 132493 w 364712"/>
                <a:gd name="connsiteY14" fmla="*/ 0 h 316009"/>
                <a:gd name="connsiteX15" fmla="*/ 105632 w 364712"/>
                <a:gd name="connsiteY15" fmla="*/ 0 h 316009"/>
                <a:gd name="connsiteX16" fmla="*/ 73152 w 364712"/>
                <a:gd name="connsiteY16" fmla="*/ 32480 h 316009"/>
                <a:gd name="connsiteX17" fmla="*/ 150209 w 364712"/>
                <a:gd name="connsiteY17" fmla="*/ 88773 h 316009"/>
                <a:gd name="connsiteX18" fmla="*/ 152781 w 364712"/>
                <a:gd name="connsiteY18" fmla="*/ 118301 h 316009"/>
                <a:gd name="connsiteX19" fmla="*/ 144875 w 364712"/>
                <a:gd name="connsiteY19" fmla="*/ 129350 h 316009"/>
                <a:gd name="connsiteX20" fmla="*/ 131636 w 364712"/>
                <a:gd name="connsiteY20" fmla="*/ 121063 h 316009"/>
                <a:gd name="connsiteX21" fmla="*/ 127159 w 364712"/>
                <a:gd name="connsiteY21" fmla="*/ 97155 h 316009"/>
                <a:gd name="connsiteX22" fmla="*/ 72962 w 364712"/>
                <a:gd name="connsiteY22" fmla="*/ 52197 h 316009"/>
                <a:gd name="connsiteX23" fmla="*/ 0 w 364712"/>
                <a:gd name="connsiteY23" fmla="*/ 52197 h 316009"/>
                <a:gd name="connsiteX24" fmla="*/ 0 w 364712"/>
                <a:gd name="connsiteY24" fmla="*/ 80867 h 316009"/>
                <a:gd name="connsiteX25" fmla="*/ 26384 w 364712"/>
                <a:gd name="connsiteY25" fmla="*/ 107823 h 316009"/>
                <a:gd name="connsiteX26" fmla="*/ 37814 w 364712"/>
                <a:gd name="connsiteY26" fmla="*/ 116681 h 316009"/>
                <a:gd name="connsiteX27" fmla="*/ 27051 w 364712"/>
                <a:gd name="connsiteY27" fmla="*/ 129826 h 316009"/>
                <a:gd name="connsiteX28" fmla="*/ 21146 w 364712"/>
                <a:gd name="connsiteY28" fmla="*/ 129826 h 316009"/>
                <a:gd name="connsiteX29" fmla="*/ 133445 w 364712"/>
                <a:gd name="connsiteY29" fmla="*/ 199930 h 316009"/>
                <a:gd name="connsiteX30" fmla="*/ 140494 w 364712"/>
                <a:gd name="connsiteY30" fmla="*/ 206026 h 316009"/>
                <a:gd name="connsiteX31" fmla="*/ 139637 w 364712"/>
                <a:gd name="connsiteY31" fmla="*/ 211455 h 316009"/>
                <a:gd name="connsiteX32" fmla="*/ 102965 w 364712"/>
                <a:gd name="connsiteY32" fmla="*/ 275177 h 316009"/>
                <a:gd name="connsiteX33" fmla="*/ 53054 w 364712"/>
                <a:gd name="connsiteY33" fmla="*/ 191262 h 316009"/>
                <a:gd name="connsiteX34" fmla="*/ 44482 w 364712"/>
                <a:gd name="connsiteY34" fmla="*/ 186404 h 316009"/>
                <a:gd name="connsiteX35" fmla="*/ 26956 w 364712"/>
                <a:gd name="connsiteY35" fmla="*/ 186404 h 316009"/>
                <a:gd name="connsiteX36" fmla="*/ 88868 w 364712"/>
                <a:gd name="connsiteY36" fmla="*/ 290322 h 316009"/>
                <a:gd name="connsiteX37" fmla="*/ 97441 w 364712"/>
                <a:gd name="connsiteY37" fmla="*/ 295180 h 316009"/>
                <a:gd name="connsiteX38" fmla="*/ 129540 w 364712"/>
                <a:gd name="connsiteY38" fmla="*/ 295180 h 316009"/>
                <a:gd name="connsiteX39" fmla="*/ 134207 w 364712"/>
                <a:gd name="connsiteY39" fmla="*/ 294418 h 316009"/>
                <a:gd name="connsiteX40" fmla="*/ 153924 w 364712"/>
                <a:gd name="connsiteY40" fmla="*/ 249269 h 316009"/>
                <a:gd name="connsiteX41" fmla="*/ 159639 w 364712"/>
                <a:gd name="connsiteY41" fmla="*/ 246983 h 316009"/>
                <a:gd name="connsiteX42" fmla="*/ 161925 w 364712"/>
                <a:gd name="connsiteY42" fmla="*/ 252698 h 316009"/>
                <a:gd name="connsiteX43" fmla="*/ 143161 w 364712"/>
                <a:gd name="connsiteY43" fmla="*/ 295561 h 316009"/>
                <a:gd name="connsiteX44" fmla="*/ 144018 w 364712"/>
                <a:gd name="connsiteY44" fmla="*/ 300609 h 316009"/>
                <a:gd name="connsiteX45" fmla="*/ 173927 w 364712"/>
                <a:gd name="connsiteY45" fmla="*/ 315944 h 316009"/>
                <a:gd name="connsiteX46" fmla="*/ 179356 w 364712"/>
                <a:gd name="connsiteY46" fmla="*/ 311372 h 316009"/>
                <a:gd name="connsiteX47" fmla="*/ 179356 w 364712"/>
                <a:gd name="connsiteY47" fmla="*/ 254127 h 316009"/>
                <a:gd name="connsiteX48" fmla="*/ 183737 w 364712"/>
                <a:gd name="connsiteY48" fmla="*/ 249746 h 316009"/>
                <a:gd name="connsiteX49" fmla="*/ 188119 w 364712"/>
                <a:gd name="connsiteY49" fmla="*/ 254127 h 316009"/>
                <a:gd name="connsiteX50" fmla="*/ 188119 w 364712"/>
                <a:gd name="connsiteY50" fmla="*/ 310896 h 316009"/>
                <a:gd name="connsiteX51" fmla="*/ 193738 w 364712"/>
                <a:gd name="connsiteY51" fmla="*/ 315468 h 316009"/>
                <a:gd name="connsiteX52" fmla="*/ 221361 w 364712"/>
                <a:gd name="connsiteY52" fmla="*/ 300133 h 316009"/>
                <a:gd name="connsiteX53" fmla="*/ 222313 w 364712"/>
                <a:gd name="connsiteY53" fmla="*/ 295561 h 316009"/>
                <a:gd name="connsiteX54" fmla="*/ 207931 w 364712"/>
                <a:gd name="connsiteY54" fmla="*/ 251460 h 316009"/>
                <a:gd name="connsiteX55" fmla="*/ 210693 w 364712"/>
                <a:gd name="connsiteY55" fmla="*/ 245936 h 316009"/>
                <a:gd name="connsiteX56" fmla="*/ 216218 w 364712"/>
                <a:gd name="connsiteY56" fmla="*/ 248698 h 316009"/>
                <a:gd name="connsiteX57" fmla="*/ 231077 w 364712"/>
                <a:gd name="connsiteY57" fmla="*/ 294418 h 316009"/>
                <a:gd name="connsiteX58" fmla="*/ 235363 w 364712"/>
                <a:gd name="connsiteY58" fmla="*/ 294989 h 316009"/>
                <a:gd name="connsiteX59" fmla="*/ 253555 w 364712"/>
                <a:gd name="connsiteY59" fmla="*/ 294989 h 316009"/>
                <a:gd name="connsiteX60" fmla="*/ 263462 w 364712"/>
                <a:gd name="connsiteY60" fmla="*/ 277844 h 316009"/>
                <a:gd name="connsiteX61" fmla="*/ 225171 w 364712"/>
                <a:gd name="connsiteY61" fmla="*/ 211169 h 316009"/>
                <a:gd name="connsiteX62" fmla="*/ 224314 w 364712"/>
                <a:gd name="connsiteY62" fmla="*/ 205740 h 316009"/>
                <a:gd name="connsiteX63" fmla="*/ 231362 w 364712"/>
                <a:gd name="connsiteY63" fmla="*/ 199644 h 316009"/>
                <a:gd name="connsiteX64" fmla="*/ 343662 w 364712"/>
                <a:gd name="connsiteY64" fmla="*/ 129540 h 316009"/>
                <a:gd name="connsiteX65" fmla="*/ 338328 w 364712"/>
                <a:gd name="connsiteY65" fmla="*/ 129540 h 316009"/>
                <a:gd name="connsiteX66" fmla="*/ 326898 w 364712"/>
                <a:gd name="connsiteY66" fmla="*/ 120396 h 316009"/>
                <a:gd name="connsiteX67" fmla="*/ 337756 w 364712"/>
                <a:gd name="connsiteY67" fmla="*/ 107537 h 316009"/>
                <a:gd name="connsiteX68" fmla="*/ 364712 w 364712"/>
                <a:gd name="connsiteY68" fmla="*/ 80582 h 316009"/>
                <a:gd name="connsiteX69" fmla="*/ 364712 w 364712"/>
                <a:gd name="connsiteY69" fmla="*/ 51911 h 316009"/>
                <a:gd name="connsiteX70" fmla="*/ 275463 w 364712"/>
                <a:gd name="connsiteY70" fmla="*/ 51911 h 31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64712" h="316009">
                  <a:moveTo>
                    <a:pt x="275749" y="52292"/>
                  </a:moveTo>
                  <a:cubicBezTo>
                    <a:pt x="258699" y="52292"/>
                    <a:pt x="244126" y="64389"/>
                    <a:pt x="240982" y="81153"/>
                  </a:cubicBezTo>
                  <a:lnTo>
                    <a:pt x="233553" y="120491"/>
                  </a:lnTo>
                  <a:cubicBezTo>
                    <a:pt x="232601" y="125349"/>
                    <a:pt x="228790" y="129445"/>
                    <a:pt x="223838" y="129826"/>
                  </a:cubicBezTo>
                  <a:cubicBezTo>
                    <a:pt x="217456" y="130302"/>
                    <a:pt x="212122" y="125158"/>
                    <a:pt x="212312" y="118872"/>
                  </a:cubicBezTo>
                  <a:cubicBezTo>
                    <a:pt x="212598" y="108395"/>
                    <a:pt x="213360" y="98298"/>
                    <a:pt x="214884" y="88868"/>
                  </a:cubicBezTo>
                  <a:cubicBezTo>
                    <a:pt x="220694" y="52102"/>
                    <a:pt x="255175" y="27051"/>
                    <a:pt x="291941" y="32576"/>
                  </a:cubicBezTo>
                  <a:cubicBezTo>
                    <a:pt x="291941" y="14669"/>
                    <a:pt x="277368" y="95"/>
                    <a:pt x="259461" y="95"/>
                  </a:cubicBezTo>
                  <a:lnTo>
                    <a:pt x="232601" y="95"/>
                  </a:lnTo>
                  <a:cubicBezTo>
                    <a:pt x="221266" y="95"/>
                    <a:pt x="212027" y="9239"/>
                    <a:pt x="212027" y="20574"/>
                  </a:cubicBezTo>
                  <a:lnTo>
                    <a:pt x="212217" y="20574"/>
                  </a:lnTo>
                  <a:cubicBezTo>
                    <a:pt x="200978" y="27908"/>
                    <a:pt x="190976" y="36862"/>
                    <a:pt x="182499" y="47244"/>
                  </a:cubicBezTo>
                  <a:cubicBezTo>
                    <a:pt x="174022" y="36957"/>
                    <a:pt x="164021" y="28004"/>
                    <a:pt x="152781" y="20574"/>
                  </a:cubicBezTo>
                  <a:lnTo>
                    <a:pt x="152971" y="20574"/>
                  </a:lnTo>
                  <a:cubicBezTo>
                    <a:pt x="152971" y="9239"/>
                    <a:pt x="143732" y="0"/>
                    <a:pt x="132493" y="0"/>
                  </a:cubicBezTo>
                  <a:lnTo>
                    <a:pt x="105632" y="0"/>
                  </a:lnTo>
                  <a:cubicBezTo>
                    <a:pt x="87725" y="0"/>
                    <a:pt x="73152" y="14573"/>
                    <a:pt x="73152" y="32480"/>
                  </a:cubicBezTo>
                  <a:cubicBezTo>
                    <a:pt x="109919" y="26956"/>
                    <a:pt x="144494" y="52007"/>
                    <a:pt x="150209" y="88773"/>
                  </a:cubicBezTo>
                  <a:cubicBezTo>
                    <a:pt x="151638" y="98012"/>
                    <a:pt x="152495" y="107918"/>
                    <a:pt x="152781" y="118301"/>
                  </a:cubicBezTo>
                  <a:cubicBezTo>
                    <a:pt x="152971" y="123349"/>
                    <a:pt x="149733" y="128111"/>
                    <a:pt x="144875" y="129350"/>
                  </a:cubicBezTo>
                  <a:cubicBezTo>
                    <a:pt x="138684" y="130969"/>
                    <a:pt x="132779" y="126968"/>
                    <a:pt x="131636" y="121063"/>
                  </a:cubicBezTo>
                  <a:lnTo>
                    <a:pt x="127159" y="97155"/>
                  </a:lnTo>
                  <a:cubicBezTo>
                    <a:pt x="122301" y="71057"/>
                    <a:pt x="99536" y="52197"/>
                    <a:pt x="72962" y="52197"/>
                  </a:cubicBezTo>
                  <a:lnTo>
                    <a:pt x="0" y="52197"/>
                  </a:lnTo>
                  <a:lnTo>
                    <a:pt x="0" y="80867"/>
                  </a:lnTo>
                  <a:cubicBezTo>
                    <a:pt x="0" y="95536"/>
                    <a:pt x="11811" y="107442"/>
                    <a:pt x="26384" y="107823"/>
                  </a:cubicBezTo>
                  <a:cubicBezTo>
                    <a:pt x="31718" y="107918"/>
                    <a:pt x="36766" y="111347"/>
                    <a:pt x="37814" y="116681"/>
                  </a:cubicBezTo>
                  <a:cubicBezTo>
                    <a:pt x="39148" y="123730"/>
                    <a:pt x="33814" y="129826"/>
                    <a:pt x="27051" y="129826"/>
                  </a:cubicBezTo>
                  <a:lnTo>
                    <a:pt x="21146" y="129826"/>
                  </a:lnTo>
                  <a:cubicBezTo>
                    <a:pt x="44672" y="168688"/>
                    <a:pt x="85725" y="195739"/>
                    <a:pt x="133445" y="199930"/>
                  </a:cubicBezTo>
                  <a:cubicBezTo>
                    <a:pt x="136874" y="200216"/>
                    <a:pt x="139732" y="202692"/>
                    <a:pt x="140494" y="206026"/>
                  </a:cubicBezTo>
                  <a:cubicBezTo>
                    <a:pt x="140875" y="207931"/>
                    <a:pt x="140494" y="209836"/>
                    <a:pt x="139637" y="211455"/>
                  </a:cubicBezTo>
                  <a:lnTo>
                    <a:pt x="102965" y="275177"/>
                  </a:lnTo>
                  <a:lnTo>
                    <a:pt x="53054" y="191262"/>
                  </a:lnTo>
                  <a:cubicBezTo>
                    <a:pt x="51245" y="188214"/>
                    <a:pt x="48006" y="186404"/>
                    <a:pt x="44482" y="186404"/>
                  </a:cubicBezTo>
                  <a:lnTo>
                    <a:pt x="26956" y="186404"/>
                  </a:lnTo>
                  <a:lnTo>
                    <a:pt x="88868" y="290322"/>
                  </a:lnTo>
                  <a:cubicBezTo>
                    <a:pt x="90678" y="293370"/>
                    <a:pt x="93916" y="295180"/>
                    <a:pt x="97441" y="295180"/>
                  </a:cubicBezTo>
                  <a:lnTo>
                    <a:pt x="129540" y="295180"/>
                  </a:lnTo>
                  <a:cubicBezTo>
                    <a:pt x="131159" y="295180"/>
                    <a:pt x="132683" y="294894"/>
                    <a:pt x="134207" y="294418"/>
                  </a:cubicBezTo>
                  <a:lnTo>
                    <a:pt x="153924" y="249269"/>
                  </a:lnTo>
                  <a:cubicBezTo>
                    <a:pt x="154877" y="247079"/>
                    <a:pt x="157448" y="246126"/>
                    <a:pt x="159639" y="246983"/>
                  </a:cubicBezTo>
                  <a:cubicBezTo>
                    <a:pt x="161830" y="247936"/>
                    <a:pt x="162878" y="250508"/>
                    <a:pt x="161925" y="252698"/>
                  </a:cubicBezTo>
                  <a:lnTo>
                    <a:pt x="143161" y="295561"/>
                  </a:lnTo>
                  <a:cubicBezTo>
                    <a:pt x="142399" y="297275"/>
                    <a:pt x="142685" y="299276"/>
                    <a:pt x="144018" y="300609"/>
                  </a:cubicBezTo>
                  <a:cubicBezTo>
                    <a:pt x="151733" y="308515"/>
                    <a:pt x="161925" y="314135"/>
                    <a:pt x="173927" y="315944"/>
                  </a:cubicBezTo>
                  <a:cubicBezTo>
                    <a:pt x="176784" y="316421"/>
                    <a:pt x="179356" y="314230"/>
                    <a:pt x="179356" y="311372"/>
                  </a:cubicBezTo>
                  <a:lnTo>
                    <a:pt x="179356" y="254127"/>
                  </a:lnTo>
                  <a:cubicBezTo>
                    <a:pt x="179356" y="251746"/>
                    <a:pt x="181356" y="249746"/>
                    <a:pt x="183737" y="249746"/>
                  </a:cubicBezTo>
                  <a:cubicBezTo>
                    <a:pt x="186119" y="249746"/>
                    <a:pt x="188119" y="251746"/>
                    <a:pt x="188119" y="254127"/>
                  </a:cubicBezTo>
                  <a:lnTo>
                    <a:pt x="188119" y="310896"/>
                  </a:lnTo>
                  <a:cubicBezTo>
                    <a:pt x="188119" y="313849"/>
                    <a:pt x="190881" y="316040"/>
                    <a:pt x="193738" y="315468"/>
                  </a:cubicBezTo>
                  <a:cubicBezTo>
                    <a:pt x="204788" y="313182"/>
                    <a:pt x="214217" y="307658"/>
                    <a:pt x="221361" y="300133"/>
                  </a:cubicBezTo>
                  <a:cubicBezTo>
                    <a:pt x="222504" y="298895"/>
                    <a:pt x="222885" y="297085"/>
                    <a:pt x="222313" y="295561"/>
                  </a:cubicBezTo>
                  <a:lnTo>
                    <a:pt x="207931" y="251460"/>
                  </a:lnTo>
                  <a:cubicBezTo>
                    <a:pt x="207169" y="249174"/>
                    <a:pt x="208407" y="246698"/>
                    <a:pt x="210693" y="245936"/>
                  </a:cubicBezTo>
                  <a:cubicBezTo>
                    <a:pt x="212979" y="245174"/>
                    <a:pt x="215455" y="246412"/>
                    <a:pt x="216218" y="248698"/>
                  </a:cubicBezTo>
                  <a:lnTo>
                    <a:pt x="231077" y="294418"/>
                  </a:lnTo>
                  <a:cubicBezTo>
                    <a:pt x="232505" y="294799"/>
                    <a:pt x="233934" y="294989"/>
                    <a:pt x="235363" y="294989"/>
                  </a:cubicBezTo>
                  <a:lnTo>
                    <a:pt x="253555" y="294989"/>
                  </a:lnTo>
                  <a:cubicBezTo>
                    <a:pt x="262319" y="294989"/>
                    <a:pt x="267843" y="285464"/>
                    <a:pt x="263462" y="277844"/>
                  </a:cubicBezTo>
                  <a:lnTo>
                    <a:pt x="225171" y="211169"/>
                  </a:lnTo>
                  <a:cubicBezTo>
                    <a:pt x="224219" y="209550"/>
                    <a:pt x="223933" y="207550"/>
                    <a:pt x="224314" y="205740"/>
                  </a:cubicBezTo>
                  <a:cubicBezTo>
                    <a:pt x="224980" y="202311"/>
                    <a:pt x="227933" y="199930"/>
                    <a:pt x="231362" y="199644"/>
                  </a:cubicBezTo>
                  <a:cubicBezTo>
                    <a:pt x="278987" y="195453"/>
                    <a:pt x="320040" y="168402"/>
                    <a:pt x="343662" y="129540"/>
                  </a:cubicBezTo>
                  <a:lnTo>
                    <a:pt x="338328" y="129540"/>
                  </a:lnTo>
                  <a:cubicBezTo>
                    <a:pt x="332899" y="129540"/>
                    <a:pt x="327755" y="125825"/>
                    <a:pt x="326898" y="120396"/>
                  </a:cubicBezTo>
                  <a:cubicBezTo>
                    <a:pt x="325755" y="113538"/>
                    <a:pt x="331089" y="107537"/>
                    <a:pt x="337756" y="107537"/>
                  </a:cubicBezTo>
                  <a:cubicBezTo>
                    <a:pt x="352615" y="107537"/>
                    <a:pt x="364712" y="95441"/>
                    <a:pt x="364712" y="80582"/>
                  </a:cubicBezTo>
                  <a:lnTo>
                    <a:pt x="364712" y="51911"/>
                  </a:lnTo>
                  <a:lnTo>
                    <a:pt x="275463" y="5191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B1F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4" name="Прямая соединительная линия 353">
            <a:extLst>
              <a:ext uri="{FF2B5EF4-FFF2-40B4-BE49-F238E27FC236}">
                <a16:creationId xmlns:a16="http://schemas.microsoft.com/office/drawing/2014/main" id="{AA629B37-2955-4656-B876-0631A0D8CB2B}"/>
              </a:ext>
            </a:extLst>
          </p:cNvPr>
          <p:cNvCxnSpPr>
            <a:cxnSpLocks/>
          </p:cNvCxnSpPr>
          <p:nvPr/>
        </p:nvCxnSpPr>
        <p:spPr>
          <a:xfrm>
            <a:off x="1406115" y="4255868"/>
            <a:ext cx="0" cy="131840"/>
          </a:xfrm>
          <a:prstGeom prst="line">
            <a:avLst/>
          </a:prstGeom>
          <a:ln w="22225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Прямая соединительная линия 354">
            <a:extLst>
              <a:ext uri="{FF2B5EF4-FFF2-40B4-BE49-F238E27FC236}">
                <a16:creationId xmlns:a16="http://schemas.microsoft.com/office/drawing/2014/main" id="{22E9C9DB-3DFF-42C2-8BB3-C9A94F079ACD}"/>
              </a:ext>
            </a:extLst>
          </p:cNvPr>
          <p:cNvCxnSpPr>
            <a:cxnSpLocks/>
          </p:cNvCxnSpPr>
          <p:nvPr/>
        </p:nvCxnSpPr>
        <p:spPr>
          <a:xfrm>
            <a:off x="1406115" y="4752811"/>
            <a:ext cx="0" cy="131840"/>
          </a:xfrm>
          <a:prstGeom prst="line">
            <a:avLst/>
          </a:prstGeom>
          <a:ln w="22225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6" name="Группа 355">
            <a:extLst>
              <a:ext uri="{FF2B5EF4-FFF2-40B4-BE49-F238E27FC236}">
                <a16:creationId xmlns:a16="http://schemas.microsoft.com/office/drawing/2014/main" id="{50599E13-1D51-419D-963E-7F378D03DD68}"/>
              </a:ext>
            </a:extLst>
          </p:cNvPr>
          <p:cNvGrpSpPr/>
          <p:nvPr/>
        </p:nvGrpSpPr>
        <p:grpSpPr>
          <a:xfrm>
            <a:off x="1350123" y="5549218"/>
            <a:ext cx="113262" cy="130918"/>
            <a:chOff x="759174" y="5624711"/>
            <a:chExt cx="491605" cy="568244"/>
          </a:xfrm>
          <a:solidFill>
            <a:srgbClr val="BDD6FB">
              <a:alpha val="15000"/>
            </a:srgbClr>
          </a:solidFill>
        </p:grpSpPr>
        <p:sp>
          <p:nvSpPr>
            <p:cNvPr id="357" name="Freeform: Shape 553">
              <a:extLst>
                <a:ext uri="{FF2B5EF4-FFF2-40B4-BE49-F238E27FC236}">
                  <a16:creationId xmlns:a16="http://schemas.microsoft.com/office/drawing/2014/main" id="{092C6FCA-35B9-4FA4-9E0E-B4CCAAE1C2F3}"/>
                </a:ext>
              </a:extLst>
            </p:cNvPr>
            <p:cNvSpPr/>
            <p:nvPr/>
          </p:nvSpPr>
          <p:spPr>
            <a:xfrm>
              <a:off x="759174" y="5766976"/>
              <a:ext cx="240771" cy="425979"/>
            </a:xfrm>
            <a:custGeom>
              <a:avLst/>
              <a:gdLst>
                <a:gd name="connsiteX0" fmla="*/ 1777 w 247650"/>
                <a:gd name="connsiteY0" fmla="*/ 953 h 438150"/>
                <a:gd name="connsiteX1" fmla="*/ 953 w 247650"/>
                <a:gd name="connsiteY1" fmla="*/ 292164 h 438150"/>
                <a:gd name="connsiteX2" fmla="*/ 255215 w 247650"/>
                <a:gd name="connsiteY2" fmla="*/ 438493 h 438150"/>
                <a:gd name="connsiteX3" fmla="*/ 255215 w 247650"/>
                <a:gd name="connsiteY3" fmla="*/ 147269 h 438150"/>
                <a:gd name="connsiteX4" fmla="*/ 1777 w 247650"/>
                <a:gd name="connsiteY4" fmla="*/ 953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1777" y="953"/>
                  </a:moveTo>
                  <a:lnTo>
                    <a:pt x="953" y="292164"/>
                  </a:lnTo>
                  <a:lnTo>
                    <a:pt x="255215" y="438493"/>
                  </a:lnTo>
                  <a:lnTo>
                    <a:pt x="255215" y="147269"/>
                  </a:lnTo>
                  <a:lnTo>
                    <a:pt x="1777" y="953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358" name="Freeform: Shape 554">
              <a:extLst>
                <a:ext uri="{FF2B5EF4-FFF2-40B4-BE49-F238E27FC236}">
                  <a16:creationId xmlns:a16="http://schemas.microsoft.com/office/drawing/2014/main" id="{8DF3A83F-B88A-49CC-AFB8-B592CD109D1F}"/>
                </a:ext>
              </a:extLst>
            </p:cNvPr>
            <p:cNvSpPr/>
            <p:nvPr/>
          </p:nvSpPr>
          <p:spPr>
            <a:xfrm>
              <a:off x="1006375" y="5766976"/>
              <a:ext cx="240771" cy="425979"/>
            </a:xfrm>
            <a:custGeom>
              <a:avLst/>
              <a:gdLst>
                <a:gd name="connsiteX0" fmla="*/ 953 w 247650"/>
                <a:gd name="connsiteY0" fmla="*/ 147269 h 438150"/>
                <a:gd name="connsiteX1" fmla="*/ 254394 w 247650"/>
                <a:gd name="connsiteY1" fmla="*/ 953 h 438150"/>
                <a:gd name="connsiteX2" fmla="*/ 255219 w 247650"/>
                <a:gd name="connsiteY2" fmla="*/ 292164 h 438150"/>
                <a:gd name="connsiteX3" fmla="*/ 953 w 247650"/>
                <a:gd name="connsiteY3" fmla="*/ 438493 h 438150"/>
                <a:gd name="connsiteX4" fmla="*/ 953 w 247650"/>
                <a:gd name="connsiteY4" fmla="*/ 147269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38150">
                  <a:moveTo>
                    <a:pt x="953" y="147269"/>
                  </a:moveTo>
                  <a:lnTo>
                    <a:pt x="254394" y="953"/>
                  </a:lnTo>
                  <a:lnTo>
                    <a:pt x="255219" y="292164"/>
                  </a:lnTo>
                  <a:lnTo>
                    <a:pt x="953" y="438493"/>
                  </a:lnTo>
                  <a:lnTo>
                    <a:pt x="953" y="147269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  <p:sp>
          <p:nvSpPr>
            <p:cNvPr id="359" name="Freeform: Shape 555">
              <a:extLst>
                <a:ext uri="{FF2B5EF4-FFF2-40B4-BE49-F238E27FC236}">
                  <a16:creationId xmlns:a16="http://schemas.microsoft.com/office/drawing/2014/main" id="{9AB65285-0A9A-422B-8BFC-05045ADBEA23}"/>
                </a:ext>
              </a:extLst>
            </p:cNvPr>
            <p:cNvSpPr/>
            <p:nvPr/>
          </p:nvSpPr>
          <p:spPr>
            <a:xfrm>
              <a:off x="759975" y="5624711"/>
              <a:ext cx="490804" cy="277813"/>
            </a:xfrm>
            <a:custGeom>
              <a:avLst/>
              <a:gdLst>
                <a:gd name="connsiteX0" fmla="*/ 507007 w 504825"/>
                <a:gd name="connsiteY0" fmla="*/ 147282 h 285750"/>
                <a:gd name="connsiteX1" fmla="*/ 253566 w 504825"/>
                <a:gd name="connsiteY1" fmla="*/ 953 h 285750"/>
                <a:gd name="connsiteX2" fmla="*/ 953 w 504825"/>
                <a:gd name="connsiteY2" fmla="*/ 147282 h 285750"/>
                <a:gd name="connsiteX3" fmla="*/ 254391 w 504825"/>
                <a:gd name="connsiteY3" fmla="*/ 293599 h 285750"/>
                <a:gd name="connsiteX4" fmla="*/ 507007 w 504825"/>
                <a:gd name="connsiteY4" fmla="*/ 14728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285750">
                  <a:moveTo>
                    <a:pt x="507007" y="147282"/>
                  </a:moveTo>
                  <a:lnTo>
                    <a:pt x="253566" y="953"/>
                  </a:lnTo>
                  <a:lnTo>
                    <a:pt x="953" y="147282"/>
                  </a:lnTo>
                  <a:lnTo>
                    <a:pt x="254391" y="293599"/>
                  </a:lnTo>
                  <a:lnTo>
                    <a:pt x="507007" y="147282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0349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531">
            <a:extLst>
              <a:ext uri="{FF2B5EF4-FFF2-40B4-BE49-F238E27FC236}">
                <a16:creationId xmlns:a16="http://schemas.microsoft.com/office/drawing/2014/main" id="{6345CA6C-50EE-40F4-6445-8A55BE24999A}"/>
              </a:ext>
            </a:extLst>
          </p:cNvPr>
          <p:cNvSpPr/>
          <p:nvPr/>
        </p:nvSpPr>
        <p:spPr>
          <a:xfrm>
            <a:off x="7136970" y="1800053"/>
            <a:ext cx="540000" cy="1447183"/>
          </a:xfrm>
          <a:prstGeom prst="roundRect">
            <a:avLst>
              <a:gd name="adj" fmla="val 1822"/>
            </a:avLst>
          </a:prstGeom>
          <a:solidFill>
            <a:srgbClr val="C9D8FB">
              <a:alpha val="50000"/>
            </a:srgbClr>
          </a:solidFill>
          <a:ln w="25400" cap="flat" cmpd="sng" algn="ctr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Segoe UI" panose="020B0502040204020203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FB94D-06BA-FA2D-C171-A5C2369EC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ru-RU" sz="2200" dirty="0"/>
              <a:t>Образ функциональной архитектуры доменов на </a:t>
            </a:r>
            <a:r>
              <a:rPr lang="ru-RU" sz="2200" dirty="0" err="1"/>
              <a:t>ГосТех</a:t>
            </a:r>
            <a:r>
              <a:rPr lang="ru-RU" sz="2200" dirty="0"/>
              <a:t> 2030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3524C4DE-D630-EE4B-9444-691CD9350DD8}"/>
              </a:ext>
            </a:extLst>
          </p:cNvPr>
          <p:cNvGrpSpPr/>
          <p:nvPr/>
        </p:nvGrpSpPr>
        <p:grpSpPr>
          <a:xfrm>
            <a:off x="1363980" y="626678"/>
            <a:ext cx="10170160" cy="718230"/>
            <a:chOff x="1363980" y="464820"/>
            <a:chExt cx="10170160" cy="718230"/>
          </a:xfrm>
          <a:gradFill>
            <a:gsLst>
              <a:gs pos="100000">
                <a:srgbClr val="C1496A"/>
              </a:gs>
              <a:gs pos="26000">
                <a:srgbClr val="0D67AF"/>
              </a:gs>
            </a:gsLst>
            <a:path path="circle">
              <a:fillToRect l="100000" t="100000"/>
            </a:path>
          </a:gradFill>
        </p:grpSpPr>
        <p:sp>
          <p:nvSpPr>
            <p:cNvPr id="8" name="Скругленный прямоугольник 102">
              <a:extLst>
                <a:ext uri="{FF2B5EF4-FFF2-40B4-BE49-F238E27FC236}">
                  <a16:creationId xmlns:a16="http://schemas.microsoft.com/office/drawing/2014/main" id="{3975CBF2-F7F7-A207-A4C3-ECB4B9CCF7DA}"/>
                </a:ext>
              </a:extLst>
            </p:cNvPr>
            <p:cNvSpPr/>
            <p:nvPr/>
          </p:nvSpPr>
          <p:spPr>
            <a:xfrm>
              <a:off x="1363980" y="464820"/>
              <a:ext cx="5033772" cy="13680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03200" dist="215900" dir="5400000" sx="77000" sy="77000" algn="t" rotWithShape="0">
                <a:prstClr val="black">
                  <a:alpha val="8000"/>
                </a:prstClr>
              </a:outerShdw>
            </a:effectLst>
          </p:spPr>
          <p:txBody>
            <a:bodyPr rot="0" spcFirstLastPara="0" vertOverflow="overflow" horzOverflow="overflow" vert="horz" wrap="square" lIns="144000" tIns="18000" rIns="144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rPr>
                <a:t>граждане</a:t>
              </a:r>
            </a:p>
          </p:txBody>
        </p:sp>
        <p:sp>
          <p:nvSpPr>
            <p:cNvPr id="9" name="Скругленный прямоугольник 102">
              <a:extLst>
                <a:ext uri="{FF2B5EF4-FFF2-40B4-BE49-F238E27FC236}">
                  <a16:creationId xmlns:a16="http://schemas.microsoft.com/office/drawing/2014/main" id="{20CA934A-CAB8-54AF-1908-A0F8C4EBCCAD}"/>
                </a:ext>
              </a:extLst>
            </p:cNvPr>
            <p:cNvSpPr/>
            <p:nvPr/>
          </p:nvSpPr>
          <p:spPr>
            <a:xfrm>
              <a:off x="6783858" y="464821"/>
              <a:ext cx="2263249" cy="13680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03200" dist="215900" dir="5400000" sx="77000" sy="77000" algn="t" rotWithShape="0">
                <a:prstClr val="black">
                  <a:alpha val="8000"/>
                </a:prstClr>
              </a:outerShdw>
            </a:effectLst>
          </p:spPr>
          <p:txBody>
            <a:bodyPr rot="0" spcFirstLastPara="0" vertOverflow="overflow" horzOverflow="overflow" vert="horz" wrap="square" lIns="144000" tIns="18000" rIns="144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rPr>
                <a:t>бизнес</a:t>
              </a:r>
            </a:p>
          </p:txBody>
        </p:sp>
        <p:sp>
          <p:nvSpPr>
            <p:cNvPr id="10" name="Скругленный прямоугольник 102">
              <a:extLst>
                <a:ext uri="{FF2B5EF4-FFF2-40B4-BE49-F238E27FC236}">
                  <a16:creationId xmlns:a16="http://schemas.microsoft.com/office/drawing/2014/main" id="{90923588-4423-8657-B7D2-FEEC8FCCA5AB}"/>
                </a:ext>
              </a:extLst>
            </p:cNvPr>
            <p:cNvSpPr/>
            <p:nvPr/>
          </p:nvSpPr>
          <p:spPr>
            <a:xfrm>
              <a:off x="9465794" y="464820"/>
              <a:ext cx="2068346" cy="13680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03200" dist="215900" dir="5400000" sx="77000" sy="77000" algn="t" rotWithShape="0">
                <a:prstClr val="black">
                  <a:alpha val="8000"/>
                </a:prstClr>
              </a:outerShdw>
            </a:effectLst>
          </p:spPr>
          <p:txBody>
            <a:bodyPr rot="0" spcFirstLastPara="0" vertOverflow="overflow" horzOverflow="overflow" vert="horz" wrap="square" lIns="144000" tIns="18000" rIns="144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rPr>
                <a:t>государство</a:t>
              </a:r>
            </a:p>
          </p:txBody>
        </p:sp>
        <p:sp>
          <p:nvSpPr>
            <p:cNvPr id="11" name="Скругленный прямоугольник 102">
              <a:extLst>
                <a:ext uri="{FF2B5EF4-FFF2-40B4-BE49-F238E27FC236}">
                  <a16:creationId xmlns:a16="http://schemas.microsoft.com/office/drawing/2014/main" id="{DE5A60E2-27F4-4074-EA26-4B48A20725B7}"/>
                </a:ext>
              </a:extLst>
            </p:cNvPr>
            <p:cNvSpPr/>
            <p:nvPr/>
          </p:nvSpPr>
          <p:spPr>
            <a:xfrm>
              <a:off x="1363980" y="1045445"/>
              <a:ext cx="1661160" cy="137605"/>
            </a:xfrm>
            <a:prstGeom prst="roundRect">
              <a:avLst>
                <a:gd name="adj" fmla="val 23161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03200" dist="215900" dir="5400000" sx="77000" sy="77000" algn="t" rotWithShape="0">
                <a:prstClr val="black">
                  <a:alpha val="8000"/>
                </a:prstClr>
              </a:outerShdw>
            </a:effectLst>
          </p:spPr>
          <p:txBody>
            <a:bodyPr rot="0" spcFirstLastPara="0" vertOverflow="overflow" horzOverflow="overflow" vert="horz" wrap="square" lIns="144000" tIns="18000" rIns="14400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rPr>
                <a:t>ЕПГУ</a:t>
              </a:r>
            </a:p>
          </p:txBody>
        </p:sp>
        <p:sp>
          <p:nvSpPr>
            <p:cNvPr id="12" name="Скругленный прямоугольник 102">
              <a:extLst>
                <a:ext uri="{FF2B5EF4-FFF2-40B4-BE49-F238E27FC236}">
                  <a16:creationId xmlns:a16="http://schemas.microsoft.com/office/drawing/2014/main" id="{82B77724-D439-2435-5BB4-8A898000C2F3}"/>
                </a:ext>
              </a:extLst>
            </p:cNvPr>
            <p:cNvSpPr/>
            <p:nvPr/>
          </p:nvSpPr>
          <p:spPr>
            <a:xfrm>
              <a:off x="3084576" y="1045445"/>
              <a:ext cx="1626870" cy="137605"/>
            </a:xfrm>
            <a:prstGeom prst="roundRect">
              <a:avLst>
                <a:gd name="adj" fmla="val 23161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03200" dist="215900" dir="5400000" sx="77000" sy="77000" algn="t" rotWithShape="0">
                <a:prstClr val="black">
                  <a:alpha val="8000"/>
                </a:prstClr>
              </a:outerShdw>
            </a:effectLst>
          </p:spPr>
          <p:txBody>
            <a:bodyPr rot="0" spcFirstLastPara="0" vertOverflow="overflow" horzOverflow="overflow" vert="horz" wrap="square" lIns="144000" tIns="18000" rIns="14400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rPr>
                <a:t>Региональные</a:t>
              </a:r>
            </a:p>
          </p:txBody>
        </p:sp>
        <p:sp>
          <p:nvSpPr>
            <p:cNvPr id="13" name="Скругленный прямоугольник 102">
              <a:extLst>
                <a:ext uri="{FF2B5EF4-FFF2-40B4-BE49-F238E27FC236}">
                  <a16:creationId xmlns:a16="http://schemas.microsoft.com/office/drawing/2014/main" id="{D845184B-65C4-D3EF-3E07-25DDB00FD9A1}"/>
                </a:ext>
              </a:extLst>
            </p:cNvPr>
            <p:cNvSpPr/>
            <p:nvPr/>
          </p:nvSpPr>
          <p:spPr>
            <a:xfrm>
              <a:off x="4770882" y="1045445"/>
              <a:ext cx="1626870" cy="137605"/>
            </a:xfrm>
            <a:prstGeom prst="roundRect">
              <a:avLst>
                <a:gd name="adj" fmla="val 23161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03200" dist="215900" dir="5400000" sx="77000" sy="77000" algn="t" rotWithShape="0">
                <a:prstClr val="black">
                  <a:alpha val="8000"/>
                </a:prstClr>
              </a:outerShdw>
            </a:effectLst>
          </p:spPr>
          <p:txBody>
            <a:bodyPr rot="0" spcFirstLastPara="0" vertOverflow="overflow" horzOverflow="overflow" vert="horz" wrap="square" lIns="144000" tIns="18000" rIns="14400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rPr>
                <a:t>Ведомственные</a:t>
              </a:r>
            </a:p>
          </p:txBody>
        </p:sp>
        <p:sp>
          <p:nvSpPr>
            <p:cNvPr id="14" name="Скругленный прямоугольник 102">
              <a:extLst>
                <a:ext uri="{FF2B5EF4-FFF2-40B4-BE49-F238E27FC236}">
                  <a16:creationId xmlns:a16="http://schemas.microsoft.com/office/drawing/2014/main" id="{5715D5A1-FFBD-48F1-B388-E02C894A1EE5}"/>
                </a:ext>
              </a:extLst>
            </p:cNvPr>
            <p:cNvSpPr/>
            <p:nvPr/>
          </p:nvSpPr>
          <p:spPr>
            <a:xfrm>
              <a:off x="6457188" y="1045445"/>
              <a:ext cx="1626870" cy="137605"/>
            </a:xfrm>
            <a:prstGeom prst="roundRect">
              <a:avLst>
                <a:gd name="adj" fmla="val 23161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03200" dist="215900" dir="5400000" sx="77000" sy="77000" algn="t" rotWithShape="0">
                <a:prstClr val="black">
                  <a:alpha val="8000"/>
                </a:prstClr>
              </a:outerShdw>
            </a:effectLst>
          </p:spPr>
          <p:txBody>
            <a:bodyPr rot="0" spcFirstLastPara="0" vertOverflow="overflow" horzOverflow="overflow" vert="horz" wrap="square" lIns="144000" tIns="18000" rIns="14400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rPr>
                <a:t>Колл-центр</a:t>
              </a:r>
            </a:p>
          </p:txBody>
        </p:sp>
        <p:sp>
          <p:nvSpPr>
            <p:cNvPr id="15" name="Скругленный прямоугольник 102">
              <a:extLst>
                <a:ext uri="{FF2B5EF4-FFF2-40B4-BE49-F238E27FC236}">
                  <a16:creationId xmlns:a16="http://schemas.microsoft.com/office/drawing/2014/main" id="{4442EDE3-D47C-B1D7-D4BD-CCA7DDE9FFCF}"/>
                </a:ext>
              </a:extLst>
            </p:cNvPr>
            <p:cNvSpPr/>
            <p:nvPr/>
          </p:nvSpPr>
          <p:spPr>
            <a:xfrm>
              <a:off x="8143494" y="1045445"/>
              <a:ext cx="1626870" cy="137605"/>
            </a:xfrm>
            <a:prstGeom prst="roundRect">
              <a:avLst>
                <a:gd name="adj" fmla="val 23161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03200" dist="215900" dir="5400000" sx="77000" sy="77000" algn="t" rotWithShape="0">
                <a:prstClr val="black">
                  <a:alpha val="8000"/>
                </a:prstClr>
              </a:outerShdw>
            </a:effectLst>
          </p:spPr>
          <p:txBody>
            <a:bodyPr rot="0" spcFirstLastPara="0" vertOverflow="overflow" horzOverflow="overflow" vert="horz" wrap="square" lIns="144000" tIns="18000" rIns="14400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rPr>
                <a:t>МФЦ</a:t>
              </a:r>
            </a:p>
          </p:txBody>
        </p:sp>
        <p:sp>
          <p:nvSpPr>
            <p:cNvPr id="16" name="Скругленный прямоугольник 102">
              <a:extLst>
                <a:ext uri="{FF2B5EF4-FFF2-40B4-BE49-F238E27FC236}">
                  <a16:creationId xmlns:a16="http://schemas.microsoft.com/office/drawing/2014/main" id="{BFFF3B96-6EAF-8548-CCB9-ED893555CF91}"/>
                </a:ext>
              </a:extLst>
            </p:cNvPr>
            <p:cNvSpPr/>
            <p:nvPr/>
          </p:nvSpPr>
          <p:spPr>
            <a:xfrm>
              <a:off x="9829800" y="1045445"/>
              <a:ext cx="1704340" cy="137605"/>
            </a:xfrm>
            <a:prstGeom prst="roundRect">
              <a:avLst>
                <a:gd name="adj" fmla="val 23161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203200" dist="215900" dir="5400000" sx="77000" sy="77000" algn="t" rotWithShape="0">
                <a:prstClr val="black">
                  <a:alpha val="8000"/>
                </a:prstClr>
              </a:outerShdw>
            </a:effectLst>
          </p:spPr>
          <p:txBody>
            <a:bodyPr rot="0" spcFirstLastPara="0" vertOverflow="overflow" horzOverflow="overflow" vert="horz" wrap="square" lIns="144000" tIns="18000" rIns="14400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DejaVu Sans"/>
                  <a:cs typeface="Segoe UI" panose="020B0502040204020203" pitchFamily="34" charset="0"/>
                </a:rPr>
                <a:t>Коммерческие</a:t>
              </a:r>
            </a:p>
          </p:txBody>
        </p:sp>
      </p:grpSp>
      <p:grpSp>
        <p:nvGrpSpPr>
          <p:cNvPr id="5" name="Group 24">
            <a:extLst>
              <a:ext uri="{FF2B5EF4-FFF2-40B4-BE49-F238E27FC236}">
                <a16:creationId xmlns:a16="http://schemas.microsoft.com/office/drawing/2014/main" id="{B95532F3-88D1-5191-789E-F8510F99D3B6}"/>
              </a:ext>
            </a:extLst>
          </p:cNvPr>
          <p:cNvGrpSpPr/>
          <p:nvPr/>
        </p:nvGrpSpPr>
        <p:grpSpPr>
          <a:xfrm>
            <a:off x="3935857" y="1800299"/>
            <a:ext cx="1230790" cy="1447183"/>
            <a:chOff x="3955956" y="1603080"/>
            <a:chExt cx="1224000" cy="1439999"/>
          </a:xfrm>
        </p:grpSpPr>
        <p:sp>
          <p:nvSpPr>
            <p:cNvPr id="58" name="Скругленный прямоугольник 531">
              <a:extLst>
                <a:ext uri="{FF2B5EF4-FFF2-40B4-BE49-F238E27FC236}">
                  <a16:creationId xmlns:a16="http://schemas.microsoft.com/office/drawing/2014/main" id="{A2A61EE4-D477-DFD5-DFF7-36EE4DEA97B5}"/>
                </a:ext>
              </a:extLst>
            </p:cNvPr>
            <p:cNvSpPr/>
            <p:nvPr/>
          </p:nvSpPr>
          <p:spPr>
            <a:xfrm>
              <a:off x="3955956" y="1603080"/>
              <a:ext cx="1224000" cy="1439999"/>
            </a:xfrm>
            <a:prstGeom prst="roundRect">
              <a:avLst>
                <a:gd name="adj" fmla="val 1822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  <p:sp>
          <p:nvSpPr>
            <p:cNvPr id="59" name="object 3">
              <a:extLst>
                <a:ext uri="{FF2B5EF4-FFF2-40B4-BE49-F238E27FC236}">
                  <a16:creationId xmlns:a16="http://schemas.microsoft.com/office/drawing/2014/main" id="{33839BC4-0DE8-B97F-D109-05B12801B89B}"/>
                </a:ext>
              </a:extLst>
            </p:cNvPr>
            <p:cNvSpPr txBox="1"/>
            <p:nvPr/>
          </p:nvSpPr>
          <p:spPr>
            <a:xfrm>
              <a:off x="4009956" y="1618899"/>
              <a:ext cx="1116000" cy="1225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Образование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2439B6C-A267-1453-A003-BE9D12A4F9F4}"/>
                </a:ext>
              </a:extLst>
            </p:cNvPr>
            <p:cNvSpPr txBox="1"/>
            <p:nvPr/>
          </p:nvSpPr>
          <p:spPr>
            <a:xfrm>
              <a:off x="4576470" y="2472810"/>
              <a:ext cx="543600" cy="216000"/>
            </a:xfrm>
            <a:prstGeom prst="roundRect">
              <a:avLst>
                <a:gd name="adj" fmla="val 4421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>
                <a:lnSpc>
                  <a:spcPct val="80000"/>
                </a:lnSpc>
                <a:defRPr sz="380" kern="0">
                  <a:solidFill>
                    <a:schemeClr val="tx1"/>
                  </a:solidFill>
                  <a:latin typeface="SB Sans Text" panose="020B0503040504020204" pitchFamily="34" charset="-52"/>
                  <a:ea typeface="Roboto Slab" pitchFamily="2" charset="0"/>
                  <a:cs typeface="SB Sans Text" panose="020B0503040504020204" pitchFamily="34" charset="-5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Аттестация педагогических работников обр. организаций</a:t>
              </a:r>
            </a:p>
          </p:txBody>
        </p:sp>
        <p:grpSp>
          <p:nvGrpSpPr>
            <p:cNvPr id="61" name="Group 963">
              <a:extLst>
                <a:ext uri="{FF2B5EF4-FFF2-40B4-BE49-F238E27FC236}">
                  <a16:creationId xmlns:a16="http://schemas.microsoft.com/office/drawing/2014/main" id="{8A66E05E-FF07-773B-485F-54A9B535618E}"/>
                </a:ext>
              </a:extLst>
            </p:cNvPr>
            <p:cNvGrpSpPr/>
            <p:nvPr/>
          </p:nvGrpSpPr>
          <p:grpSpPr>
            <a:xfrm>
              <a:off x="4009956" y="2472810"/>
              <a:ext cx="543600" cy="216000"/>
              <a:chOff x="6793136" y="3110042"/>
              <a:chExt cx="543600" cy="216000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CB792BA1-F425-2162-5BBD-0D8F75624DD3}"/>
                  </a:ext>
                </a:extLst>
              </p:cNvPr>
              <p:cNvSpPr txBox="1"/>
              <p:nvPr/>
            </p:nvSpPr>
            <p:spPr>
              <a:xfrm>
                <a:off x="6793136" y="3110042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Конструктор условий приема 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для вуза</a:t>
                </a:r>
              </a:p>
            </p:txBody>
          </p:sp>
          <p:sp>
            <p:nvSpPr>
              <p:cNvPr id="90" name="Rounded Rectangle 602">
                <a:extLst>
                  <a:ext uri="{FF2B5EF4-FFF2-40B4-BE49-F238E27FC236}">
                    <a16:creationId xmlns:a16="http://schemas.microsoft.com/office/drawing/2014/main" id="{F663910C-885C-EA7A-7B4B-01CEEC5BE867}"/>
                  </a:ext>
                </a:extLst>
              </p:cNvPr>
              <p:cNvSpPr/>
              <p:nvPr/>
            </p:nvSpPr>
            <p:spPr>
              <a:xfrm>
                <a:off x="7282736" y="31100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62" name="Group 964">
              <a:extLst>
                <a:ext uri="{FF2B5EF4-FFF2-40B4-BE49-F238E27FC236}">
                  <a16:creationId xmlns:a16="http://schemas.microsoft.com/office/drawing/2014/main" id="{72570E9B-F2B8-24EC-67BC-F7D0750A41F1}"/>
                </a:ext>
              </a:extLst>
            </p:cNvPr>
            <p:cNvGrpSpPr/>
            <p:nvPr/>
          </p:nvGrpSpPr>
          <p:grpSpPr>
            <a:xfrm>
              <a:off x="4009956" y="2711210"/>
              <a:ext cx="543600" cy="216629"/>
              <a:chOff x="6793136" y="3367160"/>
              <a:chExt cx="543600" cy="216629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EC88B69-FEAC-0A65-F1BD-8D23171F95E0}"/>
                  </a:ext>
                </a:extLst>
              </p:cNvPr>
              <p:cNvSpPr txBox="1"/>
              <p:nvPr/>
            </p:nvSpPr>
            <p:spPr>
              <a:xfrm>
                <a:off x="6793136" y="3367789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Формирование цифрового верифицированного портфолио</a:t>
                </a:r>
              </a:p>
            </p:txBody>
          </p:sp>
          <p:sp>
            <p:nvSpPr>
              <p:cNvPr id="88" name="Rounded Rectangle 603">
                <a:extLst>
                  <a:ext uri="{FF2B5EF4-FFF2-40B4-BE49-F238E27FC236}">
                    <a16:creationId xmlns:a16="http://schemas.microsoft.com/office/drawing/2014/main" id="{EFBA57EA-FFF9-83EA-D0C5-316C30639307}"/>
                  </a:ext>
                </a:extLst>
              </p:cNvPr>
              <p:cNvSpPr/>
              <p:nvPr/>
            </p:nvSpPr>
            <p:spPr>
              <a:xfrm>
                <a:off x="7282736" y="3367160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63" name="Rounded Rectangle 607">
              <a:extLst>
                <a:ext uri="{FF2B5EF4-FFF2-40B4-BE49-F238E27FC236}">
                  <a16:creationId xmlns:a16="http://schemas.microsoft.com/office/drawing/2014/main" id="{6F180329-EBD4-31CA-8218-518523CD7DCB}"/>
                </a:ext>
              </a:extLst>
            </p:cNvPr>
            <p:cNvSpPr/>
            <p:nvPr/>
          </p:nvSpPr>
          <p:spPr>
            <a:xfrm>
              <a:off x="5066070" y="2472810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7987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64" name="Group 965">
              <a:extLst>
                <a:ext uri="{FF2B5EF4-FFF2-40B4-BE49-F238E27FC236}">
                  <a16:creationId xmlns:a16="http://schemas.microsoft.com/office/drawing/2014/main" id="{14865F72-EBC1-F559-79C0-41C4754FB4AD}"/>
                </a:ext>
              </a:extLst>
            </p:cNvPr>
            <p:cNvGrpSpPr/>
            <p:nvPr/>
          </p:nvGrpSpPr>
          <p:grpSpPr>
            <a:xfrm>
              <a:off x="4576470" y="2711210"/>
              <a:ext cx="543600" cy="216629"/>
              <a:chOff x="7359650" y="3367160"/>
              <a:chExt cx="543600" cy="216629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40CEBF5C-8C6F-4AB7-54EE-2A91C838A4D8}"/>
                  </a:ext>
                </a:extLst>
              </p:cNvPr>
              <p:cNvSpPr txBox="1"/>
              <p:nvPr/>
            </p:nvSpPr>
            <p:spPr>
              <a:xfrm>
                <a:off x="7359650" y="3367789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Мониторинг системы образования</a:t>
                </a:r>
              </a:p>
            </p:txBody>
          </p:sp>
          <p:sp>
            <p:nvSpPr>
              <p:cNvPr id="86" name="Rounded Rectangle 608">
                <a:extLst>
                  <a:ext uri="{FF2B5EF4-FFF2-40B4-BE49-F238E27FC236}">
                    <a16:creationId xmlns:a16="http://schemas.microsoft.com/office/drawing/2014/main" id="{C837D1D7-FEBA-B0EA-2889-76766C5177E9}"/>
                  </a:ext>
                </a:extLst>
              </p:cNvPr>
              <p:cNvSpPr/>
              <p:nvPr/>
            </p:nvSpPr>
            <p:spPr>
              <a:xfrm>
                <a:off x="7849250" y="3367160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65" name="Rounded Rectangle 13">
              <a:extLst>
                <a:ext uri="{FF2B5EF4-FFF2-40B4-BE49-F238E27FC236}">
                  <a16:creationId xmlns:a16="http://schemas.microsoft.com/office/drawing/2014/main" id="{D78D55BD-0C34-899E-86A3-5CDD295E2479}"/>
                </a:ext>
              </a:extLst>
            </p:cNvPr>
            <p:cNvSpPr/>
            <p:nvPr/>
          </p:nvSpPr>
          <p:spPr>
            <a:xfrm>
              <a:off x="5066070" y="1653454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>
              <a:outerShdw blurRad="25400" dist="12700" dir="5400000" algn="t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66" name="Group 53">
              <a:extLst>
                <a:ext uri="{FF2B5EF4-FFF2-40B4-BE49-F238E27FC236}">
                  <a16:creationId xmlns:a16="http://schemas.microsoft.com/office/drawing/2014/main" id="{18DA0511-FA7F-C540-EBA2-1A4C1B437E9A}"/>
                </a:ext>
              </a:extLst>
            </p:cNvPr>
            <p:cNvGrpSpPr/>
            <p:nvPr/>
          </p:nvGrpSpPr>
          <p:grpSpPr>
            <a:xfrm>
              <a:off x="4009956" y="1753049"/>
              <a:ext cx="543600" cy="215988"/>
              <a:chOff x="6793136" y="2336801"/>
              <a:chExt cx="543600" cy="215988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E1DAA66-15F8-1977-B41B-8C209E7ABF1B}"/>
                  </a:ext>
                </a:extLst>
              </p:cNvPr>
              <p:cNvSpPr txBox="1"/>
              <p:nvPr/>
            </p:nvSpPr>
            <p:spPr>
              <a:xfrm>
                <a:off x="6793136" y="2336802"/>
                <a:ext cx="543600" cy="215987"/>
              </a:xfrm>
              <a:prstGeom prst="roundRect">
                <a:avLst>
                  <a:gd name="adj" fmla="val 7112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Запись 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в детский сад</a:t>
                </a:r>
              </a:p>
            </p:txBody>
          </p:sp>
          <p:sp>
            <p:nvSpPr>
              <p:cNvPr id="84" name="Rounded Rectangle 599">
                <a:extLst>
                  <a:ext uri="{FF2B5EF4-FFF2-40B4-BE49-F238E27FC236}">
                    <a16:creationId xmlns:a16="http://schemas.microsoft.com/office/drawing/2014/main" id="{98A49D39-ABC7-24CF-D889-3713BC46D457}"/>
                  </a:ext>
                </a:extLst>
              </p:cNvPr>
              <p:cNvSpPr/>
              <p:nvPr/>
            </p:nvSpPr>
            <p:spPr>
              <a:xfrm>
                <a:off x="7282736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67" name="Group 54">
              <a:extLst>
                <a:ext uri="{FF2B5EF4-FFF2-40B4-BE49-F238E27FC236}">
                  <a16:creationId xmlns:a16="http://schemas.microsoft.com/office/drawing/2014/main" id="{B65703E2-EE86-3407-C329-9BE1D3155DF8}"/>
                </a:ext>
              </a:extLst>
            </p:cNvPr>
            <p:cNvGrpSpPr/>
            <p:nvPr/>
          </p:nvGrpSpPr>
          <p:grpSpPr>
            <a:xfrm>
              <a:off x="4009956" y="1994581"/>
              <a:ext cx="543600" cy="216171"/>
              <a:chOff x="6793136" y="2594377"/>
              <a:chExt cx="543600" cy="216171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A62F473A-105B-9B3D-4300-CCC0A7BB2EC2}"/>
                  </a:ext>
                </a:extLst>
              </p:cNvPr>
              <p:cNvSpPr txBox="1"/>
              <p:nvPr/>
            </p:nvSpPr>
            <p:spPr>
              <a:xfrm>
                <a:off x="6793136" y="2594561"/>
                <a:ext cx="543600" cy="215987"/>
              </a:xfrm>
              <a:prstGeom prst="roundRect">
                <a:avLst>
                  <a:gd name="adj" fmla="val 882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Образовательные платформы 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с учебными заданиями</a:t>
                </a:r>
              </a:p>
            </p:txBody>
          </p:sp>
          <p:sp>
            <p:nvSpPr>
              <p:cNvPr id="82" name="Rounded Rectangle 600">
                <a:extLst>
                  <a:ext uri="{FF2B5EF4-FFF2-40B4-BE49-F238E27FC236}">
                    <a16:creationId xmlns:a16="http://schemas.microsoft.com/office/drawing/2014/main" id="{FDFFA21A-90BF-98D1-AEFE-A7FF745FD55C}"/>
                  </a:ext>
                </a:extLst>
              </p:cNvPr>
              <p:cNvSpPr/>
              <p:nvPr/>
            </p:nvSpPr>
            <p:spPr>
              <a:xfrm>
                <a:off x="7282736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68" name="Group 55">
              <a:extLst>
                <a:ext uri="{FF2B5EF4-FFF2-40B4-BE49-F238E27FC236}">
                  <a16:creationId xmlns:a16="http://schemas.microsoft.com/office/drawing/2014/main" id="{E6F8433F-38BA-A7D4-68E3-41664C64B22C}"/>
                </a:ext>
              </a:extLst>
            </p:cNvPr>
            <p:cNvGrpSpPr/>
            <p:nvPr/>
          </p:nvGrpSpPr>
          <p:grpSpPr>
            <a:xfrm>
              <a:off x="4009956" y="2230628"/>
              <a:ext cx="543600" cy="219153"/>
              <a:chOff x="6793136" y="2849142"/>
              <a:chExt cx="543600" cy="219153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586DF6ED-5414-AABE-B8A6-A59F06029977}"/>
                  </a:ext>
                </a:extLst>
              </p:cNvPr>
              <p:cNvSpPr txBox="1"/>
              <p:nvPr/>
            </p:nvSpPr>
            <p:spPr>
              <a:xfrm>
                <a:off x="6793136" y="2852308"/>
                <a:ext cx="543600" cy="215987"/>
              </a:xfrm>
              <a:prstGeom prst="roundRect">
                <a:avLst>
                  <a:gd name="adj" fmla="val 686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Навигатор образования</a:t>
                </a:r>
              </a:p>
            </p:txBody>
          </p:sp>
          <p:sp>
            <p:nvSpPr>
              <p:cNvPr id="80" name="Rounded Rectangle 601">
                <a:extLst>
                  <a:ext uri="{FF2B5EF4-FFF2-40B4-BE49-F238E27FC236}">
                    <a16:creationId xmlns:a16="http://schemas.microsoft.com/office/drawing/2014/main" id="{05192D6E-E01B-5EDE-7E88-8F75B881827E}"/>
                  </a:ext>
                </a:extLst>
              </p:cNvPr>
              <p:cNvSpPr/>
              <p:nvPr/>
            </p:nvSpPr>
            <p:spPr>
              <a:xfrm>
                <a:off x="7282736" y="28491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69" name="Group 962">
              <a:extLst>
                <a:ext uri="{FF2B5EF4-FFF2-40B4-BE49-F238E27FC236}">
                  <a16:creationId xmlns:a16="http://schemas.microsoft.com/office/drawing/2014/main" id="{F8EA38BA-2C2E-43CA-934D-A1B36A1A4948}"/>
                </a:ext>
              </a:extLst>
            </p:cNvPr>
            <p:cNvGrpSpPr/>
            <p:nvPr/>
          </p:nvGrpSpPr>
          <p:grpSpPr>
            <a:xfrm>
              <a:off x="4576470" y="1753049"/>
              <a:ext cx="543600" cy="215988"/>
              <a:chOff x="7359650" y="2336801"/>
              <a:chExt cx="543600" cy="215988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CCAB4F-1B77-62F5-D1DF-C30F3A99D160}"/>
                  </a:ext>
                </a:extLst>
              </p:cNvPr>
              <p:cNvSpPr txBox="1"/>
              <p:nvPr/>
            </p:nvSpPr>
            <p:spPr>
              <a:xfrm>
                <a:off x="7359650" y="2336802"/>
                <a:ext cx="543600" cy="215987"/>
              </a:xfrm>
              <a:prstGeom prst="roundRect">
                <a:avLst>
                  <a:gd name="adj" fmla="val 7112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Запись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в школу</a:t>
                </a:r>
              </a:p>
            </p:txBody>
          </p:sp>
          <p:sp>
            <p:nvSpPr>
              <p:cNvPr id="78" name="Rounded Rectangle 604">
                <a:extLst>
                  <a:ext uri="{FF2B5EF4-FFF2-40B4-BE49-F238E27FC236}">
                    <a16:creationId xmlns:a16="http://schemas.microsoft.com/office/drawing/2014/main" id="{EAE6F278-707F-9A7B-016E-63B6A72DA519}"/>
                  </a:ext>
                </a:extLst>
              </p:cNvPr>
              <p:cNvSpPr/>
              <p:nvPr/>
            </p:nvSpPr>
            <p:spPr>
              <a:xfrm>
                <a:off x="7849250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70" name="Group 61">
              <a:extLst>
                <a:ext uri="{FF2B5EF4-FFF2-40B4-BE49-F238E27FC236}">
                  <a16:creationId xmlns:a16="http://schemas.microsoft.com/office/drawing/2014/main" id="{7862EE87-5CEB-8EB0-C67A-1534547A782C}"/>
                </a:ext>
              </a:extLst>
            </p:cNvPr>
            <p:cNvGrpSpPr/>
            <p:nvPr/>
          </p:nvGrpSpPr>
          <p:grpSpPr>
            <a:xfrm>
              <a:off x="4576470" y="1994581"/>
              <a:ext cx="543600" cy="216171"/>
              <a:chOff x="7359650" y="2594377"/>
              <a:chExt cx="543600" cy="216171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B482991F-238D-6D82-C52F-52F86F8E0564}"/>
                  </a:ext>
                </a:extLst>
              </p:cNvPr>
              <p:cNvSpPr txBox="1"/>
              <p:nvPr/>
            </p:nvSpPr>
            <p:spPr>
              <a:xfrm>
                <a:off x="7359650" y="2594561"/>
                <a:ext cx="543600" cy="215987"/>
              </a:xfrm>
              <a:prstGeom prst="roundRect">
                <a:avLst>
                  <a:gd name="adj" fmla="val 882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Поступление в вуз онлайн</a:t>
                </a:r>
              </a:p>
            </p:txBody>
          </p:sp>
          <p:sp>
            <p:nvSpPr>
              <p:cNvPr id="76" name="Rounded Rectangle 605">
                <a:extLst>
                  <a:ext uri="{FF2B5EF4-FFF2-40B4-BE49-F238E27FC236}">
                    <a16:creationId xmlns:a16="http://schemas.microsoft.com/office/drawing/2014/main" id="{77CFF9B0-F049-7898-90D5-C1565D994AC1}"/>
                  </a:ext>
                </a:extLst>
              </p:cNvPr>
              <p:cNvSpPr/>
              <p:nvPr/>
            </p:nvSpPr>
            <p:spPr>
              <a:xfrm>
                <a:off x="7849250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71" name="Group 57">
              <a:extLst>
                <a:ext uri="{FF2B5EF4-FFF2-40B4-BE49-F238E27FC236}">
                  <a16:creationId xmlns:a16="http://schemas.microsoft.com/office/drawing/2014/main" id="{A7815809-8583-984D-0ADF-04AE59693CEC}"/>
                </a:ext>
              </a:extLst>
            </p:cNvPr>
            <p:cNvGrpSpPr/>
            <p:nvPr/>
          </p:nvGrpSpPr>
          <p:grpSpPr>
            <a:xfrm>
              <a:off x="4576470" y="2230628"/>
              <a:ext cx="543600" cy="219153"/>
              <a:chOff x="7359650" y="2849142"/>
              <a:chExt cx="543600" cy="219153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3695D14-48CB-FF4D-F4FF-40D588466A14}"/>
                  </a:ext>
                </a:extLst>
              </p:cNvPr>
              <p:cNvSpPr txBox="1"/>
              <p:nvPr/>
            </p:nvSpPr>
            <p:spPr>
              <a:xfrm>
                <a:off x="7359650" y="2852308"/>
                <a:ext cx="543600" cy="215987"/>
              </a:xfrm>
              <a:prstGeom prst="roundRect">
                <a:avLst>
                  <a:gd name="adj" fmla="val 686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Электронная зачетная книжка</a:t>
                </a:r>
              </a:p>
            </p:txBody>
          </p:sp>
          <p:sp>
            <p:nvSpPr>
              <p:cNvPr id="74" name="Rounded Rectangle 606">
                <a:extLst>
                  <a:ext uri="{FF2B5EF4-FFF2-40B4-BE49-F238E27FC236}">
                    <a16:creationId xmlns:a16="http://schemas.microsoft.com/office/drawing/2014/main" id="{3139CED9-009E-C2B0-D239-BA3710DB7BC8}"/>
                  </a:ext>
                </a:extLst>
              </p:cNvPr>
              <p:cNvSpPr/>
              <p:nvPr/>
            </p:nvSpPr>
            <p:spPr>
              <a:xfrm>
                <a:off x="7849250" y="28491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3884B04-8C7B-2A37-0E4B-8B84C5F544BF}"/>
                </a:ext>
              </a:extLst>
            </p:cNvPr>
            <p:cNvSpPr txBox="1"/>
            <p:nvPr/>
          </p:nvSpPr>
          <p:spPr>
            <a:xfrm>
              <a:off x="4009956" y="2951488"/>
              <a:ext cx="1116000" cy="54000"/>
            </a:xfrm>
            <a:prstGeom prst="round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>
              <a:defPPr>
                <a:defRPr lang="ru-RU"/>
              </a:defPPr>
              <a:lvl1pPr>
                <a:lnSpc>
                  <a:spcPct val="80000"/>
                </a:lnSpc>
                <a:defRPr sz="600" kern="0">
                  <a:latin typeface="SB Sans Text" panose="020B0503040504020204" pitchFamily="34" charset="-52"/>
                  <a:ea typeface="Roboto Slab" pitchFamily="2" charset="0"/>
                  <a:cs typeface="SB Sans Text" panose="020B0503040504020204" pitchFamily="34" charset="-5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…</a:t>
              </a:r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FC69F999-F0B1-EB3B-2EE0-FA7B822405A7}"/>
              </a:ext>
            </a:extLst>
          </p:cNvPr>
          <p:cNvGrpSpPr/>
          <p:nvPr/>
        </p:nvGrpSpPr>
        <p:grpSpPr>
          <a:xfrm>
            <a:off x="1407381" y="1800299"/>
            <a:ext cx="1230790" cy="1449078"/>
            <a:chOff x="1445846" y="1603080"/>
            <a:chExt cx="1224000" cy="1439999"/>
          </a:xfrm>
        </p:grpSpPr>
        <p:sp>
          <p:nvSpPr>
            <p:cNvPr id="17" name="Скругленный прямоугольник 531">
              <a:extLst>
                <a:ext uri="{FF2B5EF4-FFF2-40B4-BE49-F238E27FC236}">
                  <a16:creationId xmlns:a16="http://schemas.microsoft.com/office/drawing/2014/main" id="{9411C1E9-3EC2-1302-C755-23DD4FF24581}"/>
                </a:ext>
              </a:extLst>
            </p:cNvPr>
            <p:cNvSpPr/>
            <p:nvPr/>
          </p:nvSpPr>
          <p:spPr>
            <a:xfrm>
              <a:off x="1445846" y="1603080"/>
              <a:ext cx="1224000" cy="1439999"/>
            </a:xfrm>
            <a:prstGeom prst="roundRect">
              <a:avLst>
                <a:gd name="adj" fmla="val 1822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solidFill>
                <a:srgbClr val="7030A0"/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  <p:sp>
          <p:nvSpPr>
            <p:cNvPr id="18" name="object 3">
              <a:extLst>
                <a:ext uri="{FF2B5EF4-FFF2-40B4-BE49-F238E27FC236}">
                  <a16:creationId xmlns:a16="http://schemas.microsoft.com/office/drawing/2014/main" id="{809E3133-F6D1-7028-695D-31CA098C56D5}"/>
                </a:ext>
              </a:extLst>
            </p:cNvPr>
            <p:cNvSpPr txBox="1"/>
            <p:nvPr/>
          </p:nvSpPr>
          <p:spPr>
            <a:xfrm>
              <a:off x="1499846" y="1619398"/>
              <a:ext cx="1109300" cy="148538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Здравоохранение</a:t>
              </a:r>
            </a:p>
          </p:txBody>
        </p:sp>
        <p:grpSp>
          <p:nvGrpSpPr>
            <p:cNvPr id="20" name="Group 927">
              <a:extLst>
                <a:ext uri="{FF2B5EF4-FFF2-40B4-BE49-F238E27FC236}">
                  <a16:creationId xmlns:a16="http://schemas.microsoft.com/office/drawing/2014/main" id="{D2538AC5-825D-0F9C-A3CF-4D23EE42D16B}"/>
                </a:ext>
              </a:extLst>
            </p:cNvPr>
            <p:cNvGrpSpPr/>
            <p:nvPr/>
          </p:nvGrpSpPr>
          <p:grpSpPr>
            <a:xfrm>
              <a:off x="1499846" y="2472810"/>
              <a:ext cx="542142" cy="216000"/>
              <a:chOff x="2939231" y="3110042"/>
              <a:chExt cx="542142" cy="216000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14484C9-E754-9AEB-BB63-012361648A8B}"/>
                  </a:ext>
                </a:extLst>
              </p:cNvPr>
              <p:cNvSpPr txBox="1"/>
              <p:nvPr/>
            </p:nvSpPr>
            <p:spPr>
              <a:xfrm>
                <a:off x="2939231" y="3110042"/>
                <a:ext cx="542142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Расчеты за медицинскую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помощь</a:t>
                </a:r>
              </a:p>
            </p:txBody>
          </p:sp>
          <p:sp>
            <p:nvSpPr>
              <p:cNvPr id="57" name="Rounded Rectangle 359">
                <a:extLst>
                  <a:ext uri="{FF2B5EF4-FFF2-40B4-BE49-F238E27FC236}">
                    <a16:creationId xmlns:a16="http://schemas.microsoft.com/office/drawing/2014/main" id="{3BF91D70-6DC2-FE1D-0F86-4E4CC397F7B8}"/>
                  </a:ext>
                </a:extLst>
              </p:cNvPr>
              <p:cNvSpPr/>
              <p:nvPr/>
            </p:nvSpPr>
            <p:spPr>
              <a:xfrm>
                <a:off x="3427373" y="31100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22" name="Group 952">
              <a:extLst>
                <a:ext uri="{FF2B5EF4-FFF2-40B4-BE49-F238E27FC236}">
                  <a16:creationId xmlns:a16="http://schemas.microsoft.com/office/drawing/2014/main" id="{9A7EB85C-1124-B299-868F-D341082B0F64}"/>
                </a:ext>
              </a:extLst>
            </p:cNvPr>
            <p:cNvGrpSpPr/>
            <p:nvPr/>
          </p:nvGrpSpPr>
          <p:grpSpPr>
            <a:xfrm>
              <a:off x="2064737" y="2472810"/>
              <a:ext cx="542142" cy="216000"/>
              <a:chOff x="3504122" y="3110042"/>
              <a:chExt cx="542142" cy="216000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496D370-809A-41C2-B380-CF500EEBC649}"/>
                  </a:ext>
                </a:extLst>
              </p:cNvPr>
              <p:cNvSpPr txBox="1"/>
              <p:nvPr/>
            </p:nvSpPr>
            <p:spPr>
              <a:xfrm>
                <a:off x="3504122" y="3110042"/>
                <a:ext cx="542142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Система поддержки принятия врачебных решений (СППВР)</a:t>
                </a:r>
              </a:p>
            </p:txBody>
          </p:sp>
          <p:sp>
            <p:nvSpPr>
              <p:cNvPr id="55" name="Rounded Rectangle 360">
                <a:extLst>
                  <a:ext uri="{FF2B5EF4-FFF2-40B4-BE49-F238E27FC236}">
                    <a16:creationId xmlns:a16="http://schemas.microsoft.com/office/drawing/2014/main" id="{F956498C-8583-5EF8-311D-28297AAF5F0C}"/>
                  </a:ext>
                </a:extLst>
              </p:cNvPr>
              <p:cNvSpPr/>
              <p:nvPr/>
            </p:nvSpPr>
            <p:spPr>
              <a:xfrm>
                <a:off x="3992264" y="31100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23" name="Group 954">
              <a:extLst>
                <a:ext uri="{FF2B5EF4-FFF2-40B4-BE49-F238E27FC236}">
                  <a16:creationId xmlns:a16="http://schemas.microsoft.com/office/drawing/2014/main" id="{12099D74-F9F7-9BB4-50C4-08E2010BEB22}"/>
                </a:ext>
              </a:extLst>
            </p:cNvPr>
            <p:cNvGrpSpPr/>
            <p:nvPr/>
          </p:nvGrpSpPr>
          <p:grpSpPr>
            <a:xfrm>
              <a:off x="1499846" y="2711210"/>
              <a:ext cx="542142" cy="216629"/>
              <a:chOff x="2939231" y="3367160"/>
              <a:chExt cx="542142" cy="216629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CBB69A-C290-BA37-79F7-829883189FEC}"/>
                  </a:ext>
                </a:extLst>
              </p:cNvPr>
              <p:cNvSpPr txBox="1"/>
              <p:nvPr/>
            </p:nvSpPr>
            <p:spPr>
              <a:xfrm>
                <a:off x="2939231" y="3367789"/>
                <a:ext cx="542142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Электронная регистратура</a:t>
                </a:r>
              </a:p>
            </p:txBody>
          </p:sp>
          <p:sp>
            <p:nvSpPr>
              <p:cNvPr id="53" name="Rounded Rectangle 363">
                <a:extLst>
                  <a:ext uri="{FF2B5EF4-FFF2-40B4-BE49-F238E27FC236}">
                    <a16:creationId xmlns:a16="http://schemas.microsoft.com/office/drawing/2014/main" id="{842C8116-A563-B8EF-1078-0F3DC57B3581}"/>
                  </a:ext>
                </a:extLst>
              </p:cNvPr>
              <p:cNvSpPr/>
              <p:nvPr/>
            </p:nvSpPr>
            <p:spPr>
              <a:xfrm>
                <a:off x="3427373" y="3367160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24" name="Group 953">
              <a:extLst>
                <a:ext uri="{FF2B5EF4-FFF2-40B4-BE49-F238E27FC236}">
                  <a16:creationId xmlns:a16="http://schemas.microsoft.com/office/drawing/2014/main" id="{737F473F-BCB5-BAD7-8488-95F6D6CBFC70}"/>
                </a:ext>
              </a:extLst>
            </p:cNvPr>
            <p:cNvGrpSpPr/>
            <p:nvPr/>
          </p:nvGrpSpPr>
          <p:grpSpPr>
            <a:xfrm>
              <a:off x="2064737" y="2711210"/>
              <a:ext cx="542142" cy="216629"/>
              <a:chOff x="3504122" y="3367160"/>
              <a:chExt cx="542142" cy="216629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924EAEC-3A2E-BCD6-448C-927E21049A16}"/>
                  </a:ext>
                </a:extLst>
              </p:cNvPr>
              <p:cNvSpPr txBox="1"/>
              <p:nvPr/>
            </p:nvSpPr>
            <p:spPr>
              <a:xfrm>
                <a:off x="3504122" y="3367789"/>
                <a:ext cx="542142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Лицензирование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мед.</a:t>
                </a:r>
                <a:r>
                  <a:rPr kumimoji="0" lang="en-US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деятель</a:t>
                </a:r>
                <a:r>
                  <a:rPr kumimoji="0" lang="en-US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-</a:t>
                </a:r>
                <a:br>
                  <a:rPr kumimoji="0" lang="en-US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ности</a:t>
                </a:r>
                <a:endPara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1" name="Rounded Rectangle 367">
                <a:extLst>
                  <a:ext uri="{FF2B5EF4-FFF2-40B4-BE49-F238E27FC236}">
                    <a16:creationId xmlns:a16="http://schemas.microsoft.com/office/drawing/2014/main" id="{F59A5494-F34B-58B7-4FD5-713D75417B25}"/>
                  </a:ext>
                </a:extLst>
              </p:cNvPr>
              <p:cNvSpPr/>
              <p:nvPr/>
            </p:nvSpPr>
            <p:spPr>
              <a:xfrm>
                <a:off x="3992264" y="3367160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5" name="Rounded Rectangle 13">
              <a:extLst>
                <a:ext uri="{FF2B5EF4-FFF2-40B4-BE49-F238E27FC236}">
                  <a16:creationId xmlns:a16="http://schemas.microsoft.com/office/drawing/2014/main" id="{B3E99DD9-BE47-B2CA-433A-CB15ADD58BB3}"/>
                </a:ext>
              </a:extLst>
            </p:cNvPr>
            <p:cNvSpPr/>
            <p:nvPr/>
          </p:nvSpPr>
          <p:spPr>
            <a:xfrm>
              <a:off x="2552879" y="1653454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7030A0"/>
              </a:solidFill>
            </a:ln>
            <a:effectLst>
              <a:outerShdw blurRad="25400" dist="12700" dir="5400000" algn="t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6" name="Group 19">
              <a:extLst>
                <a:ext uri="{FF2B5EF4-FFF2-40B4-BE49-F238E27FC236}">
                  <a16:creationId xmlns:a16="http://schemas.microsoft.com/office/drawing/2014/main" id="{68D2DC7E-C7F5-FCF9-BC52-DEC887FD0408}"/>
                </a:ext>
              </a:extLst>
            </p:cNvPr>
            <p:cNvGrpSpPr/>
            <p:nvPr/>
          </p:nvGrpSpPr>
          <p:grpSpPr>
            <a:xfrm>
              <a:off x="1499846" y="1753049"/>
              <a:ext cx="542142" cy="216000"/>
              <a:chOff x="2939231" y="2336801"/>
              <a:chExt cx="542142" cy="216000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F66A5C5-38BD-2FA5-BAB9-A8AB81BC7CFD}"/>
                  </a:ext>
                </a:extLst>
              </p:cNvPr>
              <p:cNvSpPr txBox="1"/>
              <p:nvPr/>
            </p:nvSpPr>
            <p:spPr>
              <a:xfrm>
                <a:off x="2939231" y="2336801"/>
                <a:ext cx="542142" cy="216000"/>
              </a:xfrm>
              <a:prstGeom prst="roundRect">
                <a:avLst>
                  <a:gd name="adj" fmla="val 7112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bg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Цифровой </a:t>
                </a:r>
                <a:br>
                  <a:rPr kumimoji="0" lang="en-US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полис ОМС</a:t>
                </a:r>
              </a:p>
            </p:txBody>
          </p:sp>
          <p:sp>
            <p:nvSpPr>
              <p:cNvPr id="49" name="Rounded Rectangle 13">
                <a:extLst>
                  <a:ext uri="{FF2B5EF4-FFF2-40B4-BE49-F238E27FC236}">
                    <a16:creationId xmlns:a16="http://schemas.microsoft.com/office/drawing/2014/main" id="{54448DF9-D679-2494-76F4-071D2C40268A}"/>
                  </a:ext>
                </a:extLst>
              </p:cNvPr>
              <p:cNvSpPr/>
              <p:nvPr/>
            </p:nvSpPr>
            <p:spPr>
              <a:xfrm>
                <a:off x="3427373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27" name="Group 21">
              <a:extLst>
                <a:ext uri="{FF2B5EF4-FFF2-40B4-BE49-F238E27FC236}">
                  <a16:creationId xmlns:a16="http://schemas.microsoft.com/office/drawing/2014/main" id="{AAA7AF1A-175F-E17E-9580-8DCE50BD7F6B}"/>
                </a:ext>
              </a:extLst>
            </p:cNvPr>
            <p:cNvGrpSpPr/>
            <p:nvPr/>
          </p:nvGrpSpPr>
          <p:grpSpPr>
            <a:xfrm>
              <a:off x="1499846" y="1994581"/>
              <a:ext cx="542142" cy="216171"/>
              <a:chOff x="2939231" y="2594377"/>
              <a:chExt cx="542142" cy="216171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D11A3D4-BB89-E3C0-5073-CA04FD4D1957}"/>
                  </a:ext>
                </a:extLst>
              </p:cNvPr>
              <p:cNvSpPr txBox="1"/>
              <p:nvPr/>
            </p:nvSpPr>
            <p:spPr>
              <a:xfrm>
                <a:off x="2939231" y="2594548"/>
                <a:ext cx="542142" cy="216000"/>
              </a:xfrm>
              <a:prstGeom prst="roundRect">
                <a:avLst>
                  <a:gd name="adj" fmla="val 882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5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Вызов врача 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на дом</a:t>
                </a:r>
              </a:p>
            </p:txBody>
          </p:sp>
          <p:sp>
            <p:nvSpPr>
              <p:cNvPr id="47" name="Rounded Rectangle 355">
                <a:extLst>
                  <a:ext uri="{FF2B5EF4-FFF2-40B4-BE49-F238E27FC236}">
                    <a16:creationId xmlns:a16="http://schemas.microsoft.com/office/drawing/2014/main" id="{A8CE28E2-4513-8A96-9422-C5D307F39D04}"/>
                  </a:ext>
                </a:extLst>
              </p:cNvPr>
              <p:cNvSpPr/>
              <p:nvPr/>
            </p:nvSpPr>
            <p:spPr>
              <a:xfrm>
                <a:off x="3427373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28" name="Group 30">
              <a:extLst>
                <a:ext uri="{FF2B5EF4-FFF2-40B4-BE49-F238E27FC236}">
                  <a16:creationId xmlns:a16="http://schemas.microsoft.com/office/drawing/2014/main" id="{332471E0-CAFF-26CC-36F6-E919590A1012}"/>
                </a:ext>
              </a:extLst>
            </p:cNvPr>
            <p:cNvGrpSpPr/>
            <p:nvPr/>
          </p:nvGrpSpPr>
          <p:grpSpPr>
            <a:xfrm>
              <a:off x="1499846" y="2230628"/>
              <a:ext cx="542142" cy="219153"/>
              <a:chOff x="2939231" y="2849142"/>
              <a:chExt cx="542142" cy="219153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48E06A8-D6DF-B13B-0F48-C701C0A36F65}"/>
                  </a:ext>
                </a:extLst>
              </p:cNvPr>
              <p:cNvSpPr txBox="1"/>
              <p:nvPr/>
            </p:nvSpPr>
            <p:spPr>
              <a:xfrm>
                <a:off x="2939231" y="2852295"/>
                <a:ext cx="542142" cy="216000"/>
              </a:xfrm>
              <a:prstGeom prst="roundRect">
                <a:avLst>
                  <a:gd name="adj" fmla="val 686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5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Телемедицина</a:t>
                </a:r>
              </a:p>
            </p:txBody>
          </p:sp>
          <p:sp>
            <p:nvSpPr>
              <p:cNvPr id="45" name="Rounded Rectangle 357">
                <a:extLst>
                  <a:ext uri="{FF2B5EF4-FFF2-40B4-BE49-F238E27FC236}">
                    <a16:creationId xmlns:a16="http://schemas.microsoft.com/office/drawing/2014/main" id="{BBFA72D4-6E30-CF13-6B22-FC207CDC9442}"/>
                  </a:ext>
                </a:extLst>
              </p:cNvPr>
              <p:cNvSpPr/>
              <p:nvPr/>
            </p:nvSpPr>
            <p:spPr>
              <a:xfrm>
                <a:off x="3427373" y="28491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29" name="Group 20">
              <a:extLst>
                <a:ext uri="{FF2B5EF4-FFF2-40B4-BE49-F238E27FC236}">
                  <a16:creationId xmlns:a16="http://schemas.microsoft.com/office/drawing/2014/main" id="{8B0B3F94-9A34-2EAF-666B-D43AA104E0D6}"/>
                </a:ext>
              </a:extLst>
            </p:cNvPr>
            <p:cNvGrpSpPr/>
            <p:nvPr/>
          </p:nvGrpSpPr>
          <p:grpSpPr>
            <a:xfrm>
              <a:off x="2064737" y="1753049"/>
              <a:ext cx="542142" cy="216000"/>
              <a:chOff x="3504122" y="2336801"/>
              <a:chExt cx="542142" cy="216000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2C0E512-BBDE-4018-B93F-E7747C5F50AF}"/>
                  </a:ext>
                </a:extLst>
              </p:cNvPr>
              <p:cNvSpPr txBox="1"/>
              <p:nvPr/>
            </p:nvSpPr>
            <p:spPr>
              <a:xfrm>
                <a:off x="3504122" y="2336801"/>
                <a:ext cx="542142" cy="216000"/>
              </a:xfrm>
              <a:prstGeom prst="roundRect">
                <a:avLst>
                  <a:gd name="adj" fmla="val 7112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5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Цифровой помощник 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пациента</a:t>
                </a:r>
              </a:p>
            </p:txBody>
          </p:sp>
          <p:sp>
            <p:nvSpPr>
              <p:cNvPr id="43" name="Rounded Rectangle 354">
                <a:extLst>
                  <a:ext uri="{FF2B5EF4-FFF2-40B4-BE49-F238E27FC236}">
                    <a16:creationId xmlns:a16="http://schemas.microsoft.com/office/drawing/2014/main" id="{FA913104-AC0F-BAE2-E5CF-9104C9F525BA}"/>
                  </a:ext>
                </a:extLst>
              </p:cNvPr>
              <p:cNvSpPr/>
              <p:nvPr/>
            </p:nvSpPr>
            <p:spPr>
              <a:xfrm>
                <a:off x="3992264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0" name="Group 22">
              <a:extLst>
                <a:ext uri="{FF2B5EF4-FFF2-40B4-BE49-F238E27FC236}">
                  <a16:creationId xmlns:a16="http://schemas.microsoft.com/office/drawing/2014/main" id="{65BF121E-AC62-04DF-90A8-88D80729BEF0}"/>
                </a:ext>
              </a:extLst>
            </p:cNvPr>
            <p:cNvGrpSpPr/>
            <p:nvPr/>
          </p:nvGrpSpPr>
          <p:grpSpPr>
            <a:xfrm>
              <a:off x="2064737" y="1994581"/>
              <a:ext cx="542142" cy="216000"/>
              <a:chOff x="3504122" y="2594377"/>
              <a:chExt cx="542142" cy="216000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3CBC719-9E9A-ECDD-CB03-A2EBB8C8014F}"/>
                  </a:ext>
                </a:extLst>
              </p:cNvPr>
              <p:cNvSpPr txBox="1"/>
              <p:nvPr/>
            </p:nvSpPr>
            <p:spPr>
              <a:xfrm>
                <a:off x="3504122" y="2594377"/>
                <a:ext cx="542142" cy="216000"/>
              </a:xfrm>
              <a:prstGeom prst="roundRect">
                <a:avLst>
                  <a:gd name="adj" fmla="val 882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5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Запись на прием 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к врачу</a:t>
                </a:r>
              </a:p>
            </p:txBody>
          </p:sp>
          <p:sp>
            <p:nvSpPr>
              <p:cNvPr id="41" name="Rounded Rectangle 356">
                <a:extLst>
                  <a:ext uri="{FF2B5EF4-FFF2-40B4-BE49-F238E27FC236}">
                    <a16:creationId xmlns:a16="http://schemas.microsoft.com/office/drawing/2014/main" id="{65F0FCD1-05FC-82C4-6637-6A49931289F5}"/>
                  </a:ext>
                </a:extLst>
              </p:cNvPr>
              <p:cNvSpPr/>
              <p:nvPr/>
            </p:nvSpPr>
            <p:spPr>
              <a:xfrm>
                <a:off x="3992264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1" name="Group 26">
              <a:extLst>
                <a:ext uri="{FF2B5EF4-FFF2-40B4-BE49-F238E27FC236}">
                  <a16:creationId xmlns:a16="http://schemas.microsoft.com/office/drawing/2014/main" id="{3AE513A8-6DD1-E6AF-4580-6D3C2B9C590A}"/>
                </a:ext>
              </a:extLst>
            </p:cNvPr>
            <p:cNvGrpSpPr/>
            <p:nvPr/>
          </p:nvGrpSpPr>
          <p:grpSpPr>
            <a:xfrm>
              <a:off x="2064737" y="2230628"/>
              <a:ext cx="542142" cy="219153"/>
              <a:chOff x="3504122" y="2849142"/>
              <a:chExt cx="542142" cy="219153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1D449CB-22CF-22CC-D244-288D55B5520F}"/>
                  </a:ext>
                </a:extLst>
              </p:cNvPr>
              <p:cNvSpPr txBox="1"/>
              <p:nvPr/>
            </p:nvSpPr>
            <p:spPr>
              <a:xfrm>
                <a:off x="3504122" y="2852295"/>
                <a:ext cx="542142" cy="216000"/>
              </a:xfrm>
              <a:prstGeom prst="roundRect">
                <a:avLst>
                  <a:gd name="adj" fmla="val 686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5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Онлайн </a:t>
                </a:r>
                <a:r>
                  <a:rPr kumimoji="0" lang="ru-RU" sz="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прикрепление </a:t>
                </a:r>
                <a:br>
                  <a:rPr kumimoji="0" lang="en-US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к поликлинике</a:t>
                </a:r>
              </a:p>
            </p:txBody>
          </p:sp>
          <p:sp>
            <p:nvSpPr>
              <p:cNvPr id="39" name="Rounded Rectangle 358">
                <a:extLst>
                  <a:ext uri="{FF2B5EF4-FFF2-40B4-BE49-F238E27FC236}">
                    <a16:creationId xmlns:a16="http://schemas.microsoft.com/office/drawing/2014/main" id="{6FDCA311-249E-ACB5-2EE2-6F880611968A}"/>
                  </a:ext>
                </a:extLst>
              </p:cNvPr>
              <p:cNvSpPr/>
              <p:nvPr/>
            </p:nvSpPr>
            <p:spPr>
              <a:xfrm>
                <a:off x="3992264" y="28491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1999600-6B74-821C-0043-F67F941B64DE}"/>
                </a:ext>
              </a:extLst>
            </p:cNvPr>
            <p:cNvSpPr txBox="1"/>
            <p:nvPr/>
          </p:nvSpPr>
          <p:spPr>
            <a:xfrm>
              <a:off x="1499846" y="2951488"/>
              <a:ext cx="1116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7030A0"/>
              </a:solidFill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>
              <a:defPPr>
                <a:defRPr lang="ru-RU"/>
              </a:defPPr>
              <a:lvl1pPr>
                <a:lnSpc>
                  <a:spcPct val="80000"/>
                </a:lnSpc>
                <a:defRPr sz="600" kern="0">
                  <a:latin typeface="SB Sans Text" panose="020B0503040504020204" pitchFamily="34" charset="-52"/>
                  <a:ea typeface="Roboto Slab" pitchFamily="2" charset="0"/>
                  <a:cs typeface="SB Sans Text" panose="020B0503040504020204" pitchFamily="34" charset="-5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…</a:t>
              </a:r>
            </a:p>
          </p:txBody>
        </p:sp>
      </p:grpSp>
      <p:grpSp>
        <p:nvGrpSpPr>
          <p:cNvPr id="3" name="Group 24">
            <a:extLst>
              <a:ext uri="{FF2B5EF4-FFF2-40B4-BE49-F238E27FC236}">
                <a16:creationId xmlns:a16="http://schemas.microsoft.com/office/drawing/2014/main" id="{E69E62EA-B096-4E10-2B6F-E358EBE32D29}"/>
              </a:ext>
            </a:extLst>
          </p:cNvPr>
          <p:cNvGrpSpPr/>
          <p:nvPr/>
        </p:nvGrpSpPr>
        <p:grpSpPr>
          <a:xfrm>
            <a:off x="2671619" y="1800298"/>
            <a:ext cx="1230790" cy="1447183"/>
            <a:chOff x="3955956" y="1603080"/>
            <a:chExt cx="1224000" cy="1439999"/>
          </a:xfrm>
        </p:grpSpPr>
        <p:sp>
          <p:nvSpPr>
            <p:cNvPr id="127" name="Скругленный прямоугольник 531">
              <a:extLst>
                <a:ext uri="{FF2B5EF4-FFF2-40B4-BE49-F238E27FC236}">
                  <a16:creationId xmlns:a16="http://schemas.microsoft.com/office/drawing/2014/main" id="{27416097-27DD-D72F-DED8-88C511C20016}"/>
                </a:ext>
              </a:extLst>
            </p:cNvPr>
            <p:cNvSpPr/>
            <p:nvPr/>
          </p:nvSpPr>
          <p:spPr>
            <a:xfrm>
              <a:off x="3955956" y="1603080"/>
              <a:ext cx="1224000" cy="1439999"/>
            </a:xfrm>
            <a:prstGeom prst="roundRect">
              <a:avLst>
                <a:gd name="adj" fmla="val 1822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  <p:sp>
          <p:nvSpPr>
            <p:cNvPr id="128" name="object 3">
              <a:extLst>
                <a:ext uri="{FF2B5EF4-FFF2-40B4-BE49-F238E27FC236}">
                  <a16:creationId xmlns:a16="http://schemas.microsoft.com/office/drawing/2014/main" id="{33D37F92-0FBD-BFE3-36A5-17DD3287FBDE}"/>
                </a:ext>
              </a:extLst>
            </p:cNvPr>
            <p:cNvSpPr txBox="1"/>
            <p:nvPr/>
          </p:nvSpPr>
          <p:spPr>
            <a:xfrm>
              <a:off x="4009956" y="1618899"/>
              <a:ext cx="1116000" cy="1225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-14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Соцказначейство</a:t>
              </a:r>
              <a:endParaRPr kumimoji="0" lang="ru-RU" sz="800" b="1" i="0" u="none" strike="noStrike" kern="1200" cap="none" spc="-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B85342B2-74C2-4A1E-5F8A-54851F3285D7}"/>
                </a:ext>
              </a:extLst>
            </p:cNvPr>
            <p:cNvSpPr txBox="1"/>
            <p:nvPr/>
          </p:nvSpPr>
          <p:spPr>
            <a:xfrm>
              <a:off x="4576470" y="2472810"/>
              <a:ext cx="543600" cy="216000"/>
            </a:xfrm>
            <a:prstGeom prst="roundRect">
              <a:avLst>
                <a:gd name="adj" fmla="val 4421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>
                <a:lnSpc>
                  <a:spcPct val="80000"/>
                </a:lnSpc>
                <a:defRPr sz="380" kern="0">
                  <a:solidFill>
                    <a:schemeClr val="tx1"/>
                  </a:solidFill>
                  <a:latin typeface="SB Sans Text" panose="020B0503040504020204" pitchFamily="34" charset="-52"/>
                  <a:ea typeface="Roboto Slab" pitchFamily="2" charset="0"/>
                  <a:cs typeface="SB Sans Text" panose="020B0503040504020204" pitchFamily="34" charset="-5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Назначение мер соц. помощи</a:t>
              </a:r>
            </a:p>
          </p:txBody>
        </p:sp>
        <p:grpSp>
          <p:nvGrpSpPr>
            <p:cNvPr id="130" name="Group 963">
              <a:extLst>
                <a:ext uri="{FF2B5EF4-FFF2-40B4-BE49-F238E27FC236}">
                  <a16:creationId xmlns:a16="http://schemas.microsoft.com/office/drawing/2014/main" id="{9E7B2B2C-4046-513E-7AD5-9CCD349AF45C}"/>
                </a:ext>
              </a:extLst>
            </p:cNvPr>
            <p:cNvGrpSpPr/>
            <p:nvPr/>
          </p:nvGrpSpPr>
          <p:grpSpPr>
            <a:xfrm>
              <a:off x="4009956" y="2472810"/>
              <a:ext cx="543600" cy="216000"/>
              <a:chOff x="6793136" y="3110042"/>
              <a:chExt cx="543600" cy="216000"/>
            </a:xfrm>
          </p:grpSpPr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8312CD10-1CBB-FEFE-C76B-6F2E19EEF27B}"/>
                  </a:ext>
                </a:extLst>
              </p:cNvPr>
              <p:cNvSpPr txBox="1"/>
              <p:nvPr/>
            </p:nvSpPr>
            <p:spPr>
              <a:xfrm>
                <a:off x="6793136" y="3110042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Учет проведения медико-социальной экспертизы</a:t>
                </a:r>
              </a:p>
            </p:txBody>
          </p:sp>
          <p:sp>
            <p:nvSpPr>
              <p:cNvPr id="159" name="Rounded Rectangle 602">
                <a:extLst>
                  <a:ext uri="{FF2B5EF4-FFF2-40B4-BE49-F238E27FC236}">
                    <a16:creationId xmlns:a16="http://schemas.microsoft.com/office/drawing/2014/main" id="{48A7A86F-375A-BC9B-576F-B7A8FE399459}"/>
                  </a:ext>
                </a:extLst>
              </p:cNvPr>
              <p:cNvSpPr/>
              <p:nvPr/>
            </p:nvSpPr>
            <p:spPr>
              <a:xfrm>
                <a:off x="7282736" y="31100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31" name="Group 964">
              <a:extLst>
                <a:ext uri="{FF2B5EF4-FFF2-40B4-BE49-F238E27FC236}">
                  <a16:creationId xmlns:a16="http://schemas.microsoft.com/office/drawing/2014/main" id="{ADE3D32D-65C9-0733-A7A1-4E5C989CFBE1}"/>
                </a:ext>
              </a:extLst>
            </p:cNvPr>
            <p:cNvGrpSpPr/>
            <p:nvPr/>
          </p:nvGrpSpPr>
          <p:grpSpPr>
            <a:xfrm>
              <a:off x="4009956" y="2711210"/>
              <a:ext cx="543600" cy="216629"/>
              <a:chOff x="6793136" y="3367160"/>
              <a:chExt cx="543600" cy="216629"/>
            </a:xfrm>
          </p:grpSpPr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7F31B087-CB25-C911-605D-66CEFBE517A3}"/>
                  </a:ext>
                </a:extLst>
              </p:cNvPr>
              <p:cNvSpPr txBox="1"/>
              <p:nvPr/>
            </p:nvSpPr>
            <p:spPr>
              <a:xfrm>
                <a:off x="6793136" y="3367789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Установление страховой, накопительной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и иных пенсий </a:t>
                </a:r>
              </a:p>
            </p:txBody>
          </p:sp>
          <p:sp>
            <p:nvSpPr>
              <p:cNvPr id="157" name="Rounded Rectangle 603">
                <a:extLst>
                  <a:ext uri="{FF2B5EF4-FFF2-40B4-BE49-F238E27FC236}">
                    <a16:creationId xmlns:a16="http://schemas.microsoft.com/office/drawing/2014/main" id="{B50813C4-A4CB-C3D9-76E2-AD5A2050037B}"/>
                  </a:ext>
                </a:extLst>
              </p:cNvPr>
              <p:cNvSpPr/>
              <p:nvPr/>
            </p:nvSpPr>
            <p:spPr>
              <a:xfrm>
                <a:off x="7282736" y="3367160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32" name="Rounded Rectangle 607">
              <a:extLst>
                <a:ext uri="{FF2B5EF4-FFF2-40B4-BE49-F238E27FC236}">
                  <a16:creationId xmlns:a16="http://schemas.microsoft.com/office/drawing/2014/main" id="{25DE5C5C-DA0E-FA7D-9441-C4DDB396D231}"/>
                </a:ext>
              </a:extLst>
            </p:cNvPr>
            <p:cNvSpPr/>
            <p:nvPr/>
          </p:nvSpPr>
          <p:spPr>
            <a:xfrm>
              <a:off x="5066070" y="2472810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7987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33" name="Group 965">
              <a:extLst>
                <a:ext uri="{FF2B5EF4-FFF2-40B4-BE49-F238E27FC236}">
                  <a16:creationId xmlns:a16="http://schemas.microsoft.com/office/drawing/2014/main" id="{0D173D82-3000-C586-606E-140F17158578}"/>
                </a:ext>
              </a:extLst>
            </p:cNvPr>
            <p:cNvGrpSpPr/>
            <p:nvPr/>
          </p:nvGrpSpPr>
          <p:grpSpPr>
            <a:xfrm>
              <a:off x="4576470" y="2711210"/>
              <a:ext cx="543600" cy="216629"/>
              <a:chOff x="7359650" y="3367160"/>
              <a:chExt cx="543600" cy="216629"/>
            </a:xfrm>
          </p:grpSpPr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D0C6401F-DAE6-2B71-6CED-97C1026F43B4}"/>
                  </a:ext>
                </a:extLst>
              </p:cNvPr>
              <p:cNvSpPr txBox="1"/>
              <p:nvPr/>
            </p:nvSpPr>
            <p:spPr>
              <a:xfrm>
                <a:off x="7359650" y="3367789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Учет страховых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взносов</a:t>
                </a:r>
              </a:p>
            </p:txBody>
          </p:sp>
          <p:sp>
            <p:nvSpPr>
              <p:cNvPr id="155" name="Rounded Rectangle 608">
                <a:extLst>
                  <a:ext uri="{FF2B5EF4-FFF2-40B4-BE49-F238E27FC236}">
                    <a16:creationId xmlns:a16="http://schemas.microsoft.com/office/drawing/2014/main" id="{B8DA59A4-3B4C-218E-CE28-25158DADE748}"/>
                  </a:ext>
                </a:extLst>
              </p:cNvPr>
              <p:cNvSpPr/>
              <p:nvPr/>
            </p:nvSpPr>
            <p:spPr>
              <a:xfrm>
                <a:off x="7849250" y="3367160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34" name="Rounded Rectangle 13">
              <a:extLst>
                <a:ext uri="{FF2B5EF4-FFF2-40B4-BE49-F238E27FC236}">
                  <a16:creationId xmlns:a16="http://schemas.microsoft.com/office/drawing/2014/main" id="{19632E60-D751-74E9-C3B7-6BB74A3E2D24}"/>
                </a:ext>
              </a:extLst>
            </p:cNvPr>
            <p:cNvSpPr/>
            <p:nvPr/>
          </p:nvSpPr>
          <p:spPr>
            <a:xfrm>
              <a:off x="5066070" y="1653454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>
              <a:outerShdw blurRad="25400" dist="12700" dir="5400000" algn="t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35" name="Group 53">
              <a:extLst>
                <a:ext uri="{FF2B5EF4-FFF2-40B4-BE49-F238E27FC236}">
                  <a16:creationId xmlns:a16="http://schemas.microsoft.com/office/drawing/2014/main" id="{79D2D68D-CE89-E9AC-A8FB-E09B5411F12E}"/>
                </a:ext>
              </a:extLst>
            </p:cNvPr>
            <p:cNvGrpSpPr/>
            <p:nvPr/>
          </p:nvGrpSpPr>
          <p:grpSpPr>
            <a:xfrm>
              <a:off x="4009956" y="1753049"/>
              <a:ext cx="543600" cy="215988"/>
              <a:chOff x="6793136" y="2336801"/>
              <a:chExt cx="543600" cy="215988"/>
            </a:xfrm>
          </p:grpSpPr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790E9A3F-1E97-3BC5-4725-3E265865961E}"/>
                  </a:ext>
                </a:extLst>
              </p:cNvPr>
              <p:cNvSpPr txBox="1"/>
              <p:nvPr/>
            </p:nvSpPr>
            <p:spPr>
              <a:xfrm>
                <a:off x="6793136" y="2336802"/>
                <a:ext cx="543600" cy="215987"/>
              </a:xfrm>
              <a:prstGeom prst="roundRect">
                <a:avLst>
                  <a:gd name="adj" fmla="val 7112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Сертификат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на материнский капитал</a:t>
                </a:r>
              </a:p>
            </p:txBody>
          </p:sp>
          <p:sp>
            <p:nvSpPr>
              <p:cNvPr id="153" name="Rounded Rectangle 599">
                <a:extLst>
                  <a:ext uri="{FF2B5EF4-FFF2-40B4-BE49-F238E27FC236}">
                    <a16:creationId xmlns:a16="http://schemas.microsoft.com/office/drawing/2014/main" id="{63493573-6AFD-C26A-46E6-74D2666CC723}"/>
                  </a:ext>
                </a:extLst>
              </p:cNvPr>
              <p:cNvSpPr/>
              <p:nvPr/>
            </p:nvSpPr>
            <p:spPr>
              <a:xfrm>
                <a:off x="7282736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36" name="Group 54">
              <a:extLst>
                <a:ext uri="{FF2B5EF4-FFF2-40B4-BE49-F238E27FC236}">
                  <a16:creationId xmlns:a16="http://schemas.microsoft.com/office/drawing/2014/main" id="{23AFD3D6-688B-0D26-5776-91094938EA42}"/>
                </a:ext>
              </a:extLst>
            </p:cNvPr>
            <p:cNvGrpSpPr/>
            <p:nvPr/>
          </p:nvGrpSpPr>
          <p:grpSpPr>
            <a:xfrm>
              <a:off x="4009956" y="1994581"/>
              <a:ext cx="543600" cy="216171"/>
              <a:chOff x="6793136" y="2594377"/>
              <a:chExt cx="543600" cy="216171"/>
            </a:xfrm>
          </p:grpSpPr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8DF5D13-148D-A984-44F8-88F173F52DF1}"/>
                  </a:ext>
                </a:extLst>
              </p:cNvPr>
              <p:cNvSpPr txBox="1"/>
              <p:nvPr/>
            </p:nvSpPr>
            <p:spPr>
              <a:xfrm>
                <a:off x="6793136" y="2594561"/>
                <a:ext cx="543600" cy="215987"/>
              </a:xfrm>
              <a:prstGeom prst="roundRect">
                <a:avLst>
                  <a:gd name="adj" fmla="val 882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Социальный калькулятор</a:t>
                </a:r>
              </a:p>
            </p:txBody>
          </p:sp>
          <p:sp>
            <p:nvSpPr>
              <p:cNvPr id="151" name="Rounded Rectangle 600">
                <a:extLst>
                  <a:ext uri="{FF2B5EF4-FFF2-40B4-BE49-F238E27FC236}">
                    <a16:creationId xmlns:a16="http://schemas.microsoft.com/office/drawing/2014/main" id="{84ECE8A0-70D0-4C9F-0546-C46AAE295635}"/>
                  </a:ext>
                </a:extLst>
              </p:cNvPr>
              <p:cNvSpPr/>
              <p:nvPr/>
            </p:nvSpPr>
            <p:spPr>
              <a:xfrm>
                <a:off x="7282736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37" name="Group 55">
              <a:extLst>
                <a:ext uri="{FF2B5EF4-FFF2-40B4-BE49-F238E27FC236}">
                  <a16:creationId xmlns:a16="http://schemas.microsoft.com/office/drawing/2014/main" id="{1B7ABBBE-0749-49F2-7124-6201DB4113BF}"/>
                </a:ext>
              </a:extLst>
            </p:cNvPr>
            <p:cNvGrpSpPr/>
            <p:nvPr/>
          </p:nvGrpSpPr>
          <p:grpSpPr>
            <a:xfrm>
              <a:off x="4009956" y="2230628"/>
              <a:ext cx="543600" cy="219153"/>
              <a:chOff x="6793136" y="2849142"/>
              <a:chExt cx="543600" cy="219153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39394D03-15DB-DDEC-F117-2437C585E696}"/>
                  </a:ext>
                </a:extLst>
              </p:cNvPr>
              <p:cNvSpPr txBox="1"/>
              <p:nvPr/>
            </p:nvSpPr>
            <p:spPr>
              <a:xfrm>
                <a:off x="6793136" y="2852308"/>
                <a:ext cx="543600" cy="215987"/>
              </a:xfrm>
              <a:prstGeom prst="roundRect">
                <a:avLst>
                  <a:gd name="adj" fmla="val 686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Построение индивидуального маршрута реабилитации</a:t>
                </a:r>
              </a:p>
            </p:txBody>
          </p:sp>
          <p:sp>
            <p:nvSpPr>
              <p:cNvPr id="149" name="Rounded Rectangle 601">
                <a:extLst>
                  <a:ext uri="{FF2B5EF4-FFF2-40B4-BE49-F238E27FC236}">
                    <a16:creationId xmlns:a16="http://schemas.microsoft.com/office/drawing/2014/main" id="{981F5B53-BF09-C2CF-7CD9-5B6CD2E0F9CE}"/>
                  </a:ext>
                </a:extLst>
              </p:cNvPr>
              <p:cNvSpPr/>
              <p:nvPr/>
            </p:nvSpPr>
            <p:spPr>
              <a:xfrm>
                <a:off x="7282736" y="28491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38" name="Group 962">
              <a:extLst>
                <a:ext uri="{FF2B5EF4-FFF2-40B4-BE49-F238E27FC236}">
                  <a16:creationId xmlns:a16="http://schemas.microsoft.com/office/drawing/2014/main" id="{58474F59-66FF-529F-C980-429C8DED84EB}"/>
                </a:ext>
              </a:extLst>
            </p:cNvPr>
            <p:cNvGrpSpPr/>
            <p:nvPr/>
          </p:nvGrpSpPr>
          <p:grpSpPr>
            <a:xfrm>
              <a:off x="4576470" y="1753049"/>
              <a:ext cx="543600" cy="215988"/>
              <a:chOff x="7359650" y="2336801"/>
              <a:chExt cx="543600" cy="215988"/>
            </a:xfrm>
          </p:grpSpPr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DD4A4AE2-0716-8A09-7E58-C0C7A87BB530}"/>
                  </a:ext>
                </a:extLst>
              </p:cNvPr>
              <p:cNvSpPr txBox="1"/>
              <p:nvPr/>
            </p:nvSpPr>
            <p:spPr>
              <a:xfrm>
                <a:off x="7359650" y="2336802"/>
                <a:ext cx="543600" cy="215987"/>
              </a:xfrm>
              <a:prstGeom prst="roundRect">
                <a:avLst>
                  <a:gd name="adj" fmla="val 7112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Получение статуса многодетной семьи</a:t>
                </a:r>
              </a:p>
            </p:txBody>
          </p:sp>
          <p:sp>
            <p:nvSpPr>
              <p:cNvPr id="147" name="Rounded Rectangle 604">
                <a:extLst>
                  <a:ext uri="{FF2B5EF4-FFF2-40B4-BE49-F238E27FC236}">
                    <a16:creationId xmlns:a16="http://schemas.microsoft.com/office/drawing/2014/main" id="{F462DEB1-7F27-41F2-125D-843AA29EB35E}"/>
                  </a:ext>
                </a:extLst>
              </p:cNvPr>
              <p:cNvSpPr/>
              <p:nvPr/>
            </p:nvSpPr>
            <p:spPr>
              <a:xfrm>
                <a:off x="7849250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39" name="Group 61">
              <a:extLst>
                <a:ext uri="{FF2B5EF4-FFF2-40B4-BE49-F238E27FC236}">
                  <a16:creationId xmlns:a16="http://schemas.microsoft.com/office/drawing/2014/main" id="{B3A262B3-647C-1E8B-3430-B710732236FD}"/>
                </a:ext>
              </a:extLst>
            </p:cNvPr>
            <p:cNvGrpSpPr/>
            <p:nvPr/>
          </p:nvGrpSpPr>
          <p:grpSpPr>
            <a:xfrm>
              <a:off x="4576470" y="1994581"/>
              <a:ext cx="543600" cy="216171"/>
              <a:chOff x="7359650" y="2594377"/>
              <a:chExt cx="543600" cy="216171"/>
            </a:xfrm>
          </p:grpSpPr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42A21C7E-7717-6CE4-26C0-8B46F9D65E1B}"/>
                  </a:ext>
                </a:extLst>
              </p:cNvPr>
              <p:cNvSpPr txBox="1"/>
              <p:nvPr/>
            </p:nvSpPr>
            <p:spPr>
              <a:xfrm>
                <a:off x="7359650" y="2594561"/>
                <a:ext cx="543600" cy="215987"/>
              </a:xfrm>
              <a:prstGeom prst="roundRect">
                <a:avLst>
                  <a:gd name="adj" fmla="val 882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Пособия почетным донорам</a:t>
                </a:r>
              </a:p>
            </p:txBody>
          </p:sp>
          <p:sp>
            <p:nvSpPr>
              <p:cNvPr id="145" name="Rounded Rectangle 605">
                <a:extLst>
                  <a:ext uri="{FF2B5EF4-FFF2-40B4-BE49-F238E27FC236}">
                    <a16:creationId xmlns:a16="http://schemas.microsoft.com/office/drawing/2014/main" id="{811E2F09-FE44-FF6C-6C8D-48061ACC28F4}"/>
                  </a:ext>
                </a:extLst>
              </p:cNvPr>
              <p:cNvSpPr/>
              <p:nvPr/>
            </p:nvSpPr>
            <p:spPr>
              <a:xfrm>
                <a:off x="7849250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40" name="Group 57">
              <a:extLst>
                <a:ext uri="{FF2B5EF4-FFF2-40B4-BE49-F238E27FC236}">
                  <a16:creationId xmlns:a16="http://schemas.microsoft.com/office/drawing/2014/main" id="{074C9EC3-FB35-8E12-C228-6BFD9D81A16B}"/>
                </a:ext>
              </a:extLst>
            </p:cNvPr>
            <p:cNvGrpSpPr/>
            <p:nvPr/>
          </p:nvGrpSpPr>
          <p:grpSpPr>
            <a:xfrm>
              <a:off x="4576470" y="2230628"/>
              <a:ext cx="543600" cy="219153"/>
              <a:chOff x="7359650" y="2849142"/>
              <a:chExt cx="543600" cy="219153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2339CA24-F13C-C628-F8F7-B7ACF9F969A7}"/>
                  </a:ext>
                </a:extLst>
              </p:cNvPr>
              <p:cNvSpPr txBox="1"/>
              <p:nvPr/>
            </p:nvSpPr>
            <p:spPr>
              <a:xfrm>
                <a:off x="7359650" y="2852308"/>
                <a:ext cx="543600" cy="215987"/>
              </a:xfrm>
              <a:prstGeom prst="roundRect">
                <a:avLst>
                  <a:gd name="adj" fmla="val 686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Выплаты при рождении ребенка</a:t>
                </a:r>
              </a:p>
            </p:txBody>
          </p:sp>
          <p:sp>
            <p:nvSpPr>
              <p:cNvPr id="143" name="Rounded Rectangle 606">
                <a:extLst>
                  <a:ext uri="{FF2B5EF4-FFF2-40B4-BE49-F238E27FC236}">
                    <a16:creationId xmlns:a16="http://schemas.microsoft.com/office/drawing/2014/main" id="{92D55A59-AB55-3837-A9B2-5AFC502C7D30}"/>
                  </a:ext>
                </a:extLst>
              </p:cNvPr>
              <p:cNvSpPr/>
              <p:nvPr/>
            </p:nvSpPr>
            <p:spPr>
              <a:xfrm>
                <a:off x="7849250" y="28491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060AAF7C-A6CB-72AB-BBB2-25290CCB041D}"/>
                </a:ext>
              </a:extLst>
            </p:cNvPr>
            <p:cNvSpPr txBox="1"/>
            <p:nvPr/>
          </p:nvSpPr>
          <p:spPr>
            <a:xfrm>
              <a:off x="4009956" y="2951488"/>
              <a:ext cx="1116000" cy="54000"/>
            </a:xfrm>
            <a:prstGeom prst="round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>
              <a:defPPr>
                <a:defRPr lang="ru-RU"/>
              </a:defPPr>
              <a:lvl1pPr>
                <a:lnSpc>
                  <a:spcPct val="80000"/>
                </a:lnSpc>
                <a:defRPr sz="600" kern="0">
                  <a:latin typeface="SB Sans Text" panose="020B0503040504020204" pitchFamily="34" charset="-52"/>
                  <a:ea typeface="Roboto Slab" pitchFamily="2" charset="0"/>
                  <a:cs typeface="SB Sans Text" panose="020B0503040504020204" pitchFamily="34" charset="-5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…</a:t>
              </a:r>
            </a:p>
          </p:txBody>
        </p:sp>
      </p:grpSp>
      <p:grpSp>
        <p:nvGrpSpPr>
          <p:cNvPr id="318" name="Group 24">
            <a:extLst>
              <a:ext uri="{FF2B5EF4-FFF2-40B4-BE49-F238E27FC236}">
                <a16:creationId xmlns:a16="http://schemas.microsoft.com/office/drawing/2014/main" id="{D24D6D90-F0A0-31D3-5FD1-420E84EC845E}"/>
              </a:ext>
            </a:extLst>
          </p:cNvPr>
          <p:cNvGrpSpPr/>
          <p:nvPr/>
        </p:nvGrpSpPr>
        <p:grpSpPr>
          <a:xfrm>
            <a:off x="10253233" y="3789492"/>
            <a:ext cx="1230790" cy="943469"/>
            <a:chOff x="3955956" y="1603081"/>
            <a:chExt cx="1224000" cy="938786"/>
          </a:xfrm>
        </p:grpSpPr>
        <p:sp>
          <p:nvSpPr>
            <p:cNvPr id="319" name="Скругленный прямоугольник 531">
              <a:extLst>
                <a:ext uri="{FF2B5EF4-FFF2-40B4-BE49-F238E27FC236}">
                  <a16:creationId xmlns:a16="http://schemas.microsoft.com/office/drawing/2014/main" id="{89C420D2-C520-9B8F-D1ED-FF5B67662F18}"/>
                </a:ext>
              </a:extLst>
            </p:cNvPr>
            <p:cNvSpPr/>
            <p:nvPr/>
          </p:nvSpPr>
          <p:spPr>
            <a:xfrm>
              <a:off x="3955956" y="1603081"/>
              <a:ext cx="1224000" cy="938786"/>
            </a:xfrm>
            <a:prstGeom prst="roundRect">
              <a:avLst>
                <a:gd name="adj" fmla="val 2226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  <p:sp>
          <p:nvSpPr>
            <p:cNvPr id="320" name="object 3">
              <a:extLst>
                <a:ext uri="{FF2B5EF4-FFF2-40B4-BE49-F238E27FC236}">
                  <a16:creationId xmlns:a16="http://schemas.microsoft.com/office/drawing/2014/main" id="{2964C99F-8338-213A-2526-8D662DAF6534}"/>
                </a:ext>
              </a:extLst>
            </p:cNvPr>
            <p:cNvSpPr txBox="1"/>
            <p:nvPr/>
          </p:nvSpPr>
          <p:spPr>
            <a:xfrm>
              <a:off x="4009956" y="1618899"/>
              <a:ext cx="1116000" cy="1225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Энергетика</a:t>
              </a:r>
            </a:p>
          </p:txBody>
        </p:sp>
        <p:sp>
          <p:nvSpPr>
            <p:cNvPr id="321" name="TextBox 320">
              <a:extLst>
                <a:ext uri="{FF2B5EF4-FFF2-40B4-BE49-F238E27FC236}">
                  <a16:creationId xmlns:a16="http://schemas.microsoft.com/office/drawing/2014/main" id="{6B280E5F-EF0B-8A11-EC9A-F9336257F580}"/>
                </a:ext>
              </a:extLst>
            </p:cNvPr>
            <p:cNvSpPr txBox="1"/>
            <p:nvPr/>
          </p:nvSpPr>
          <p:spPr>
            <a:xfrm>
              <a:off x="4576470" y="2232000"/>
              <a:ext cx="543600" cy="201869"/>
            </a:xfrm>
            <a:prstGeom prst="roundRect">
              <a:avLst>
                <a:gd name="adj" fmla="val 4421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>
                <a:lnSpc>
                  <a:spcPct val="80000"/>
                </a:lnSpc>
                <a:defRPr sz="380" kern="0">
                  <a:solidFill>
                    <a:schemeClr val="tx1"/>
                  </a:solidFill>
                  <a:latin typeface="SB Sans Text" panose="020B0503040504020204" pitchFamily="34" charset="-52"/>
                  <a:ea typeface="Roboto Slab" pitchFamily="2" charset="0"/>
                  <a:cs typeface="SB Sans Text" panose="020B0503040504020204" pitchFamily="34" charset="-5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Регистрация </a:t>
              </a:r>
            </a:p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аварийных событий</a:t>
              </a:r>
            </a:p>
          </p:txBody>
        </p:sp>
        <p:grpSp>
          <p:nvGrpSpPr>
            <p:cNvPr id="322" name="Group 963">
              <a:extLst>
                <a:ext uri="{FF2B5EF4-FFF2-40B4-BE49-F238E27FC236}">
                  <a16:creationId xmlns:a16="http://schemas.microsoft.com/office/drawing/2014/main" id="{9EC665A8-9919-1E11-2F21-D62935954C18}"/>
                </a:ext>
              </a:extLst>
            </p:cNvPr>
            <p:cNvGrpSpPr/>
            <p:nvPr/>
          </p:nvGrpSpPr>
          <p:grpSpPr>
            <a:xfrm>
              <a:off x="4009956" y="2231999"/>
              <a:ext cx="543600" cy="201871"/>
              <a:chOff x="6793136" y="2869231"/>
              <a:chExt cx="543600" cy="201871"/>
            </a:xfrm>
          </p:grpSpPr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639DFD85-B812-2542-5826-020F13A67030}"/>
                  </a:ext>
                </a:extLst>
              </p:cNvPr>
              <p:cNvSpPr txBox="1"/>
              <p:nvPr/>
            </p:nvSpPr>
            <p:spPr>
              <a:xfrm>
                <a:off x="6793136" y="2869233"/>
                <a:ext cx="543600" cy="201869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Единая </a:t>
                </a:r>
                <a:r>
                  <a:rPr kumimoji="0" lang="ru-RU" sz="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инфосреда</a:t>
                </a:r>
                <a:endPara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ТЭК России </a:t>
                </a:r>
              </a:p>
            </p:txBody>
          </p:sp>
          <p:sp>
            <p:nvSpPr>
              <p:cNvPr id="339" name="Rounded Rectangle 602">
                <a:extLst>
                  <a:ext uri="{FF2B5EF4-FFF2-40B4-BE49-F238E27FC236}">
                    <a16:creationId xmlns:a16="http://schemas.microsoft.com/office/drawing/2014/main" id="{8BF4AB5A-A3BD-4546-39F5-D9A29F03AEC0}"/>
                  </a:ext>
                </a:extLst>
              </p:cNvPr>
              <p:cNvSpPr/>
              <p:nvPr/>
            </p:nvSpPr>
            <p:spPr>
              <a:xfrm>
                <a:off x="7282736" y="286923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323" name="Rounded Rectangle 607">
              <a:extLst>
                <a:ext uri="{FF2B5EF4-FFF2-40B4-BE49-F238E27FC236}">
                  <a16:creationId xmlns:a16="http://schemas.microsoft.com/office/drawing/2014/main" id="{4EBBF159-737C-FD4B-D639-C4E746309BC2}"/>
                </a:ext>
              </a:extLst>
            </p:cNvPr>
            <p:cNvSpPr/>
            <p:nvPr/>
          </p:nvSpPr>
          <p:spPr>
            <a:xfrm>
              <a:off x="5066070" y="2231999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7987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4" name="Rounded Rectangle 13">
              <a:extLst>
                <a:ext uri="{FF2B5EF4-FFF2-40B4-BE49-F238E27FC236}">
                  <a16:creationId xmlns:a16="http://schemas.microsoft.com/office/drawing/2014/main" id="{E6D98742-E610-26D8-7160-76E0CCAFF9BD}"/>
                </a:ext>
              </a:extLst>
            </p:cNvPr>
            <p:cNvSpPr/>
            <p:nvPr/>
          </p:nvSpPr>
          <p:spPr>
            <a:xfrm>
              <a:off x="5066070" y="1653454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>
              <a:outerShdw blurRad="25400" dist="12700" dir="5400000" algn="t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25" name="Group 53">
              <a:extLst>
                <a:ext uri="{FF2B5EF4-FFF2-40B4-BE49-F238E27FC236}">
                  <a16:creationId xmlns:a16="http://schemas.microsoft.com/office/drawing/2014/main" id="{2A219DAD-1AB9-AF23-F755-A1C5E671C5F8}"/>
                </a:ext>
              </a:extLst>
            </p:cNvPr>
            <p:cNvGrpSpPr/>
            <p:nvPr/>
          </p:nvGrpSpPr>
          <p:grpSpPr>
            <a:xfrm>
              <a:off x="4009956" y="1753049"/>
              <a:ext cx="543600" cy="215988"/>
              <a:chOff x="6793136" y="2336801"/>
              <a:chExt cx="543600" cy="215988"/>
            </a:xfrm>
          </p:grpSpPr>
          <p:sp>
            <p:nvSpPr>
              <p:cNvPr id="336" name="TextBox 335">
                <a:extLst>
                  <a:ext uri="{FF2B5EF4-FFF2-40B4-BE49-F238E27FC236}">
                    <a16:creationId xmlns:a16="http://schemas.microsoft.com/office/drawing/2014/main" id="{1F925410-1E61-5007-CE10-3747A94B7249}"/>
                  </a:ext>
                </a:extLst>
              </p:cNvPr>
              <p:cNvSpPr txBox="1"/>
              <p:nvPr/>
            </p:nvSpPr>
            <p:spPr>
              <a:xfrm>
                <a:off x="6793136" y="2336802"/>
                <a:ext cx="543600" cy="215987"/>
              </a:xfrm>
              <a:prstGeom prst="roundRect">
                <a:avLst>
                  <a:gd name="adj" fmla="val 7112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Цифровой двойник электростанции</a:t>
                </a:r>
              </a:p>
            </p:txBody>
          </p:sp>
          <p:sp>
            <p:nvSpPr>
              <p:cNvPr id="337" name="Rounded Rectangle 599">
                <a:extLst>
                  <a:ext uri="{FF2B5EF4-FFF2-40B4-BE49-F238E27FC236}">
                    <a16:creationId xmlns:a16="http://schemas.microsoft.com/office/drawing/2014/main" id="{9128B901-0CC6-92B1-E2CC-1A8A8D01A119}"/>
                  </a:ext>
                </a:extLst>
              </p:cNvPr>
              <p:cNvSpPr/>
              <p:nvPr/>
            </p:nvSpPr>
            <p:spPr>
              <a:xfrm>
                <a:off x="7282736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26" name="Group 54">
              <a:extLst>
                <a:ext uri="{FF2B5EF4-FFF2-40B4-BE49-F238E27FC236}">
                  <a16:creationId xmlns:a16="http://schemas.microsoft.com/office/drawing/2014/main" id="{11B62A1C-7DAF-310D-1401-AC291AB088E1}"/>
                </a:ext>
              </a:extLst>
            </p:cNvPr>
            <p:cNvGrpSpPr/>
            <p:nvPr/>
          </p:nvGrpSpPr>
          <p:grpSpPr>
            <a:xfrm>
              <a:off x="4009956" y="1994581"/>
              <a:ext cx="543600" cy="214163"/>
              <a:chOff x="6793136" y="2594377"/>
              <a:chExt cx="543600" cy="214163"/>
            </a:xfrm>
          </p:grpSpPr>
          <p:sp>
            <p:nvSpPr>
              <p:cNvPr id="334" name="TextBox 333">
                <a:extLst>
                  <a:ext uri="{FF2B5EF4-FFF2-40B4-BE49-F238E27FC236}">
                    <a16:creationId xmlns:a16="http://schemas.microsoft.com/office/drawing/2014/main" id="{0FF9CE7B-51D6-54CF-5732-EE80CA080F31}"/>
                  </a:ext>
                </a:extLst>
              </p:cNvPr>
              <p:cNvSpPr txBox="1"/>
              <p:nvPr/>
            </p:nvSpPr>
            <p:spPr>
              <a:xfrm>
                <a:off x="6793136" y="2594561"/>
                <a:ext cx="543600" cy="213979"/>
              </a:xfrm>
              <a:prstGeom prst="roundRect">
                <a:avLst>
                  <a:gd name="adj" fmla="val 882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Интеллектуальное месторождение</a:t>
                </a:r>
              </a:p>
            </p:txBody>
          </p:sp>
          <p:sp>
            <p:nvSpPr>
              <p:cNvPr id="335" name="Rounded Rectangle 600">
                <a:extLst>
                  <a:ext uri="{FF2B5EF4-FFF2-40B4-BE49-F238E27FC236}">
                    <a16:creationId xmlns:a16="http://schemas.microsoft.com/office/drawing/2014/main" id="{EFDAE6C7-7202-448F-5B81-03722C39AB42}"/>
                  </a:ext>
                </a:extLst>
              </p:cNvPr>
              <p:cNvSpPr/>
              <p:nvPr/>
            </p:nvSpPr>
            <p:spPr>
              <a:xfrm>
                <a:off x="7282736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27" name="Group 962">
              <a:extLst>
                <a:ext uri="{FF2B5EF4-FFF2-40B4-BE49-F238E27FC236}">
                  <a16:creationId xmlns:a16="http://schemas.microsoft.com/office/drawing/2014/main" id="{83F4B005-E0A0-FCE6-28B9-0A68B83DA0CC}"/>
                </a:ext>
              </a:extLst>
            </p:cNvPr>
            <p:cNvGrpSpPr/>
            <p:nvPr/>
          </p:nvGrpSpPr>
          <p:grpSpPr>
            <a:xfrm>
              <a:off x="4576470" y="1753049"/>
              <a:ext cx="543600" cy="215988"/>
              <a:chOff x="7359650" y="2336801"/>
              <a:chExt cx="543600" cy="215988"/>
            </a:xfrm>
          </p:grpSpPr>
          <p:sp>
            <p:nvSpPr>
              <p:cNvPr id="332" name="TextBox 331">
                <a:extLst>
                  <a:ext uri="{FF2B5EF4-FFF2-40B4-BE49-F238E27FC236}">
                    <a16:creationId xmlns:a16="http://schemas.microsoft.com/office/drawing/2014/main" id="{88B67A13-A4BA-8089-46D6-CD3C5B45D965}"/>
                  </a:ext>
                </a:extLst>
              </p:cNvPr>
              <p:cNvSpPr txBox="1"/>
              <p:nvPr/>
            </p:nvSpPr>
            <p:spPr>
              <a:xfrm>
                <a:off x="7359650" y="2336802"/>
                <a:ext cx="543600" cy="215987"/>
              </a:xfrm>
              <a:prstGeom prst="roundRect">
                <a:avLst>
                  <a:gd name="adj" fmla="val 7112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Цифровое подключение к сетям газораспределения</a:t>
                </a:r>
              </a:p>
            </p:txBody>
          </p:sp>
          <p:sp>
            <p:nvSpPr>
              <p:cNvPr id="333" name="Rounded Rectangle 604">
                <a:extLst>
                  <a:ext uri="{FF2B5EF4-FFF2-40B4-BE49-F238E27FC236}">
                    <a16:creationId xmlns:a16="http://schemas.microsoft.com/office/drawing/2014/main" id="{E58B1BC9-115E-510F-3C63-CE74F8052F9F}"/>
                  </a:ext>
                </a:extLst>
              </p:cNvPr>
              <p:cNvSpPr/>
              <p:nvPr/>
            </p:nvSpPr>
            <p:spPr>
              <a:xfrm>
                <a:off x="7849250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28" name="Group 61">
              <a:extLst>
                <a:ext uri="{FF2B5EF4-FFF2-40B4-BE49-F238E27FC236}">
                  <a16:creationId xmlns:a16="http://schemas.microsoft.com/office/drawing/2014/main" id="{684B34CA-C013-643A-1AA0-9274806BFD11}"/>
                </a:ext>
              </a:extLst>
            </p:cNvPr>
            <p:cNvGrpSpPr/>
            <p:nvPr/>
          </p:nvGrpSpPr>
          <p:grpSpPr>
            <a:xfrm>
              <a:off x="4576470" y="1994581"/>
              <a:ext cx="543600" cy="214163"/>
              <a:chOff x="7359650" y="2594377"/>
              <a:chExt cx="543600" cy="214163"/>
            </a:xfrm>
          </p:grpSpPr>
          <p:sp>
            <p:nvSpPr>
              <p:cNvPr id="330" name="TextBox 329">
                <a:extLst>
                  <a:ext uri="{FF2B5EF4-FFF2-40B4-BE49-F238E27FC236}">
                    <a16:creationId xmlns:a16="http://schemas.microsoft.com/office/drawing/2014/main" id="{3834CF4C-842C-53E0-7016-905998AF9A4C}"/>
                  </a:ext>
                </a:extLst>
              </p:cNvPr>
              <p:cNvSpPr txBox="1"/>
              <p:nvPr/>
            </p:nvSpPr>
            <p:spPr>
              <a:xfrm>
                <a:off x="7359650" y="2594561"/>
                <a:ext cx="543600" cy="213979"/>
              </a:xfrm>
              <a:prstGeom prst="roundRect">
                <a:avLst>
                  <a:gd name="adj" fmla="val 882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Цифровое подключение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к электросетям</a:t>
                </a:r>
              </a:p>
            </p:txBody>
          </p:sp>
          <p:sp>
            <p:nvSpPr>
              <p:cNvPr id="331" name="Rounded Rectangle 605">
                <a:extLst>
                  <a:ext uri="{FF2B5EF4-FFF2-40B4-BE49-F238E27FC236}">
                    <a16:creationId xmlns:a16="http://schemas.microsoft.com/office/drawing/2014/main" id="{85E45E9C-E121-9C92-BEB8-4A0F48B7F4BD}"/>
                  </a:ext>
                </a:extLst>
              </p:cNvPr>
              <p:cNvSpPr/>
              <p:nvPr/>
            </p:nvSpPr>
            <p:spPr>
              <a:xfrm>
                <a:off x="7849250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329" name="TextBox 328">
              <a:extLst>
                <a:ext uri="{FF2B5EF4-FFF2-40B4-BE49-F238E27FC236}">
                  <a16:creationId xmlns:a16="http://schemas.microsoft.com/office/drawing/2014/main" id="{CC038BA5-1162-E8FA-DFE5-2F868215FE85}"/>
                </a:ext>
              </a:extLst>
            </p:cNvPr>
            <p:cNvSpPr txBox="1"/>
            <p:nvPr/>
          </p:nvSpPr>
          <p:spPr>
            <a:xfrm>
              <a:off x="4009956" y="2450276"/>
              <a:ext cx="1116000" cy="54000"/>
            </a:xfrm>
            <a:prstGeom prst="round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>
              <a:defPPr>
                <a:defRPr lang="ru-RU"/>
              </a:defPPr>
              <a:lvl1pPr>
                <a:lnSpc>
                  <a:spcPct val="80000"/>
                </a:lnSpc>
                <a:defRPr sz="600" kern="0">
                  <a:latin typeface="SB Sans Text" panose="020B0503040504020204" pitchFamily="34" charset="-52"/>
                  <a:ea typeface="Roboto Slab" pitchFamily="2" charset="0"/>
                  <a:cs typeface="SB Sans Text" panose="020B0503040504020204" pitchFamily="34" charset="-5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…</a:t>
              </a:r>
            </a:p>
          </p:txBody>
        </p:sp>
      </p:grpSp>
      <p:grpSp>
        <p:nvGrpSpPr>
          <p:cNvPr id="396" name="Group 24">
            <a:extLst>
              <a:ext uri="{FF2B5EF4-FFF2-40B4-BE49-F238E27FC236}">
                <a16:creationId xmlns:a16="http://schemas.microsoft.com/office/drawing/2014/main" id="{FDB2C17C-D0B6-837C-1EAB-30F172F29162}"/>
              </a:ext>
            </a:extLst>
          </p:cNvPr>
          <p:cNvGrpSpPr/>
          <p:nvPr/>
        </p:nvGrpSpPr>
        <p:grpSpPr>
          <a:xfrm>
            <a:off x="10253233" y="2798215"/>
            <a:ext cx="1230790" cy="943469"/>
            <a:chOff x="3955956" y="1603081"/>
            <a:chExt cx="1224000" cy="938786"/>
          </a:xfrm>
        </p:grpSpPr>
        <p:sp>
          <p:nvSpPr>
            <p:cNvPr id="397" name="Скругленный прямоугольник 531">
              <a:extLst>
                <a:ext uri="{FF2B5EF4-FFF2-40B4-BE49-F238E27FC236}">
                  <a16:creationId xmlns:a16="http://schemas.microsoft.com/office/drawing/2014/main" id="{EB31A12A-3AC5-207B-22EA-CBC5CA97BD52}"/>
                </a:ext>
              </a:extLst>
            </p:cNvPr>
            <p:cNvSpPr/>
            <p:nvPr/>
          </p:nvSpPr>
          <p:spPr>
            <a:xfrm>
              <a:off x="3955956" y="1603081"/>
              <a:ext cx="1224000" cy="938786"/>
            </a:xfrm>
            <a:prstGeom prst="roundRect">
              <a:avLst>
                <a:gd name="adj" fmla="val 2226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  <p:sp>
          <p:nvSpPr>
            <p:cNvPr id="398" name="object 3">
              <a:extLst>
                <a:ext uri="{FF2B5EF4-FFF2-40B4-BE49-F238E27FC236}">
                  <a16:creationId xmlns:a16="http://schemas.microsoft.com/office/drawing/2014/main" id="{BD495D3B-1192-3193-2B48-20FA5C21517B}"/>
                </a:ext>
              </a:extLst>
            </p:cNvPr>
            <p:cNvSpPr txBox="1"/>
            <p:nvPr/>
          </p:nvSpPr>
          <p:spPr>
            <a:xfrm>
              <a:off x="4009956" y="1618899"/>
              <a:ext cx="1116000" cy="1225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Культура</a:t>
              </a:r>
            </a:p>
          </p:txBody>
        </p:sp>
        <p:sp>
          <p:nvSpPr>
            <p:cNvPr id="399" name="TextBox 398">
              <a:extLst>
                <a:ext uri="{FF2B5EF4-FFF2-40B4-BE49-F238E27FC236}">
                  <a16:creationId xmlns:a16="http://schemas.microsoft.com/office/drawing/2014/main" id="{05031FDE-4664-1376-2602-14FA648E12FC}"/>
                </a:ext>
              </a:extLst>
            </p:cNvPr>
            <p:cNvSpPr txBox="1"/>
            <p:nvPr/>
          </p:nvSpPr>
          <p:spPr>
            <a:xfrm>
              <a:off x="4576470" y="2232000"/>
              <a:ext cx="543600" cy="201869"/>
            </a:xfrm>
            <a:prstGeom prst="roundRect">
              <a:avLst>
                <a:gd name="adj" fmla="val 4421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>
                <a:lnSpc>
                  <a:spcPct val="80000"/>
                </a:lnSpc>
                <a:defRPr sz="380" kern="0">
                  <a:solidFill>
                    <a:schemeClr val="tx1"/>
                  </a:solidFill>
                  <a:latin typeface="SB Sans Text" panose="020B0503040504020204" pitchFamily="34" charset="-52"/>
                  <a:ea typeface="Roboto Slab" pitchFamily="2" charset="0"/>
                  <a:cs typeface="SB Sans Text" panose="020B0503040504020204" pitchFamily="34" charset="-5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Регистрация</a:t>
              </a:r>
              <a:b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и управление объектами культур-</a:t>
              </a:r>
              <a:r>
                <a:rPr kumimoji="0" lang="ru-RU" sz="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ного</a:t>
              </a: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 наследия </a:t>
              </a:r>
            </a:p>
          </p:txBody>
        </p:sp>
        <p:grpSp>
          <p:nvGrpSpPr>
            <p:cNvPr id="400" name="Group 963">
              <a:extLst>
                <a:ext uri="{FF2B5EF4-FFF2-40B4-BE49-F238E27FC236}">
                  <a16:creationId xmlns:a16="http://schemas.microsoft.com/office/drawing/2014/main" id="{697D9061-D371-86B6-414F-4B7F766F1E53}"/>
                </a:ext>
              </a:extLst>
            </p:cNvPr>
            <p:cNvGrpSpPr/>
            <p:nvPr/>
          </p:nvGrpSpPr>
          <p:grpSpPr>
            <a:xfrm>
              <a:off x="4009956" y="2231999"/>
              <a:ext cx="543600" cy="201871"/>
              <a:chOff x="6793136" y="2869231"/>
              <a:chExt cx="543600" cy="201871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1F6F7C00-DB4C-64F9-D184-2520F116900A}"/>
                  </a:ext>
                </a:extLst>
              </p:cNvPr>
              <p:cNvSpPr txBox="1"/>
              <p:nvPr/>
            </p:nvSpPr>
            <p:spPr>
              <a:xfrm>
                <a:off x="6793136" y="2869233"/>
                <a:ext cx="543600" cy="201869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Учет показов фильмов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в кинозалах</a:t>
                </a:r>
              </a:p>
            </p:txBody>
          </p:sp>
          <p:sp>
            <p:nvSpPr>
              <p:cNvPr id="417" name="Rounded Rectangle 602">
                <a:extLst>
                  <a:ext uri="{FF2B5EF4-FFF2-40B4-BE49-F238E27FC236}">
                    <a16:creationId xmlns:a16="http://schemas.microsoft.com/office/drawing/2014/main" id="{B4772AD6-2E6E-6BFD-1C62-79BF1BAA2E24}"/>
                  </a:ext>
                </a:extLst>
              </p:cNvPr>
              <p:cNvSpPr/>
              <p:nvPr/>
            </p:nvSpPr>
            <p:spPr>
              <a:xfrm>
                <a:off x="7282736" y="286923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401" name="Rounded Rectangle 607">
              <a:extLst>
                <a:ext uri="{FF2B5EF4-FFF2-40B4-BE49-F238E27FC236}">
                  <a16:creationId xmlns:a16="http://schemas.microsoft.com/office/drawing/2014/main" id="{E5819B75-5512-76A7-364F-74A27E932968}"/>
                </a:ext>
              </a:extLst>
            </p:cNvPr>
            <p:cNvSpPr/>
            <p:nvPr/>
          </p:nvSpPr>
          <p:spPr>
            <a:xfrm>
              <a:off x="5066070" y="2231999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7987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2" name="Rounded Rectangle 13">
              <a:extLst>
                <a:ext uri="{FF2B5EF4-FFF2-40B4-BE49-F238E27FC236}">
                  <a16:creationId xmlns:a16="http://schemas.microsoft.com/office/drawing/2014/main" id="{03BC307D-0ADE-FFF9-D27F-C35CB07B4D03}"/>
                </a:ext>
              </a:extLst>
            </p:cNvPr>
            <p:cNvSpPr/>
            <p:nvPr/>
          </p:nvSpPr>
          <p:spPr>
            <a:xfrm>
              <a:off x="5066070" y="1653454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>
              <a:outerShdw blurRad="25400" dist="12700" dir="5400000" algn="t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403" name="Group 53">
              <a:extLst>
                <a:ext uri="{FF2B5EF4-FFF2-40B4-BE49-F238E27FC236}">
                  <a16:creationId xmlns:a16="http://schemas.microsoft.com/office/drawing/2014/main" id="{7C44B584-C2E1-9FF2-55A2-0C978C1DD698}"/>
                </a:ext>
              </a:extLst>
            </p:cNvPr>
            <p:cNvGrpSpPr/>
            <p:nvPr/>
          </p:nvGrpSpPr>
          <p:grpSpPr>
            <a:xfrm>
              <a:off x="4009956" y="1753049"/>
              <a:ext cx="543600" cy="215988"/>
              <a:chOff x="6793136" y="2336801"/>
              <a:chExt cx="543600" cy="215988"/>
            </a:xfrm>
          </p:grpSpPr>
          <p:sp>
            <p:nvSpPr>
              <p:cNvPr id="414" name="TextBox 413">
                <a:extLst>
                  <a:ext uri="{FF2B5EF4-FFF2-40B4-BE49-F238E27FC236}">
                    <a16:creationId xmlns:a16="http://schemas.microsoft.com/office/drawing/2014/main" id="{8C648B40-2045-7D52-C3F4-0E6E158273FB}"/>
                  </a:ext>
                </a:extLst>
              </p:cNvPr>
              <p:cNvSpPr txBox="1"/>
              <p:nvPr/>
            </p:nvSpPr>
            <p:spPr>
              <a:xfrm>
                <a:off x="6793136" y="2336802"/>
                <a:ext cx="543600" cy="215987"/>
              </a:xfrm>
              <a:prstGeom prst="roundRect">
                <a:avLst>
                  <a:gd name="adj" fmla="val 7112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Портал культурного наследия, традиций народов России</a:t>
                </a:r>
              </a:p>
            </p:txBody>
          </p:sp>
          <p:sp>
            <p:nvSpPr>
              <p:cNvPr id="415" name="Rounded Rectangle 599">
                <a:extLst>
                  <a:ext uri="{FF2B5EF4-FFF2-40B4-BE49-F238E27FC236}">
                    <a16:creationId xmlns:a16="http://schemas.microsoft.com/office/drawing/2014/main" id="{17E8B8DB-F249-B0DF-E2EA-1DC3EDCC72A6}"/>
                  </a:ext>
                </a:extLst>
              </p:cNvPr>
              <p:cNvSpPr/>
              <p:nvPr/>
            </p:nvSpPr>
            <p:spPr>
              <a:xfrm>
                <a:off x="7282736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404" name="Group 54">
              <a:extLst>
                <a:ext uri="{FF2B5EF4-FFF2-40B4-BE49-F238E27FC236}">
                  <a16:creationId xmlns:a16="http://schemas.microsoft.com/office/drawing/2014/main" id="{2512FCBF-26E8-CF69-714C-67AE8BBBFB48}"/>
                </a:ext>
              </a:extLst>
            </p:cNvPr>
            <p:cNvGrpSpPr/>
            <p:nvPr/>
          </p:nvGrpSpPr>
          <p:grpSpPr>
            <a:xfrm>
              <a:off x="4009956" y="1994581"/>
              <a:ext cx="543600" cy="214163"/>
              <a:chOff x="6793136" y="2594377"/>
              <a:chExt cx="543600" cy="214163"/>
            </a:xfrm>
          </p:grpSpPr>
          <p:sp>
            <p:nvSpPr>
              <p:cNvPr id="412" name="TextBox 411">
                <a:extLst>
                  <a:ext uri="{FF2B5EF4-FFF2-40B4-BE49-F238E27FC236}">
                    <a16:creationId xmlns:a16="http://schemas.microsoft.com/office/drawing/2014/main" id="{0E8CA7E7-E0E7-7AD3-37F6-6AD1B513FD9B}"/>
                  </a:ext>
                </a:extLst>
              </p:cNvPr>
              <p:cNvSpPr txBox="1"/>
              <p:nvPr/>
            </p:nvSpPr>
            <p:spPr>
              <a:xfrm>
                <a:off x="6793136" y="2594561"/>
                <a:ext cx="543600" cy="213979"/>
              </a:xfrm>
              <a:prstGeom prst="roundRect">
                <a:avLst>
                  <a:gd name="adj" fmla="val 882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Национальная электронная библиотека</a:t>
                </a:r>
              </a:p>
            </p:txBody>
          </p:sp>
          <p:sp>
            <p:nvSpPr>
              <p:cNvPr id="413" name="Rounded Rectangle 600">
                <a:extLst>
                  <a:ext uri="{FF2B5EF4-FFF2-40B4-BE49-F238E27FC236}">
                    <a16:creationId xmlns:a16="http://schemas.microsoft.com/office/drawing/2014/main" id="{14421475-2FFA-4E6F-94D9-54FC0D8E34DF}"/>
                  </a:ext>
                </a:extLst>
              </p:cNvPr>
              <p:cNvSpPr/>
              <p:nvPr/>
            </p:nvSpPr>
            <p:spPr>
              <a:xfrm>
                <a:off x="7282736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405" name="Group 962">
              <a:extLst>
                <a:ext uri="{FF2B5EF4-FFF2-40B4-BE49-F238E27FC236}">
                  <a16:creationId xmlns:a16="http://schemas.microsoft.com/office/drawing/2014/main" id="{E4769842-C0AF-59A2-4DC1-8F161ECB1CB0}"/>
                </a:ext>
              </a:extLst>
            </p:cNvPr>
            <p:cNvGrpSpPr/>
            <p:nvPr/>
          </p:nvGrpSpPr>
          <p:grpSpPr>
            <a:xfrm>
              <a:off x="4576470" y="1753049"/>
              <a:ext cx="543600" cy="215988"/>
              <a:chOff x="7359650" y="2336801"/>
              <a:chExt cx="543600" cy="215988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660ED310-A911-9702-AD52-406C16253228}"/>
                  </a:ext>
                </a:extLst>
              </p:cNvPr>
              <p:cNvSpPr txBox="1"/>
              <p:nvPr/>
            </p:nvSpPr>
            <p:spPr>
              <a:xfrm>
                <a:off x="7359650" y="2336802"/>
                <a:ext cx="543600" cy="215987"/>
              </a:xfrm>
              <a:prstGeom prst="roundRect">
                <a:avLst>
                  <a:gd name="adj" fmla="val 7112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Получение информации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из Архивного фонда</a:t>
                </a:r>
              </a:p>
            </p:txBody>
          </p:sp>
          <p:sp>
            <p:nvSpPr>
              <p:cNvPr id="411" name="Rounded Rectangle 604">
                <a:extLst>
                  <a:ext uri="{FF2B5EF4-FFF2-40B4-BE49-F238E27FC236}">
                    <a16:creationId xmlns:a16="http://schemas.microsoft.com/office/drawing/2014/main" id="{85392A87-E4E5-3A9A-9EE8-DF4C490CB61B}"/>
                  </a:ext>
                </a:extLst>
              </p:cNvPr>
              <p:cNvSpPr/>
              <p:nvPr/>
            </p:nvSpPr>
            <p:spPr>
              <a:xfrm>
                <a:off x="7849250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406" name="Group 61">
              <a:extLst>
                <a:ext uri="{FF2B5EF4-FFF2-40B4-BE49-F238E27FC236}">
                  <a16:creationId xmlns:a16="http://schemas.microsoft.com/office/drawing/2014/main" id="{BEF5124B-7470-C365-44B6-1761EAA2117A}"/>
                </a:ext>
              </a:extLst>
            </p:cNvPr>
            <p:cNvGrpSpPr/>
            <p:nvPr/>
          </p:nvGrpSpPr>
          <p:grpSpPr>
            <a:xfrm>
              <a:off x="4576470" y="1994581"/>
              <a:ext cx="543600" cy="214163"/>
              <a:chOff x="7359650" y="2594377"/>
              <a:chExt cx="543600" cy="214163"/>
            </a:xfrm>
          </p:grpSpPr>
          <p:sp>
            <p:nvSpPr>
              <p:cNvPr id="408" name="TextBox 407">
                <a:extLst>
                  <a:ext uri="{FF2B5EF4-FFF2-40B4-BE49-F238E27FC236}">
                    <a16:creationId xmlns:a16="http://schemas.microsoft.com/office/drawing/2014/main" id="{3C0816A9-CF99-889C-19BF-436903F8E154}"/>
                  </a:ext>
                </a:extLst>
              </p:cNvPr>
              <p:cNvSpPr txBox="1"/>
              <p:nvPr/>
            </p:nvSpPr>
            <p:spPr>
              <a:xfrm>
                <a:off x="7359650" y="2594561"/>
                <a:ext cx="543600" cy="213979"/>
              </a:xfrm>
              <a:prstGeom prst="roundRect">
                <a:avLst>
                  <a:gd name="adj" fmla="val 882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Получение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результатов исто-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рико</a:t>
                </a: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-культурной экспертизы</a:t>
                </a:r>
              </a:p>
            </p:txBody>
          </p:sp>
          <p:sp>
            <p:nvSpPr>
              <p:cNvPr id="409" name="Rounded Rectangle 605">
                <a:extLst>
                  <a:ext uri="{FF2B5EF4-FFF2-40B4-BE49-F238E27FC236}">
                    <a16:creationId xmlns:a16="http://schemas.microsoft.com/office/drawing/2014/main" id="{A0B3FB92-F9C9-2FBB-0C2E-02EA8C037EA7}"/>
                  </a:ext>
                </a:extLst>
              </p:cNvPr>
              <p:cNvSpPr/>
              <p:nvPr/>
            </p:nvSpPr>
            <p:spPr>
              <a:xfrm>
                <a:off x="7849250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407" name="TextBox 406">
              <a:extLst>
                <a:ext uri="{FF2B5EF4-FFF2-40B4-BE49-F238E27FC236}">
                  <a16:creationId xmlns:a16="http://schemas.microsoft.com/office/drawing/2014/main" id="{72F3F3F9-010E-8AE5-EEAF-630F0E76A245}"/>
                </a:ext>
              </a:extLst>
            </p:cNvPr>
            <p:cNvSpPr txBox="1"/>
            <p:nvPr/>
          </p:nvSpPr>
          <p:spPr>
            <a:xfrm>
              <a:off x="4009956" y="2450276"/>
              <a:ext cx="1116000" cy="54000"/>
            </a:xfrm>
            <a:prstGeom prst="round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>
              <a:defPPr>
                <a:defRPr lang="ru-RU"/>
              </a:defPPr>
              <a:lvl1pPr>
                <a:lnSpc>
                  <a:spcPct val="80000"/>
                </a:lnSpc>
                <a:defRPr sz="600" kern="0">
                  <a:latin typeface="SB Sans Text" panose="020B0503040504020204" pitchFamily="34" charset="-52"/>
                  <a:ea typeface="Roboto Slab" pitchFamily="2" charset="0"/>
                  <a:cs typeface="SB Sans Text" panose="020B0503040504020204" pitchFamily="34" charset="-5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…</a:t>
              </a:r>
            </a:p>
          </p:txBody>
        </p:sp>
      </p:grpSp>
      <p:grpSp>
        <p:nvGrpSpPr>
          <p:cNvPr id="440" name="Group 24">
            <a:extLst>
              <a:ext uri="{FF2B5EF4-FFF2-40B4-BE49-F238E27FC236}">
                <a16:creationId xmlns:a16="http://schemas.microsoft.com/office/drawing/2014/main" id="{B793F611-6935-62FC-58CD-D499AED70DD0}"/>
              </a:ext>
            </a:extLst>
          </p:cNvPr>
          <p:cNvGrpSpPr/>
          <p:nvPr/>
        </p:nvGrpSpPr>
        <p:grpSpPr>
          <a:xfrm>
            <a:off x="10253233" y="1794275"/>
            <a:ext cx="1230790" cy="943469"/>
            <a:chOff x="3955956" y="1603081"/>
            <a:chExt cx="1224000" cy="938786"/>
          </a:xfrm>
        </p:grpSpPr>
        <p:sp>
          <p:nvSpPr>
            <p:cNvPr id="441" name="Скругленный прямоугольник 531">
              <a:extLst>
                <a:ext uri="{FF2B5EF4-FFF2-40B4-BE49-F238E27FC236}">
                  <a16:creationId xmlns:a16="http://schemas.microsoft.com/office/drawing/2014/main" id="{409ACBB8-8259-635B-A9E9-1AC50B3BBE80}"/>
                </a:ext>
              </a:extLst>
            </p:cNvPr>
            <p:cNvSpPr/>
            <p:nvPr/>
          </p:nvSpPr>
          <p:spPr>
            <a:xfrm>
              <a:off x="3955956" y="1603081"/>
              <a:ext cx="1224000" cy="938786"/>
            </a:xfrm>
            <a:prstGeom prst="roundRect">
              <a:avLst>
                <a:gd name="adj" fmla="val 2226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  <p:sp>
          <p:nvSpPr>
            <p:cNvPr id="442" name="object 3">
              <a:extLst>
                <a:ext uri="{FF2B5EF4-FFF2-40B4-BE49-F238E27FC236}">
                  <a16:creationId xmlns:a16="http://schemas.microsoft.com/office/drawing/2014/main" id="{85FEAA6E-44F2-1693-025F-F41C6120550D}"/>
                </a:ext>
              </a:extLst>
            </p:cNvPr>
            <p:cNvSpPr txBox="1"/>
            <p:nvPr/>
          </p:nvSpPr>
          <p:spPr>
            <a:xfrm>
              <a:off x="4009956" y="1618899"/>
              <a:ext cx="1116000" cy="1225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Городская среда и ЖКХ</a:t>
              </a:r>
            </a:p>
          </p:txBody>
        </p:sp>
        <p:sp>
          <p:nvSpPr>
            <p:cNvPr id="443" name="TextBox 442">
              <a:extLst>
                <a:ext uri="{FF2B5EF4-FFF2-40B4-BE49-F238E27FC236}">
                  <a16:creationId xmlns:a16="http://schemas.microsoft.com/office/drawing/2014/main" id="{58196E3F-4E31-BF4B-E82D-20FAF737E4BE}"/>
                </a:ext>
              </a:extLst>
            </p:cNvPr>
            <p:cNvSpPr txBox="1"/>
            <p:nvPr/>
          </p:nvSpPr>
          <p:spPr>
            <a:xfrm>
              <a:off x="4576470" y="2232000"/>
              <a:ext cx="543600" cy="201869"/>
            </a:xfrm>
            <a:prstGeom prst="roundRect">
              <a:avLst>
                <a:gd name="adj" fmla="val 4421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>
                <a:lnSpc>
                  <a:spcPct val="80000"/>
                </a:lnSpc>
                <a:defRPr sz="380" kern="0">
                  <a:solidFill>
                    <a:schemeClr val="tx1"/>
                  </a:solidFill>
                  <a:latin typeface="SB Sans Text" panose="020B0503040504020204" pitchFamily="34" charset="-52"/>
                  <a:ea typeface="Roboto Slab" pitchFamily="2" charset="0"/>
                  <a:cs typeface="SB Sans Text" panose="020B0503040504020204" pitchFamily="34" charset="-5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Мониторинг</a:t>
              </a:r>
              <a:b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состояния многоквартирных домов (МКД)</a:t>
              </a:r>
            </a:p>
          </p:txBody>
        </p:sp>
        <p:grpSp>
          <p:nvGrpSpPr>
            <p:cNvPr id="444" name="Group 963">
              <a:extLst>
                <a:ext uri="{FF2B5EF4-FFF2-40B4-BE49-F238E27FC236}">
                  <a16:creationId xmlns:a16="http://schemas.microsoft.com/office/drawing/2014/main" id="{F9C68144-990F-6D60-71B4-B94D78E777AE}"/>
                </a:ext>
              </a:extLst>
            </p:cNvPr>
            <p:cNvGrpSpPr/>
            <p:nvPr/>
          </p:nvGrpSpPr>
          <p:grpSpPr>
            <a:xfrm>
              <a:off x="4009956" y="2231999"/>
              <a:ext cx="543600" cy="201871"/>
              <a:chOff x="6793136" y="2869231"/>
              <a:chExt cx="543600" cy="201871"/>
            </a:xfrm>
          </p:grpSpPr>
          <p:sp>
            <p:nvSpPr>
              <p:cNvPr id="460" name="TextBox 459">
                <a:extLst>
                  <a:ext uri="{FF2B5EF4-FFF2-40B4-BE49-F238E27FC236}">
                    <a16:creationId xmlns:a16="http://schemas.microsoft.com/office/drawing/2014/main" id="{13C9DCC3-CFCA-D36F-4A1C-0974FDB8A09C}"/>
                  </a:ext>
                </a:extLst>
              </p:cNvPr>
              <p:cNvSpPr txBox="1"/>
              <p:nvPr/>
            </p:nvSpPr>
            <p:spPr>
              <a:xfrm>
                <a:off x="6793136" y="2869233"/>
                <a:ext cx="543600" cy="201869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Лицензирование деятельности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по управлению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МКД</a:t>
                </a:r>
              </a:p>
            </p:txBody>
          </p:sp>
          <p:sp>
            <p:nvSpPr>
              <p:cNvPr id="461" name="Rounded Rectangle 602">
                <a:extLst>
                  <a:ext uri="{FF2B5EF4-FFF2-40B4-BE49-F238E27FC236}">
                    <a16:creationId xmlns:a16="http://schemas.microsoft.com/office/drawing/2014/main" id="{160AAC0A-0E48-CE15-DC0F-0A0F763A7096}"/>
                  </a:ext>
                </a:extLst>
              </p:cNvPr>
              <p:cNvSpPr/>
              <p:nvPr/>
            </p:nvSpPr>
            <p:spPr>
              <a:xfrm>
                <a:off x="7282736" y="286923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445" name="Rounded Rectangle 607">
              <a:extLst>
                <a:ext uri="{FF2B5EF4-FFF2-40B4-BE49-F238E27FC236}">
                  <a16:creationId xmlns:a16="http://schemas.microsoft.com/office/drawing/2014/main" id="{FBCBDF91-452F-8216-CEC1-5AF2B8CE50AC}"/>
                </a:ext>
              </a:extLst>
            </p:cNvPr>
            <p:cNvSpPr/>
            <p:nvPr/>
          </p:nvSpPr>
          <p:spPr>
            <a:xfrm>
              <a:off x="5066070" y="2231999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7987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6" name="Rounded Rectangle 13">
              <a:extLst>
                <a:ext uri="{FF2B5EF4-FFF2-40B4-BE49-F238E27FC236}">
                  <a16:creationId xmlns:a16="http://schemas.microsoft.com/office/drawing/2014/main" id="{4E3F25CB-351B-BB30-540C-FA35CF6FCF73}"/>
                </a:ext>
              </a:extLst>
            </p:cNvPr>
            <p:cNvSpPr/>
            <p:nvPr/>
          </p:nvSpPr>
          <p:spPr>
            <a:xfrm>
              <a:off x="5066070" y="1653454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>
              <a:outerShdw blurRad="25400" dist="12700" dir="5400000" algn="t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447" name="Group 53">
              <a:extLst>
                <a:ext uri="{FF2B5EF4-FFF2-40B4-BE49-F238E27FC236}">
                  <a16:creationId xmlns:a16="http://schemas.microsoft.com/office/drawing/2014/main" id="{416201B4-DB12-A5C7-0827-00D87D4F59B1}"/>
                </a:ext>
              </a:extLst>
            </p:cNvPr>
            <p:cNvGrpSpPr/>
            <p:nvPr/>
          </p:nvGrpSpPr>
          <p:grpSpPr>
            <a:xfrm>
              <a:off x="4009956" y="1753049"/>
              <a:ext cx="543600" cy="215988"/>
              <a:chOff x="6793136" y="2336801"/>
              <a:chExt cx="543600" cy="215988"/>
            </a:xfrm>
          </p:grpSpPr>
          <p:sp>
            <p:nvSpPr>
              <p:cNvPr id="458" name="TextBox 457">
                <a:extLst>
                  <a:ext uri="{FF2B5EF4-FFF2-40B4-BE49-F238E27FC236}">
                    <a16:creationId xmlns:a16="http://schemas.microsoft.com/office/drawing/2014/main" id="{ED65EBC1-9321-BF0E-1C97-B2D3A1BBE2B4}"/>
                  </a:ext>
                </a:extLst>
              </p:cNvPr>
              <p:cNvSpPr txBox="1"/>
              <p:nvPr/>
            </p:nvSpPr>
            <p:spPr>
              <a:xfrm>
                <a:off x="6793136" y="2336802"/>
                <a:ext cx="543600" cy="215987"/>
              </a:xfrm>
              <a:prstGeom prst="roundRect">
                <a:avLst>
                  <a:gd name="adj" fmla="val 7112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Собрания многоквартирных домов</a:t>
                </a:r>
              </a:p>
            </p:txBody>
          </p:sp>
          <p:sp>
            <p:nvSpPr>
              <p:cNvPr id="459" name="Rounded Rectangle 599">
                <a:extLst>
                  <a:ext uri="{FF2B5EF4-FFF2-40B4-BE49-F238E27FC236}">
                    <a16:creationId xmlns:a16="http://schemas.microsoft.com/office/drawing/2014/main" id="{4D604CC6-6D65-CA55-57F5-011A8C86A354}"/>
                  </a:ext>
                </a:extLst>
              </p:cNvPr>
              <p:cNvSpPr/>
              <p:nvPr/>
            </p:nvSpPr>
            <p:spPr>
              <a:xfrm>
                <a:off x="7282736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448" name="Group 54">
              <a:extLst>
                <a:ext uri="{FF2B5EF4-FFF2-40B4-BE49-F238E27FC236}">
                  <a16:creationId xmlns:a16="http://schemas.microsoft.com/office/drawing/2014/main" id="{16EAD623-DF3B-CF54-F36D-E20F38DCF77E}"/>
                </a:ext>
              </a:extLst>
            </p:cNvPr>
            <p:cNvGrpSpPr/>
            <p:nvPr/>
          </p:nvGrpSpPr>
          <p:grpSpPr>
            <a:xfrm>
              <a:off x="4009956" y="1994581"/>
              <a:ext cx="543600" cy="214163"/>
              <a:chOff x="6793136" y="2594377"/>
              <a:chExt cx="543600" cy="214163"/>
            </a:xfrm>
          </p:grpSpPr>
          <p:sp>
            <p:nvSpPr>
              <p:cNvPr id="456" name="TextBox 455">
                <a:extLst>
                  <a:ext uri="{FF2B5EF4-FFF2-40B4-BE49-F238E27FC236}">
                    <a16:creationId xmlns:a16="http://schemas.microsoft.com/office/drawing/2014/main" id="{F7D365C9-1F63-F8A0-C01F-0DC4E6120D3A}"/>
                  </a:ext>
                </a:extLst>
              </p:cNvPr>
              <p:cNvSpPr txBox="1"/>
              <p:nvPr/>
            </p:nvSpPr>
            <p:spPr>
              <a:xfrm>
                <a:off x="6793136" y="2594561"/>
                <a:ext cx="543600" cy="213979"/>
              </a:xfrm>
              <a:prstGeom prst="roundRect">
                <a:avLst>
                  <a:gd name="adj" fmla="val 882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Согласование перепланирования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помещения в МКД</a:t>
                </a:r>
              </a:p>
            </p:txBody>
          </p:sp>
          <p:sp>
            <p:nvSpPr>
              <p:cNvPr id="457" name="Rounded Rectangle 600">
                <a:extLst>
                  <a:ext uri="{FF2B5EF4-FFF2-40B4-BE49-F238E27FC236}">
                    <a16:creationId xmlns:a16="http://schemas.microsoft.com/office/drawing/2014/main" id="{397B9F84-3EA7-4CD9-0A7F-B45463F5EBB5}"/>
                  </a:ext>
                </a:extLst>
              </p:cNvPr>
              <p:cNvSpPr/>
              <p:nvPr/>
            </p:nvSpPr>
            <p:spPr>
              <a:xfrm>
                <a:off x="7282736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449" name="Group 962">
              <a:extLst>
                <a:ext uri="{FF2B5EF4-FFF2-40B4-BE49-F238E27FC236}">
                  <a16:creationId xmlns:a16="http://schemas.microsoft.com/office/drawing/2014/main" id="{637A65A8-F789-D9D5-39A0-954ECBEF08BE}"/>
                </a:ext>
              </a:extLst>
            </p:cNvPr>
            <p:cNvGrpSpPr/>
            <p:nvPr/>
          </p:nvGrpSpPr>
          <p:grpSpPr>
            <a:xfrm>
              <a:off x="4576470" y="1753049"/>
              <a:ext cx="543600" cy="215988"/>
              <a:chOff x="7359650" y="2336801"/>
              <a:chExt cx="543600" cy="215988"/>
            </a:xfrm>
          </p:grpSpPr>
          <p:sp>
            <p:nvSpPr>
              <p:cNvPr id="454" name="TextBox 453">
                <a:extLst>
                  <a:ext uri="{FF2B5EF4-FFF2-40B4-BE49-F238E27FC236}">
                    <a16:creationId xmlns:a16="http://schemas.microsoft.com/office/drawing/2014/main" id="{C86DD0FD-DEC4-DCA8-74C8-0B6C314481A3}"/>
                  </a:ext>
                </a:extLst>
              </p:cNvPr>
              <p:cNvSpPr txBox="1"/>
              <p:nvPr/>
            </p:nvSpPr>
            <p:spPr>
              <a:xfrm>
                <a:off x="7359650" y="2336802"/>
                <a:ext cx="543600" cy="215987"/>
              </a:xfrm>
              <a:prstGeom prst="roundRect">
                <a:avLst>
                  <a:gd name="adj" fmla="val 7112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Жилое помещение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по договору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соц. найма</a:t>
                </a:r>
              </a:p>
            </p:txBody>
          </p:sp>
          <p:sp>
            <p:nvSpPr>
              <p:cNvPr id="455" name="Rounded Rectangle 604">
                <a:extLst>
                  <a:ext uri="{FF2B5EF4-FFF2-40B4-BE49-F238E27FC236}">
                    <a16:creationId xmlns:a16="http://schemas.microsoft.com/office/drawing/2014/main" id="{3397BF2E-1E85-5DF8-18C2-13D8BAC0E1BD}"/>
                  </a:ext>
                </a:extLst>
              </p:cNvPr>
              <p:cNvSpPr/>
              <p:nvPr/>
            </p:nvSpPr>
            <p:spPr>
              <a:xfrm>
                <a:off x="7849250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450" name="Group 61">
              <a:extLst>
                <a:ext uri="{FF2B5EF4-FFF2-40B4-BE49-F238E27FC236}">
                  <a16:creationId xmlns:a16="http://schemas.microsoft.com/office/drawing/2014/main" id="{3846B8D3-3D67-9607-A465-67BF90B7CE51}"/>
                </a:ext>
              </a:extLst>
            </p:cNvPr>
            <p:cNvGrpSpPr/>
            <p:nvPr/>
          </p:nvGrpSpPr>
          <p:grpSpPr>
            <a:xfrm>
              <a:off x="4576470" y="1994581"/>
              <a:ext cx="543600" cy="214163"/>
              <a:chOff x="7359650" y="2594377"/>
              <a:chExt cx="543600" cy="214163"/>
            </a:xfrm>
          </p:grpSpPr>
          <p:sp>
            <p:nvSpPr>
              <p:cNvPr id="452" name="TextBox 451">
                <a:extLst>
                  <a:ext uri="{FF2B5EF4-FFF2-40B4-BE49-F238E27FC236}">
                    <a16:creationId xmlns:a16="http://schemas.microsoft.com/office/drawing/2014/main" id="{AECB891C-AC8C-32F2-EB4E-98C159BE262B}"/>
                  </a:ext>
                </a:extLst>
              </p:cNvPr>
              <p:cNvSpPr txBox="1"/>
              <p:nvPr/>
            </p:nvSpPr>
            <p:spPr>
              <a:xfrm>
                <a:off x="7359650" y="2594561"/>
                <a:ext cx="543600" cy="213979"/>
              </a:xfrm>
              <a:prstGeom prst="roundRect">
                <a:avLst>
                  <a:gd name="adj" fmla="val 882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Субсидии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на оплату жилых помещений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и комм. услуг</a:t>
                </a:r>
              </a:p>
            </p:txBody>
          </p:sp>
          <p:sp>
            <p:nvSpPr>
              <p:cNvPr id="453" name="Rounded Rectangle 605">
                <a:extLst>
                  <a:ext uri="{FF2B5EF4-FFF2-40B4-BE49-F238E27FC236}">
                    <a16:creationId xmlns:a16="http://schemas.microsoft.com/office/drawing/2014/main" id="{F7136EEE-D6A9-60E5-C77D-AF1803C2FC30}"/>
                  </a:ext>
                </a:extLst>
              </p:cNvPr>
              <p:cNvSpPr/>
              <p:nvPr/>
            </p:nvSpPr>
            <p:spPr>
              <a:xfrm>
                <a:off x="7849250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451" name="TextBox 450">
              <a:extLst>
                <a:ext uri="{FF2B5EF4-FFF2-40B4-BE49-F238E27FC236}">
                  <a16:creationId xmlns:a16="http://schemas.microsoft.com/office/drawing/2014/main" id="{50326D63-075D-C09F-0693-56A6B9A30964}"/>
                </a:ext>
              </a:extLst>
            </p:cNvPr>
            <p:cNvSpPr txBox="1"/>
            <p:nvPr/>
          </p:nvSpPr>
          <p:spPr>
            <a:xfrm>
              <a:off x="4009956" y="2450276"/>
              <a:ext cx="1116000" cy="54000"/>
            </a:xfrm>
            <a:prstGeom prst="round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>
              <a:defPPr>
                <a:defRPr lang="ru-RU"/>
              </a:defPPr>
              <a:lvl1pPr>
                <a:lnSpc>
                  <a:spcPct val="80000"/>
                </a:lnSpc>
                <a:defRPr sz="600" kern="0">
                  <a:latin typeface="SB Sans Text" panose="020B0503040504020204" pitchFamily="34" charset="-52"/>
                  <a:ea typeface="Roboto Slab" pitchFamily="2" charset="0"/>
                  <a:cs typeface="SB Sans Text" panose="020B0503040504020204" pitchFamily="34" charset="-5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…</a:t>
              </a:r>
            </a:p>
          </p:txBody>
        </p:sp>
      </p:grpSp>
      <p:grpSp>
        <p:nvGrpSpPr>
          <p:cNvPr id="674" name="Группа 673">
            <a:extLst>
              <a:ext uri="{FF2B5EF4-FFF2-40B4-BE49-F238E27FC236}">
                <a16:creationId xmlns:a16="http://schemas.microsoft.com/office/drawing/2014/main" id="{2399558E-56AC-4844-7650-59E65CC1E435}"/>
              </a:ext>
            </a:extLst>
          </p:cNvPr>
          <p:cNvGrpSpPr/>
          <p:nvPr/>
        </p:nvGrpSpPr>
        <p:grpSpPr>
          <a:xfrm>
            <a:off x="1367790" y="1364034"/>
            <a:ext cx="1028700" cy="355416"/>
            <a:chOff x="1367790" y="1202176"/>
            <a:chExt cx="1028700" cy="355416"/>
          </a:xfrm>
        </p:grpSpPr>
        <p:sp>
          <p:nvSpPr>
            <p:cNvPr id="667" name="Прямоугольник: скругленные углы 666">
              <a:extLst>
                <a:ext uri="{FF2B5EF4-FFF2-40B4-BE49-F238E27FC236}">
                  <a16:creationId xmlns:a16="http://schemas.microsoft.com/office/drawing/2014/main" id="{5A4BDC22-48EC-8394-0E14-0AE2A7133E05}"/>
                </a:ext>
              </a:extLst>
            </p:cNvPr>
            <p:cNvSpPr/>
            <p:nvPr/>
          </p:nvSpPr>
          <p:spPr>
            <a:xfrm flipV="1">
              <a:off x="1367790" y="1202176"/>
              <a:ext cx="1028700" cy="355416"/>
            </a:xfrm>
            <a:prstGeom prst="roundRect">
              <a:avLst>
                <a:gd name="adj" fmla="val 7555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  <p:sp>
          <p:nvSpPr>
            <p:cNvPr id="669" name="TextBox 668">
              <a:extLst>
                <a:ext uri="{FF2B5EF4-FFF2-40B4-BE49-F238E27FC236}">
                  <a16:creationId xmlns:a16="http://schemas.microsoft.com/office/drawing/2014/main" id="{F5C0FF64-6E57-DFFE-C8F6-9FEC82C23F27}"/>
                </a:ext>
              </a:extLst>
            </p:cNvPr>
            <p:cNvSpPr txBox="1"/>
            <p:nvPr/>
          </p:nvSpPr>
          <p:spPr>
            <a:xfrm>
              <a:off x="1407381" y="1202677"/>
              <a:ext cx="374042" cy="9233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Здоровье</a:t>
              </a:r>
            </a:p>
          </p:txBody>
        </p:sp>
        <p:sp>
          <p:nvSpPr>
            <p:cNvPr id="670" name="TextBox 669">
              <a:extLst>
                <a:ext uri="{FF2B5EF4-FFF2-40B4-BE49-F238E27FC236}">
                  <a16:creationId xmlns:a16="http://schemas.microsoft.com/office/drawing/2014/main" id="{1B293808-0384-2175-996B-25EE683DB3B9}"/>
                </a:ext>
              </a:extLst>
            </p:cNvPr>
            <p:cNvSpPr txBox="1"/>
            <p:nvPr/>
          </p:nvSpPr>
          <p:spPr>
            <a:xfrm>
              <a:off x="1418811" y="1367663"/>
              <a:ext cx="925200" cy="54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Получение медицинской помощи</a:t>
              </a:r>
            </a:p>
          </p:txBody>
        </p:sp>
        <p:sp>
          <p:nvSpPr>
            <p:cNvPr id="671" name="TextBox 670">
              <a:extLst>
                <a:ext uri="{FF2B5EF4-FFF2-40B4-BE49-F238E27FC236}">
                  <a16:creationId xmlns:a16="http://schemas.microsoft.com/office/drawing/2014/main" id="{F2600F6A-A0C3-3031-B108-C23E0C45D377}"/>
                </a:ext>
              </a:extLst>
            </p:cNvPr>
            <p:cNvSpPr txBox="1"/>
            <p:nvPr/>
          </p:nvSpPr>
          <p:spPr>
            <a:xfrm>
              <a:off x="1418811" y="1300725"/>
              <a:ext cx="925200" cy="54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Профилактика и диагностика</a:t>
              </a:r>
            </a:p>
          </p:txBody>
        </p:sp>
        <p:sp>
          <p:nvSpPr>
            <p:cNvPr id="672" name="TextBox 671">
              <a:extLst>
                <a:ext uri="{FF2B5EF4-FFF2-40B4-BE49-F238E27FC236}">
                  <a16:creationId xmlns:a16="http://schemas.microsoft.com/office/drawing/2014/main" id="{A148AAA5-9065-5288-6128-FDBC329D16BA}"/>
                </a:ext>
              </a:extLst>
            </p:cNvPr>
            <p:cNvSpPr txBox="1"/>
            <p:nvPr/>
          </p:nvSpPr>
          <p:spPr>
            <a:xfrm>
              <a:off x="1418811" y="1435219"/>
              <a:ext cx="925200" cy="54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Получение лекарств</a:t>
              </a:r>
            </a:p>
          </p:txBody>
        </p:sp>
        <p:sp>
          <p:nvSpPr>
            <p:cNvPr id="673" name="TextBox 672">
              <a:extLst>
                <a:ext uri="{FF2B5EF4-FFF2-40B4-BE49-F238E27FC236}">
                  <a16:creationId xmlns:a16="http://schemas.microsoft.com/office/drawing/2014/main" id="{C3F402B2-AFB4-676D-2D3B-A64C214409EA}"/>
                </a:ext>
              </a:extLst>
            </p:cNvPr>
            <p:cNvSpPr txBox="1"/>
            <p:nvPr/>
          </p:nvSpPr>
          <p:spPr>
            <a:xfrm>
              <a:off x="1418811" y="1499785"/>
              <a:ext cx="925200" cy="36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1800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…</a:t>
              </a:r>
            </a:p>
          </p:txBody>
        </p:sp>
      </p:grpSp>
      <p:grpSp>
        <p:nvGrpSpPr>
          <p:cNvPr id="675" name="Группа 674">
            <a:extLst>
              <a:ext uri="{FF2B5EF4-FFF2-40B4-BE49-F238E27FC236}">
                <a16:creationId xmlns:a16="http://schemas.microsoft.com/office/drawing/2014/main" id="{C3D409C7-88BD-978E-5A53-C3A82F71595F}"/>
              </a:ext>
            </a:extLst>
          </p:cNvPr>
          <p:cNvGrpSpPr/>
          <p:nvPr/>
        </p:nvGrpSpPr>
        <p:grpSpPr>
          <a:xfrm>
            <a:off x="2481067" y="1364034"/>
            <a:ext cx="1028700" cy="355416"/>
            <a:chOff x="1367790" y="1202176"/>
            <a:chExt cx="1028700" cy="355416"/>
          </a:xfrm>
        </p:grpSpPr>
        <p:sp>
          <p:nvSpPr>
            <p:cNvPr id="676" name="Прямоугольник: скругленные углы 675">
              <a:extLst>
                <a:ext uri="{FF2B5EF4-FFF2-40B4-BE49-F238E27FC236}">
                  <a16:creationId xmlns:a16="http://schemas.microsoft.com/office/drawing/2014/main" id="{A7C10AE1-67B5-ABDD-E4DB-5F832E6A54B8}"/>
                </a:ext>
              </a:extLst>
            </p:cNvPr>
            <p:cNvSpPr/>
            <p:nvPr/>
          </p:nvSpPr>
          <p:spPr>
            <a:xfrm flipV="1">
              <a:off x="1367790" y="1202176"/>
              <a:ext cx="1028700" cy="355416"/>
            </a:xfrm>
            <a:prstGeom prst="roundRect">
              <a:avLst>
                <a:gd name="adj" fmla="val 7555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  <p:sp>
          <p:nvSpPr>
            <p:cNvPr id="677" name="TextBox 676">
              <a:extLst>
                <a:ext uri="{FF2B5EF4-FFF2-40B4-BE49-F238E27FC236}">
                  <a16:creationId xmlns:a16="http://schemas.microsoft.com/office/drawing/2014/main" id="{16886F74-D1C6-B73E-62DE-7F75E73530C4}"/>
                </a:ext>
              </a:extLst>
            </p:cNvPr>
            <p:cNvSpPr txBox="1"/>
            <p:nvPr/>
          </p:nvSpPr>
          <p:spPr>
            <a:xfrm>
              <a:off x="1407381" y="1202677"/>
              <a:ext cx="374042" cy="9233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Семья</a:t>
              </a:r>
            </a:p>
          </p:txBody>
        </p:sp>
        <p:sp>
          <p:nvSpPr>
            <p:cNvPr id="678" name="TextBox 677">
              <a:extLst>
                <a:ext uri="{FF2B5EF4-FFF2-40B4-BE49-F238E27FC236}">
                  <a16:creationId xmlns:a16="http://schemas.microsoft.com/office/drawing/2014/main" id="{1E362493-4319-4E79-1E17-CBCB07886B41}"/>
                </a:ext>
              </a:extLst>
            </p:cNvPr>
            <p:cNvSpPr txBox="1"/>
            <p:nvPr/>
          </p:nvSpPr>
          <p:spPr>
            <a:xfrm>
              <a:off x="1418811" y="1367663"/>
              <a:ext cx="925200" cy="54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Оформление брака</a:t>
              </a:r>
            </a:p>
          </p:txBody>
        </p:sp>
        <p:sp>
          <p:nvSpPr>
            <p:cNvPr id="679" name="TextBox 678">
              <a:extLst>
                <a:ext uri="{FF2B5EF4-FFF2-40B4-BE49-F238E27FC236}">
                  <a16:creationId xmlns:a16="http://schemas.microsoft.com/office/drawing/2014/main" id="{C2D04673-5798-DE9F-5645-EF9803D8AFF0}"/>
                </a:ext>
              </a:extLst>
            </p:cNvPr>
            <p:cNvSpPr txBox="1"/>
            <p:nvPr/>
          </p:nvSpPr>
          <p:spPr>
            <a:xfrm>
              <a:off x="1418811" y="1300725"/>
              <a:ext cx="925200" cy="54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Поступление детей в детский сад</a:t>
              </a:r>
            </a:p>
          </p:txBody>
        </p:sp>
        <p:sp>
          <p:nvSpPr>
            <p:cNvPr id="680" name="TextBox 679">
              <a:extLst>
                <a:ext uri="{FF2B5EF4-FFF2-40B4-BE49-F238E27FC236}">
                  <a16:creationId xmlns:a16="http://schemas.microsoft.com/office/drawing/2014/main" id="{9D2E4349-354D-F0C8-76E4-A049258E2B85}"/>
                </a:ext>
              </a:extLst>
            </p:cNvPr>
            <p:cNvSpPr txBox="1"/>
            <p:nvPr/>
          </p:nvSpPr>
          <p:spPr>
            <a:xfrm>
              <a:off x="1418811" y="1435219"/>
              <a:ext cx="925200" cy="54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Развод</a:t>
              </a:r>
            </a:p>
          </p:txBody>
        </p:sp>
        <p:sp>
          <p:nvSpPr>
            <p:cNvPr id="681" name="TextBox 680">
              <a:extLst>
                <a:ext uri="{FF2B5EF4-FFF2-40B4-BE49-F238E27FC236}">
                  <a16:creationId xmlns:a16="http://schemas.microsoft.com/office/drawing/2014/main" id="{C480A4C7-C10C-94A9-D3BB-6F63F4FA1027}"/>
                </a:ext>
              </a:extLst>
            </p:cNvPr>
            <p:cNvSpPr txBox="1"/>
            <p:nvPr/>
          </p:nvSpPr>
          <p:spPr>
            <a:xfrm>
              <a:off x="1418811" y="1499785"/>
              <a:ext cx="925200" cy="36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1800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…</a:t>
              </a:r>
            </a:p>
          </p:txBody>
        </p:sp>
      </p:grpSp>
      <p:grpSp>
        <p:nvGrpSpPr>
          <p:cNvPr id="682" name="Группа 681">
            <a:extLst>
              <a:ext uri="{FF2B5EF4-FFF2-40B4-BE49-F238E27FC236}">
                <a16:creationId xmlns:a16="http://schemas.microsoft.com/office/drawing/2014/main" id="{58F04016-05CA-9845-3589-8A34A4B39626}"/>
              </a:ext>
            </a:extLst>
          </p:cNvPr>
          <p:cNvGrpSpPr/>
          <p:nvPr/>
        </p:nvGrpSpPr>
        <p:grpSpPr>
          <a:xfrm>
            <a:off x="3589777" y="1364034"/>
            <a:ext cx="1028700" cy="355416"/>
            <a:chOff x="1367790" y="1202176"/>
            <a:chExt cx="1028700" cy="355416"/>
          </a:xfrm>
        </p:grpSpPr>
        <p:sp>
          <p:nvSpPr>
            <p:cNvPr id="683" name="Прямоугольник: скругленные углы 682">
              <a:extLst>
                <a:ext uri="{FF2B5EF4-FFF2-40B4-BE49-F238E27FC236}">
                  <a16:creationId xmlns:a16="http://schemas.microsoft.com/office/drawing/2014/main" id="{B0A469F7-7451-B77A-6E2C-3A2D34C28A3B}"/>
                </a:ext>
              </a:extLst>
            </p:cNvPr>
            <p:cNvSpPr/>
            <p:nvPr/>
          </p:nvSpPr>
          <p:spPr>
            <a:xfrm flipV="1">
              <a:off x="1367790" y="1202176"/>
              <a:ext cx="1028700" cy="355416"/>
            </a:xfrm>
            <a:prstGeom prst="roundRect">
              <a:avLst>
                <a:gd name="adj" fmla="val 7555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  <p:sp>
          <p:nvSpPr>
            <p:cNvPr id="684" name="TextBox 683">
              <a:extLst>
                <a:ext uri="{FF2B5EF4-FFF2-40B4-BE49-F238E27FC236}">
                  <a16:creationId xmlns:a16="http://schemas.microsoft.com/office/drawing/2014/main" id="{1C5A816B-5A50-3120-9A8E-290C3CB54F7E}"/>
                </a:ext>
              </a:extLst>
            </p:cNvPr>
            <p:cNvSpPr txBox="1"/>
            <p:nvPr/>
          </p:nvSpPr>
          <p:spPr>
            <a:xfrm>
              <a:off x="1407380" y="1202677"/>
              <a:ext cx="478187" cy="9233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Образование</a:t>
              </a:r>
            </a:p>
          </p:txBody>
        </p:sp>
        <p:sp>
          <p:nvSpPr>
            <p:cNvPr id="685" name="TextBox 684">
              <a:extLst>
                <a:ext uri="{FF2B5EF4-FFF2-40B4-BE49-F238E27FC236}">
                  <a16:creationId xmlns:a16="http://schemas.microsoft.com/office/drawing/2014/main" id="{70F7F633-A495-9D99-B780-B4B43F11212A}"/>
                </a:ext>
              </a:extLst>
            </p:cNvPr>
            <p:cNvSpPr txBox="1"/>
            <p:nvPr/>
          </p:nvSpPr>
          <p:spPr>
            <a:xfrm>
              <a:off x="1418811" y="1367663"/>
              <a:ext cx="925200" cy="54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Поступление в университет </a:t>
              </a:r>
            </a:p>
          </p:txBody>
        </p:sp>
        <p:sp>
          <p:nvSpPr>
            <p:cNvPr id="686" name="TextBox 685">
              <a:extLst>
                <a:ext uri="{FF2B5EF4-FFF2-40B4-BE49-F238E27FC236}">
                  <a16:creationId xmlns:a16="http://schemas.microsoft.com/office/drawing/2014/main" id="{B713146E-D968-81BF-2907-887B12CC5707}"/>
                </a:ext>
              </a:extLst>
            </p:cNvPr>
            <p:cNvSpPr txBox="1"/>
            <p:nvPr/>
          </p:nvSpPr>
          <p:spPr>
            <a:xfrm>
              <a:off x="1418811" y="1300725"/>
              <a:ext cx="925200" cy="54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Поступление в школу</a:t>
              </a:r>
            </a:p>
          </p:txBody>
        </p:sp>
        <p:sp>
          <p:nvSpPr>
            <p:cNvPr id="687" name="TextBox 686">
              <a:extLst>
                <a:ext uri="{FF2B5EF4-FFF2-40B4-BE49-F238E27FC236}">
                  <a16:creationId xmlns:a16="http://schemas.microsoft.com/office/drawing/2014/main" id="{296F790D-5AD7-6BBF-3C79-90B826810EEC}"/>
                </a:ext>
              </a:extLst>
            </p:cNvPr>
            <p:cNvSpPr txBox="1"/>
            <p:nvPr/>
          </p:nvSpPr>
          <p:spPr>
            <a:xfrm>
              <a:off x="1418811" y="1435219"/>
              <a:ext cx="925200" cy="54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Получение докторской степени</a:t>
              </a:r>
            </a:p>
          </p:txBody>
        </p:sp>
        <p:sp>
          <p:nvSpPr>
            <p:cNvPr id="688" name="TextBox 687">
              <a:extLst>
                <a:ext uri="{FF2B5EF4-FFF2-40B4-BE49-F238E27FC236}">
                  <a16:creationId xmlns:a16="http://schemas.microsoft.com/office/drawing/2014/main" id="{067F7B5A-8A8F-6B59-6BA8-DBA4214FC44C}"/>
                </a:ext>
              </a:extLst>
            </p:cNvPr>
            <p:cNvSpPr txBox="1"/>
            <p:nvPr/>
          </p:nvSpPr>
          <p:spPr>
            <a:xfrm>
              <a:off x="1418811" y="1499785"/>
              <a:ext cx="925200" cy="36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1800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…</a:t>
              </a:r>
            </a:p>
          </p:txBody>
        </p:sp>
      </p:grpSp>
      <p:grpSp>
        <p:nvGrpSpPr>
          <p:cNvPr id="689" name="Группа 688">
            <a:extLst>
              <a:ext uri="{FF2B5EF4-FFF2-40B4-BE49-F238E27FC236}">
                <a16:creationId xmlns:a16="http://schemas.microsoft.com/office/drawing/2014/main" id="{6B76A95F-D128-AA1E-D46D-AA0559904B63}"/>
              </a:ext>
            </a:extLst>
          </p:cNvPr>
          <p:cNvGrpSpPr/>
          <p:nvPr/>
        </p:nvGrpSpPr>
        <p:grpSpPr>
          <a:xfrm>
            <a:off x="4677062" y="1364034"/>
            <a:ext cx="1028700" cy="355416"/>
            <a:chOff x="1367790" y="1202176"/>
            <a:chExt cx="1028700" cy="355416"/>
          </a:xfrm>
        </p:grpSpPr>
        <p:sp>
          <p:nvSpPr>
            <p:cNvPr id="690" name="Прямоугольник: скругленные углы 689">
              <a:extLst>
                <a:ext uri="{FF2B5EF4-FFF2-40B4-BE49-F238E27FC236}">
                  <a16:creationId xmlns:a16="http://schemas.microsoft.com/office/drawing/2014/main" id="{67149461-1953-3BFE-58DC-D8410846E87F}"/>
                </a:ext>
              </a:extLst>
            </p:cNvPr>
            <p:cNvSpPr/>
            <p:nvPr/>
          </p:nvSpPr>
          <p:spPr>
            <a:xfrm flipV="1">
              <a:off x="1367790" y="1202176"/>
              <a:ext cx="1028700" cy="355416"/>
            </a:xfrm>
            <a:prstGeom prst="roundRect">
              <a:avLst>
                <a:gd name="adj" fmla="val 7555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  <p:sp>
          <p:nvSpPr>
            <p:cNvPr id="691" name="TextBox 690">
              <a:extLst>
                <a:ext uri="{FF2B5EF4-FFF2-40B4-BE49-F238E27FC236}">
                  <a16:creationId xmlns:a16="http://schemas.microsoft.com/office/drawing/2014/main" id="{5F770BD1-DFA0-44D9-DC69-357D73BEAC7E}"/>
                </a:ext>
              </a:extLst>
            </p:cNvPr>
            <p:cNvSpPr txBox="1"/>
            <p:nvPr/>
          </p:nvSpPr>
          <p:spPr>
            <a:xfrm>
              <a:off x="1407381" y="1202677"/>
              <a:ext cx="374042" cy="9233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Культура</a:t>
              </a:r>
            </a:p>
          </p:txBody>
        </p:sp>
        <p:sp>
          <p:nvSpPr>
            <p:cNvPr id="692" name="TextBox 691">
              <a:extLst>
                <a:ext uri="{FF2B5EF4-FFF2-40B4-BE49-F238E27FC236}">
                  <a16:creationId xmlns:a16="http://schemas.microsoft.com/office/drawing/2014/main" id="{CAF8DEED-7700-CC92-53CF-A9C9DCF167A9}"/>
                </a:ext>
              </a:extLst>
            </p:cNvPr>
            <p:cNvSpPr txBox="1"/>
            <p:nvPr/>
          </p:nvSpPr>
          <p:spPr>
            <a:xfrm>
              <a:off x="1418811" y="1367663"/>
              <a:ext cx="925200" cy="54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Поездки за рубеж</a:t>
              </a:r>
            </a:p>
          </p:txBody>
        </p:sp>
        <p:sp>
          <p:nvSpPr>
            <p:cNvPr id="693" name="TextBox 692">
              <a:extLst>
                <a:ext uri="{FF2B5EF4-FFF2-40B4-BE49-F238E27FC236}">
                  <a16:creationId xmlns:a16="http://schemas.microsoft.com/office/drawing/2014/main" id="{49CBA23D-1EEE-990A-AA9F-6ED2219C1187}"/>
                </a:ext>
              </a:extLst>
            </p:cNvPr>
            <p:cNvSpPr txBox="1"/>
            <p:nvPr/>
          </p:nvSpPr>
          <p:spPr>
            <a:xfrm>
              <a:off x="1418811" y="1300725"/>
              <a:ext cx="925200" cy="54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Выставки, концерты и музеи</a:t>
              </a:r>
            </a:p>
          </p:txBody>
        </p:sp>
        <p:sp>
          <p:nvSpPr>
            <p:cNvPr id="694" name="TextBox 693">
              <a:extLst>
                <a:ext uri="{FF2B5EF4-FFF2-40B4-BE49-F238E27FC236}">
                  <a16:creationId xmlns:a16="http://schemas.microsoft.com/office/drawing/2014/main" id="{F1E4CED6-0A81-6E72-0825-91AABBF94D1E}"/>
                </a:ext>
              </a:extLst>
            </p:cNvPr>
            <p:cNvSpPr txBox="1"/>
            <p:nvPr/>
          </p:nvSpPr>
          <p:spPr>
            <a:xfrm>
              <a:off x="1418811" y="1435219"/>
              <a:ext cx="925200" cy="54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Проведение мероприятий</a:t>
              </a:r>
            </a:p>
          </p:txBody>
        </p:sp>
        <p:sp>
          <p:nvSpPr>
            <p:cNvPr id="695" name="TextBox 694">
              <a:extLst>
                <a:ext uri="{FF2B5EF4-FFF2-40B4-BE49-F238E27FC236}">
                  <a16:creationId xmlns:a16="http://schemas.microsoft.com/office/drawing/2014/main" id="{D5E0F93A-9E19-780F-A2CE-7A1E2BD30AC3}"/>
                </a:ext>
              </a:extLst>
            </p:cNvPr>
            <p:cNvSpPr txBox="1"/>
            <p:nvPr/>
          </p:nvSpPr>
          <p:spPr>
            <a:xfrm>
              <a:off x="1418811" y="1499785"/>
              <a:ext cx="925200" cy="36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1800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…</a:t>
              </a:r>
            </a:p>
          </p:txBody>
        </p:sp>
      </p:grpSp>
      <p:grpSp>
        <p:nvGrpSpPr>
          <p:cNvPr id="696" name="Группа 695">
            <a:extLst>
              <a:ext uri="{FF2B5EF4-FFF2-40B4-BE49-F238E27FC236}">
                <a16:creationId xmlns:a16="http://schemas.microsoft.com/office/drawing/2014/main" id="{02F84EDB-CED0-4F5A-30A3-5ADA6F28C01F}"/>
              </a:ext>
            </a:extLst>
          </p:cNvPr>
          <p:cNvGrpSpPr/>
          <p:nvPr/>
        </p:nvGrpSpPr>
        <p:grpSpPr>
          <a:xfrm>
            <a:off x="5792323" y="1364034"/>
            <a:ext cx="1028700" cy="355416"/>
            <a:chOff x="1367790" y="1202176"/>
            <a:chExt cx="1028700" cy="355416"/>
          </a:xfrm>
        </p:grpSpPr>
        <p:sp>
          <p:nvSpPr>
            <p:cNvPr id="697" name="Прямоугольник: скругленные углы 696">
              <a:extLst>
                <a:ext uri="{FF2B5EF4-FFF2-40B4-BE49-F238E27FC236}">
                  <a16:creationId xmlns:a16="http://schemas.microsoft.com/office/drawing/2014/main" id="{2B792E6E-F49B-1C2A-E52C-7FB35D484426}"/>
                </a:ext>
              </a:extLst>
            </p:cNvPr>
            <p:cNvSpPr/>
            <p:nvPr/>
          </p:nvSpPr>
          <p:spPr>
            <a:xfrm flipV="1">
              <a:off x="1367790" y="1202176"/>
              <a:ext cx="1028700" cy="355416"/>
            </a:xfrm>
            <a:prstGeom prst="roundRect">
              <a:avLst>
                <a:gd name="adj" fmla="val 7555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  <p:sp>
          <p:nvSpPr>
            <p:cNvPr id="698" name="TextBox 697">
              <a:extLst>
                <a:ext uri="{FF2B5EF4-FFF2-40B4-BE49-F238E27FC236}">
                  <a16:creationId xmlns:a16="http://schemas.microsoft.com/office/drawing/2014/main" id="{A2CEDA05-9553-5E58-1A8F-61753676F35B}"/>
                </a:ext>
              </a:extLst>
            </p:cNvPr>
            <p:cNvSpPr txBox="1"/>
            <p:nvPr/>
          </p:nvSpPr>
          <p:spPr>
            <a:xfrm>
              <a:off x="1407380" y="1202677"/>
              <a:ext cx="428611" cy="9233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Имущество</a:t>
              </a:r>
            </a:p>
          </p:txBody>
        </p:sp>
        <p:sp>
          <p:nvSpPr>
            <p:cNvPr id="699" name="TextBox 698">
              <a:extLst>
                <a:ext uri="{FF2B5EF4-FFF2-40B4-BE49-F238E27FC236}">
                  <a16:creationId xmlns:a16="http://schemas.microsoft.com/office/drawing/2014/main" id="{1EED95A5-B0FA-C644-E5FA-186EC9F008DE}"/>
                </a:ext>
              </a:extLst>
            </p:cNvPr>
            <p:cNvSpPr txBox="1"/>
            <p:nvPr/>
          </p:nvSpPr>
          <p:spPr>
            <a:xfrm>
              <a:off x="1418811" y="1367663"/>
              <a:ext cx="925200" cy="54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Уплата налогов</a:t>
              </a:r>
            </a:p>
          </p:txBody>
        </p:sp>
        <p:sp>
          <p:nvSpPr>
            <p:cNvPr id="700" name="TextBox 699">
              <a:extLst>
                <a:ext uri="{FF2B5EF4-FFF2-40B4-BE49-F238E27FC236}">
                  <a16:creationId xmlns:a16="http://schemas.microsoft.com/office/drawing/2014/main" id="{F6DEC5E1-ADD2-20C0-E567-EB0719262AE5}"/>
                </a:ext>
              </a:extLst>
            </p:cNvPr>
            <p:cNvSpPr txBox="1"/>
            <p:nvPr/>
          </p:nvSpPr>
          <p:spPr>
            <a:xfrm>
              <a:off x="1418811" y="1300725"/>
              <a:ext cx="925200" cy="54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Оформление собственности</a:t>
              </a:r>
            </a:p>
          </p:txBody>
        </p:sp>
        <p:sp>
          <p:nvSpPr>
            <p:cNvPr id="701" name="TextBox 700">
              <a:extLst>
                <a:ext uri="{FF2B5EF4-FFF2-40B4-BE49-F238E27FC236}">
                  <a16:creationId xmlns:a16="http://schemas.microsoft.com/office/drawing/2014/main" id="{051439FC-49DD-1935-9DFB-9CE4DD0E8E33}"/>
                </a:ext>
              </a:extLst>
            </p:cNvPr>
            <p:cNvSpPr txBox="1"/>
            <p:nvPr/>
          </p:nvSpPr>
          <p:spPr>
            <a:xfrm>
              <a:off x="1418811" y="1435219"/>
              <a:ext cx="925200" cy="54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Продажа имущества</a:t>
              </a:r>
            </a:p>
          </p:txBody>
        </p:sp>
        <p:sp>
          <p:nvSpPr>
            <p:cNvPr id="702" name="TextBox 701">
              <a:extLst>
                <a:ext uri="{FF2B5EF4-FFF2-40B4-BE49-F238E27FC236}">
                  <a16:creationId xmlns:a16="http://schemas.microsoft.com/office/drawing/2014/main" id="{AF2993EC-8D0E-1502-901F-8C8D99D04CF3}"/>
                </a:ext>
              </a:extLst>
            </p:cNvPr>
            <p:cNvSpPr txBox="1"/>
            <p:nvPr/>
          </p:nvSpPr>
          <p:spPr>
            <a:xfrm>
              <a:off x="1418811" y="1499785"/>
              <a:ext cx="925200" cy="36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1800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…</a:t>
              </a:r>
            </a:p>
          </p:txBody>
        </p:sp>
      </p:grpSp>
      <p:grpSp>
        <p:nvGrpSpPr>
          <p:cNvPr id="715" name="Группа 714">
            <a:extLst>
              <a:ext uri="{FF2B5EF4-FFF2-40B4-BE49-F238E27FC236}">
                <a16:creationId xmlns:a16="http://schemas.microsoft.com/office/drawing/2014/main" id="{8E617A53-EEBF-B41A-D3D0-81353FE00558}"/>
              </a:ext>
            </a:extLst>
          </p:cNvPr>
          <p:cNvGrpSpPr/>
          <p:nvPr/>
        </p:nvGrpSpPr>
        <p:grpSpPr>
          <a:xfrm>
            <a:off x="6893621" y="1364034"/>
            <a:ext cx="1028700" cy="355416"/>
            <a:chOff x="1367790" y="1202176"/>
            <a:chExt cx="1028700" cy="355416"/>
          </a:xfrm>
        </p:grpSpPr>
        <p:sp>
          <p:nvSpPr>
            <p:cNvPr id="716" name="Прямоугольник: скругленные углы 715">
              <a:extLst>
                <a:ext uri="{FF2B5EF4-FFF2-40B4-BE49-F238E27FC236}">
                  <a16:creationId xmlns:a16="http://schemas.microsoft.com/office/drawing/2014/main" id="{40FBEE86-83EF-B791-3D41-81E8184249F7}"/>
                </a:ext>
              </a:extLst>
            </p:cNvPr>
            <p:cNvSpPr/>
            <p:nvPr/>
          </p:nvSpPr>
          <p:spPr>
            <a:xfrm flipV="1">
              <a:off x="1367790" y="1202176"/>
              <a:ext cx="1028700" cy="355416"/>
            </a:xfrm>
            <a:prstGeom prst="roundRect">
              <a:avLst>
                <a:gd name="adj" fmla="val 7555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  <p:sp>
          <p:nvSpPr>
            <p:cNvPr id="717" name="TextBox 716">
              <a:extLst>
                <a:ext uri="{FF2B5EF4-FFF2-40B4-BE49-F238E27FC236}">
                  <a16:creationId xmlns:a16="http://schemas.microsoft.com/office/drawing/2014/main" id="{2EF5019B-9971-86AC-3902-DC90C61C329D}"/>
                </a:ext>
              </a:extLst>
            </p:cNvPr>
            <p:cNvSpPr txBox="1"/>
            <p:nvPr/>
          </p:nvSpPr>
          <p:spPr>
            <a:xfrm>
              <a:off x="1407381" y="1202677"/>
              <a:ext cx="374042" cy="9233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Транспорт</a:t>
              </a:r>
            </a:p>
          </p:txBody>
        </p:sp>
        <p:sp>
          <p:nvSpPr>
            <p:cNvPr id="718" name="TextBox 717">
              <a:extLst>
                <a:ext uri="{FF2B5EF4-FFF2-40B4-BE49-F238E27FC236}">
                  <a16:creationId xmlns:a16="http://schemas.microsoft.com/office/drawing/2014/main" id="{7941A0A1-76E9-D7F2-C5B4-413896BD436C}"/>
                </a:ext>
              </a:extLst>
            </p:cNvPr>
            <p:cNvSpPr txBox="1"/>
            <p:nvPr/>
          </p:nvSpPr>
          <p:spPr>
            <a:xfrm>
              <a:off x="1418811" y="1367663"/>
              <a:ext cx="925200" cy="54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Проезд по городу на общ. транспорте</a:t>
              </a:r>
            </a:p>
          </p:txBody>
        </p:sp>
        <p:sp>
          <p:nvSpPr>
            <p:cNvPr id="719" name="TextBox 718">
              <a:extLst>
                <a:ext uri="{FF2B5EF4-FFF2-40B4-BE49-F238E27FC236}">
                  <a16:creationId xmlns:a16="http://schemas.microsoft.com/office/drawing/2014/main" id="{693968C0-A0BB-8E38-B6AC-171F30A1AF20}"/>
                </a:ext>
              </a:extLst>
            </p:cNvPr>
            <p:cNvSpPr txBox="1"/>
            <p:nvPr/>
          </p:nvSpPr>
          <p:spPr>
            <a:xfrm>
              <a:off x="1418811" y="1300725"/>
              <a:ext cx="925200" cy="54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Вождение автомобиля</a:t>
              </a:r>
            </a:p>
          </p:txBody>
        </p:sp>
        <p:sp>
          <p:nvSpPr>
            <p:cNvPr id="720" name="TextBox 719">
              <a:extLst>
                <a:ext uri="{FF2B5EF4-FFF2-40B4-BE49-F238E27FC236}">
                  <a16:creationId xmlns:a16="http://schemas.microsoft.com/office/drawing/2014/main" id="{2EC0E9BC-22C7-7078-E3F2-C930D7C21EF6}"/>
                </a:ext>
              </a:extLst>
            </p:cNvPr>
            <p:cNvSpPr txBox="1"/>
            <p:nvPr/>
          </p:nvSpPr>
          <p:spPr>
            <a:xfrm>
              <a:off x="1418811" y="1435219"/>
              <a:ext cx="925200" cy="54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Перелет в другой город</a:t>
              </a:r>
            </a:p>
          </p:txBody>
        </p:sp>
        <p:sp>
          <p:nvSpPr>
            <p:cNvPr id="721" name="TextBox 720">
              <a:extLst>
                <a:ext uri="{FF2B5EF4-FFF2-40B4-BE49-F238E27FC236}">
                  <a16:creationId xmlns:a16="http://schemas.microsoft.com/office/drawing/2014/main" id="{A15235BB-C49B-70AB-BF1E-8C64DD9B176C}"/>
                </a:ext>
              </a:extLst>
            </p:cNvPr>
            <p:cNvSpPr txBox="1"/>
            <p:nvPr/>
          </p:nvSpPr>
          <p:spPr>
            <a:xfrm>
              <a:off x="1418811" y="1499785"/>
              <a:ext cx="925200" cy="36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1800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…</a:t>
              </a:r>
            </a:p>
          </p:txBody>
        </p:sp>
      </p:grpSp>
      <p:grpSp>
        <p:nvGrpSpPr>
          <p:cNvPr id="722" name="Группа 721">
            <a:extLst>
              <a:ext uri="{FF2B5EF4-FFF2-40B4-BE49-F238E27FC236}">
                <a16:creationId xmlns:a16="http://schemas.microsoft.com/office/drawing/2014/main" id="{9F283100-A37F-B6EC-C748-E2C19FDC63A8}"/>
              </a:ext>
            </a:extLst>
          </p:cNvPr>
          <p:cNvGrpSpPr/>
          <p:nvPr/>
        </p:nvGrpSpPr>
        <p:grpSpPr>
          <a:xfrm>
            <a:off x="8008882" y="1364034"/>
            <a:ext cx="1028700" cy="355416"/>
            <a:chOff x="1367790" y="1202176"/>
            <a:chExt cx="1028700" cy="355416"/>
          </a:xfrm>
        </p:grpSpPr>
        <p:sp>
          <p:nvSpPr>
            <p:cNvPr id="723" name="Прямоугольник: скругленные углы 722">
              <a:extLst>
                <a:ext uri="{FF2B5EF4-FFF2-40B4-BE49-F238E27FC236}">
                  <a16:creationId xmlns:a16="http://schemas.microsoft.com/office/drawing/2014/main" id="{D9503565-50BE-5ACE-B9C7-EB3B90705DB6}"/>
                </a:ext>
              </a:extLst>
            </p:cNvPr>
            <p:cNvSpPr/>
            <p:nvPr/>
          </p:nvSpPr>
          <p:spPr>
            <a:xfrm flipV="1">
              <a:off x="1367790" y="1202176"/>
              <a:ext cx="1028700" cy="355416"/>
            </a:xfrm>
            <a:prstGeom prst="roundRect">
              <a:avLst>
                <a:gd name="adj" fmla="val 7555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  <p:sp>
          <p:nvSpPr>
            <p:cNvPr id="724" name="TextBox 723">
              <a:extLst>
                <a:ext uri="{FF2B5EF4-FFF2-40B4-BE49-F238E27FC236}">
                  <a16:creationId xmlns:a16="http://schemas.microsoft.com/office/drawing/2014/main" id="{067547BA-49D6-C963-5DA5-9AF495863BC9}"/>
                </a:ext>
              </a:extLst>
            </p:cNvPr>
            <p:cNvSpPr txBox="1"/>
            <p:nvPr/>
          </p:nvSpPr>
          <p:spPr>
            <a:xfrm>
              <a:off x="1407381" y="1202677"/>
              <a:ext cx="374042" cy="9233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Работа</a:t>
              </a:r>
            </a:p>
          </p:txBody>
        </p: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id="{7FCA0DCA-A342-2232-9951-3787EB0CC432}"/>
                </a:ext>
              </a:extLst>
            </p:cNvPr>
            <p:cNvSpPr txBox="1"/>
            <p:nvPr/>
          </p:nvSpPr>
          <p:spPr>
            <a:xfrm>
              <a:off x="1418811" y="1367663"/>
              <a:ext cx="925200" cy="54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Оформление</a:t>
              </a:r>
            </a:p>
          </p:txBody>
        </p:sp>
        <p:sp>
          <p:nvSpPr>
            <p:cNvPr id="726" name="TextBox 725">
              <a:extLst>
                <a:ext uri="{FF2B5EF4-FFF2-40B4-BE49-F238E27FC236}">
                  <a16:creationId xmlns:a16="http://schemas.microsoft.com/office/drawing/2014/main" id="{67669C35-C365-9AE8-D4DB-A0F890052FCD}"/>
                </a:ext>
              </a:extLst>
            </p:cNvPr>
            <p:cNvSpPr txBox="1"/>
            <p:nvPr/>
          </p:nvSpPr>
          <p:spPr>
            <a:xfrm>
              <a:off x="1418811" y="1300725"/>
              <a:ext cx="925200" cy="54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Поиск работы</a:t>
              </a:r>
            </a:p>
          </p:txBody>
        </p:sp>
        <p:sp>
          <p:nvSpPr>
            <p:cNvPr id="727" name="TextBox 726">
              <a:extLst>
                <a:ext uri="{FF2B5EF4-FFF2-40B4-BE49-F238E27FC236}">
                  <a16:creationId xmlns:a16="http://schemas.microsoft.com/office/drawing/2014/main" id="{8B4A9900-3811-F457-1357-DBAB36099D31}"/>
                </a:ext>
              </a:extLst>
            </p:cNvPr>
            <p:cNvSpPr txBox="1"/>
            <p:nvPr/>
          </p:nvSpPr>
          <p:spPr>
            <a:xfrm>
              <a:off x="1418811" y="1435219"/>
              <a:ext cx="925200" cy="54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Увольнение</a:t>
              </a:r>
            </a:p>
          </p:txBody>
        </p:sp>
        <p:sp>
          <p:nvSpPr>
            <p:cNvPr id="728" name="TextBox 727">
              <a:extLst>
                <a:ext uri="{FF2B5EF4-FFF2-40B4-BE49-F238E27FC236}">
                  <a16:creationId xmlns:a16="http://schemas.microsoft.com/office/drawing/2014/main" id="{AF5F75B1-EC05-6C35-023F-D4EAEA469129}"/>
                </a:ext>
              </a:extLst>
            </p:cNvPr>
            <p:cNvSpPr txBox="1"/>
            <p:nvPr/>
          </p:nvSpPr>
          <p:spPr>
            <a:xfrm>
              <a:off x="1418811" y="1499785"/>
              <a:ext cx="925200" cy="36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1800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…</a:t>
              </a:r>
            </a:p>
          </p:txBody>
        </p:sp>
      </p:grpSp>
      <p:grpSp>
        <p:nvGrpSpPr>
          <p:cNvPr id="729" name="Группа 728">
            <a:extLst>
              <a:ext uri="{FF2B5EF4-FFF2-40B4-BE49-F238E27FC236}">
                <a16:creationId xmlns:a16="http://schemas.microsoft.com/office/drawing/2014/main" id="{D98CE336-6E7D-CCC4-64FE-C3D82F61660C}"/>
              </a:ext>
            </a:extLst>
          </p:cNvPr>
          <p:cNvGrpSpPr/>
          <p:nvPr/>
        </p:nvGrpSpPr>
        <p:grpSpPr>
          <a:xfrm>
            <a:off x="9414772" y="1364034"/>
            <a:ext cx="1028700" cy="355416"/>
            <a:chOff x="1367790" y="1202176"/>
            <a:chExt cx="1028700" cy="355416"/>
          </a:xfrm>
        </p:grpSpPr>
        <p:sp>
          <p:nvSpPr>
            <p:cNvPr id="730" name="Прямоугольник: скругленные углы 729">
              <a:extLst>
                <a:ext uri="{FF2B5EF4-FFF2-40B4-BE49-F238E27FC236}">
                  <a16:creationId xmlns:a16="http://schemas.microsoft.com/office/drawing/2014/main" id="{E922A9E7-2873-9C1C-7AD6-FED301A25DCF}"/>
                </a:ext>
              </a:extLst>
            </p:cNvPr>
            <p:cNvSpPr/>
            <p:nvPr/>
          </p:nvSpPr>
          <p:spPr>
            <a:xfrm flipV="1">
              <a:off x="1367790" y="1202176"/>
              <a:ext cx="1028700" cy="355416"/>
            </a:xfrm>
            <a:prstGeom prst="roundRect">
              <a:avLst>
                <a:gd name="adj" fmla="val 7555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  <p:sp>
          <p:nvSpPr>
            <p:cNvPr id="731" name="TextBox 730">
              <a:extLst>
                <a:ext uri="{FF2B5EF4-FFF2-40B4-BE49-F238E27FC236}">
                  <a16:creationId xmlns:a16="http://schemas.microsoft.com/office/drawing/2014/main" id="{C3E5DF68-6847-0479-5F9B-B1BC372A7C02}"/>
                </a:ext>
              </a:extLst>
            </p:cNvPr>
            <p:cNvSpPr txBox="1"/>
            <p:nvPr/>
          </p:nvSpPr>
          <p:spPr>
            <a:xfrm>
              <a:off x="1407380" y="1202677"/>
              <a:ext cx="758141" cy="9233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Предпринимательство</a:t>
              </a:r>
            </a:p>
          </p:txBody>
        </p:sp>
        <p:sp>
          <p:nvSpPr>
            <p:cNvPr id="732" name="TextBox 731">
              <a:extLst>
                <a:ext uri="{FF2B5EF4-FFF2-40B4-BE49-F238E27FC236}">
                  <a16:creationId xmlns:a16="http://schemas.microsoft.com/office/drawing/2014/main" id="{EC2A945F-F39F-5DC0-8857-D3F100F29C95}"/>
                </a:ext>
              </a:extLst>
            </p:cNvPr>
            <p:cNvSpPr txBox="1"/>
            <p:nvPr/>
          </p:nvSpPr>
          <p:spPr>
            <a:xfrm>
              <a:off x="1418811" y="1367663"/>
              <a:ext cx="925200" cy="54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Уплата налогов</a:t>
              </a:r>
            </a:p>
          </p:txBody>
        </p:sp>
        <p:sp>
          <p:nvSpPr>
            <p:cNvPr id="733" name="TextBox 732">
              <a:extLst>
                <a:ext uri="{FF2B5EF4-FFF2-40B4-BE49-F238E27FC236}">
                  <a16:creationId xmlns:a16="http://schemas.microsoft.com/office/drawing/2014/main" id="{3809B3FC-F7C9-3D97-33A5-2B29866F1E9E}"/>
                </a:ext>
              </a:extLst>
            </p:cNvPr>
            <p:cNvSpPr txBox="1"/>
            <p:nvPr/>
          </p:nvSpPr>
          <p:spPr>
            <a:xfrm>
              <a:off x="1418811" y="1300725"/>
              <a:ext cx="925200" cy="54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Оформление собственности</a:t>
              </a:r>
            </a:p>
          </p:txBody>
        </p:sp>
        <p:sp>
          <p:nvSpPr>
            <p:cNvPr id="734" name="TextBox 733">
              <a:extLst>
                <a:ext uri="{FF2B5EF4-FFF2-40B4-BE49-F238E27FC236}">
                  <a16:creationId xmlns:a16="http://schemas.microsoft.com/office/drawing/2014/main" id="{4986E75F-C839-1481-ACA1-9F77B396E4CF}"/>
                </a:ext>
              </a:extLst>
            </p:cNvPr>
            <p:cNvSpPr txBox="1"/>
            <p:nvPr/>
          </p:nvSpPr>
          <p:spPr>
            <a:xfrm>
              <a:off x="1418811" y="1435219"/>
              <a:ext cx="925200" cy="54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Продажа бизнеса</a:t>
              </a:r>
            </a:p>
          </p:txBody>
        </p:sp>
        <p:sp>
          <p:nvSpPr>
            <p:cNvPr id="735" name="TextBox 734">
              <a:extLst>
                <a:ext uri="{FF2B5EF4-FFF2-40B4-BE49-F238E27FC236}">
                  <a16:creationId xmlns:a16="http://schemas.microsoft.com/office/drawing/2014/main" id="{F0A90B88-BFCD-9FE1-9102-66F47AFD204A}"/>
                </a:ext>
              </a:extLst>
            </p:cNvPr>
            <p:cNvSpPr txBox="1"/>
            <p:nvPr/>
          </p:nvSpPr>
          <p:spPr>
            <a:xfrm>
              <a:off x="1418811" y="1499785"/>
              <a:ext cx="925200" cy="36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1800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…</a:t>
              </a:r>
            </a:p>
          </p:txBody>
        </p:sp>
      </p:grpSp>
      <p:sp>
        <p:nvSpPr>
          <p:cNvPr id="736" name="TextBox 735">
            <a:extLst>
              <a:ext uri="{FF2B5EF4-FFF2-40B4-BE49-F238E27FC236}">
                <a16:creationId xmlns:a16="http://schemas.microsoft.com/office/drawing/2014/main" id="{77EF2AD9-141A-DE53-FC5C-BF76C85AEC53}"/>
              </a:ext>
            </a:extLst>
          </p:cNvPr>
          <p:cNvSpPr txBox="1"/>
          <p:nvPr/>
        </p:nvSpPr>
        <p:spPr>
          <a:xfrm>
            <a:off x="9133554" y="1619766"/>
            <a:ext cx="176330" cy="139892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…</a:t>
            </a:r>
          </a:p>
        </p:txBody>
      </p:sp>
      <p:grpSp>
        <p:nvGrpSpPr>
          <p:cNvPr id="737" name="Группа 736">
            <a:extLst>
              <a:ext uri="{FF2B5EF4-FFF2-40B4-BE49-F238E27FC236}">
                <a16:creationId xmlns:a16="http://schemas.microsoft.com/office/drawing/2014/main" id="{32100402-85CC-B024-B542-CBC04A3DC030}"/>
              </a:ext>
            </a:extLst>
          </p:cNvPr>
          <p:cNvGrpSpPr/>
          <p:nvPr/>
        </p:nvGrpSpPr>
        <p:grpSpPr>
          <a:xfrm>
            <a:off x="10501344" y="1364034"/>
            <a:ext cx="1028700" cy="355416"/>
            <a:chOff x="1367790" y="1202176"/>
            <a:chExt cx="1028700" cy="355416"/>
          </a:xfrm>
        </p:grpSpPr>
        <p:sp>
          <p:nvSpPr>
            <p:cNvPr id="738" name="Прямоугольник: скругленные углы 737">
              <a:extLst>
                <a:ext uri="{FF2B5EF4-FFF2-40B4-BE49-F238E27FC236}">
                  <a16:creationId xmlns:a16="http://schemas.microsoft.com/office/drawing/2014/main" id="{90D0291C-0D01-72A7-C315-90F8F268AC49}"/>
                </a:ext>
              </a:extLst>
            </p:cNvPr>
            <p:cNvSpPr/>
            <p:nvPr/>
          </p:nvSpPr>
          <p:spPr>
            <a:xfrm flipV="1">
              <a:off x="1367790" y="1202176"/>
              <a:ext cx="1028700" cy="355416"/>
            </a:xfrm>
            <a:prstGeom prst="roundRect">
              <a:avLst>
                <a:gd name="adj" fmla="val 7555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  <p:sp>
          <p:nvSpPr>
            <p:cNvPr id="739" name="TextBox 738">
              <a:extLst>
                <a:ext uri="{FF2B5EF4-FFF2-40B4-BE49-F238E27FC236}">
                  <a16:creationId xmlns:a16="http://schemas.microsoft.com/office/drawing/2014/main" id="{3E3D0422-8D0F-4106-2582-C460D96D2E4E}"/>
                </a:ext>
              </a:extLst>
            </p:cNvPr>
            <p:cNvSpPr txBox="1"/>
            <p:nvPr/>
          </p:nvSpPr>
          <p:spPr>
            <a:xfrm>
              <a:off x="1407381" y="1202677"/>
              <a:ext cx="374042" cy="9233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Персонал</a:t>
              </a:r>
            </a:p>
          </p:txBody>
        </p:sp>
        <p:sp>
          <p:nvSpPr>
            <p:cNvPr id="740" name="TextBox 739">
              <a:extLst>
                <a:ext uri="{FF2B5EF4-FFF2-40B4-BE49-F238E27FC236}">
                  <a16:creationId xmlns:a16="http://schemas.microsoft.com/office/drawing/2014/main" id="{2BB8B4F3-FD18-FA5C-E011-A6812ADE26AF}"/>
                </a:ext>
              </a:extLst>
            </p:cNvPr>
            <p:cNvSpPr txBox="1"/>
            <p:nvPr/>
          </p:nvSpPr>
          <p:spPr>
            <a:xfrm>
              <a:off x="1418811" y="1367663"/>
              <a:ext cx="925200" cy="54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Обучение сотрудников</a:t>
              </a:r>
            </a:p>
          </p:txBody>
        </p:sp>
        <p:sp>
          <p:nvSpPr>
            <p:cNvPr id="741" name="TextBox 740">
              <a:extLst>
                <a:ext uri="{FF2B5EF4-FFF2-40B4-BE49-F238E27FC236}">
                  <a16:creationId xmlns:a16="http://schemas.microsoft.com/office/drawing/2014/main" id="{9A62885C-6464-18B2-E8C7-2DAB1FB5D73E}"/>
                </a:ext>
              </a:extLst>
            </p:cNvPr>
            <p:cNvSpPr txBox="1"/>
            <p:nvPr/>
          </p:nvSpPr>
          <p:spPr>
            <a:xfrm>
              <a:off x="1418811" y="1300725"/>
              <a:ext cx="925200" cy="54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Подбор сотрудников</a:t>
              </a:r>
            </a:p>
          </p:txBody>
        </p:sp>
        <p:sp>
          <p:nvSpPr>
            <p:cNvPr id="742" name="TextBox 741">
              <a:extLst>
                <a:ext uri="{FF2B5EF4-FFF2-40B4-BE49-F238E27FC236}">
                  <a16:creationId xmlns:a16="http://schemas.microsoft.com/office/drawing/2014/main" id="{25877F64-6E7C-13D4-063D-B0BD721191B8}"/>
                </a:ext>
              </a:extLst>
            </p:cNvPr>
            <p:cNvSpPr txBox="1"/>
            <p:nvPr/>
          </p:nvSpPr>
          <p:spPr>
            <a:xfrm>
              <a:off x="1418811" y="1435219"/>
              <a:ext cx="925200" cy="54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Увольнение сотрудников</a:t>
              </a:r>
            </a:p>
          </p:txBody>
        </p:sp>
        <p:sp>
          <p:nvSpPr>
            <p:cNvPr id="743" name="TextBox 742">
              <a:extLst>
                <a:ext uri="{FF2B5EF4-FFF2-40B4-BE49-F238E27FC236}">
                  <a16:creationId xmlns:a16="http://schemas.microsoft.com/office/drawing/2014/main" id="{988AD818-465E-2054-17E3-1B8A86422D5A}"/>
                </a:ext>
              </a:extLst>
            </p:cNvPr>
            <p:cNvSpPr txBox="1"/>
            <p:nvPr/>
          </p:nvSpPr>
          <p:spPr>
            <a:xfrm>
              <a:off x="1418811" y="1499785"/>
              <a:ext cx="925200" cy="3600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lIns="0" tIns="0" rIns="0" bIns="18000" anchor="ctr">
              <a:no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b="0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…</a:t>
              </a:r>
            </a:p>
          </p:txBody>
        </p:sp>
      </p:grpSp>
      <p:sp>
        <p:nvSpPr>
          <p:cNvPr id="744" name="TextBox 743">
            <a:extLst>
              <a:ext uri="{FF2B5EF4-FFF2-40B4-BE49-F238E27FC236}">
                <a16:creationId xmlns:a16="http://schemas.microsoft.com/office/drawing/2014/main" id="{F8E8741E-73AD-AE65-3E01-C5FCBC48FF33}"/>
              </a:ext>
            </a:extLst>
          </p:cNvPr>
          <p:cNvSpPr txBox="1"/>
          <p:nvPr/>
        </p:nvSpPr>
        <p:spPr>
          <a:xfrm>
            <a:off x="10854149" y="336895"/>
            <a:ext cx="1223551" cy="173117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0F2851">
                <a:alpha val="50000"/>
              </a:srgbClr>
            </a:solidFill>
          </a:ln>
        </p:spPr>
        <p:txBody>
          <a:bodyPr wrap="square" lIns="36000" tIns="0" rIns="3600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>
                    <a:alpha val="50000"/>
                  </a:srgbClr>
                </a:solidFill>
                <a:effectLst/>
                <a:uLnTx/>
                <a:uFillTx/>
                <a:latin typeface="Calibri" panose="020F0502020204030204"/>
                <a:ea typeface="DejaVu Sans"/>
                <a:cs typeface="Calibri" panose="020F0502020204030204" pitchFamily="34" charset="0"/>
              </a:rPr>
              <a:t>ИЛЛЮСТРАТИВНО </a:t>
            </a:r>
          </a:p>
        </p:txBody>
      </p:sp>
      <p:sp>
        <p:nvSpPr>
          <p:cNvPr id="745" name="Прямоугольник: скругленные углы 744">
            <a:extLst>
              <a:ext uri="{FF2B5EF4-FFF2-40B4-BE49-F238E27FC236}">
                <a16:creationId xmlns:a16="http://schemas.microsoft.com/office/drawing/2014/main" id="{D6FE06F8-5E11-2E31-A6B6-D077E2ED47B8}"/>
              </a:ext>
            </a:extLst>
          </p:cNvPr>
          <p:cNvSpPr/>
          <p:nvPr/>
        </p:nvSpPr>
        <p:spPr>
          <a:xfrm rot="16200000">
            <a:off x="8960079" y="3828235"/>
            <a:ext cx="5422884" cy="180000"/>
          </a:xfrm>
          <a:prstGeom prst="roundRect">
            <a:avLst/>
          </a:prstGeom>
          <a:solidFill>
            <a:srgbClr val="3E8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Центр ИБ 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ГосТех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 (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SoC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)</a:t>
            </a:r>
          </a:p>
        </p:txBody>
      </p:sp>
      <p:sp>
        <p:nvSpPr>
          <p:cNvPr id="746" name="Прямоугольник: скругленные углы 745">
            <a:extLst>
              <a:ext uri="{FF2B5EF4-FFF2-40B4-BE49-F238E27FC236}">
                <a16:creationId xmlns:a16="http://schemas.microsoft.com/office/drawing/2014/main" id="{FD254A62-C01E-3354-3463-A85A4CAAD1D8}"/>
              </a:ext>
            </a:extLst>
          </p:cNvPr>
          <p:cNvSpPr/>
          <p:nvPr/>
        </p:nvSpPr>
        <p:spPr>
          <a:xfrm rot="16200000">
            <a:off x="9182109" y="3828235"/>
            <a:ext cx="5422884" cy="180000"/>
          </a:xfrm>
          <a:prstGeom prst="roundRect">
            <a:avLst/>
          </a:prstGeom>
          <a:solidFill>
            <a:srgbClr val="9046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Центр мониторинга и эксплуатации 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ГосТех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sp>
        <p:nvSpPr>
          <p:cNvPr id="748" name="Скругленный прямоугольник 102">
            <a:extLst>
              <a:ext uri="{FF2B5EF4-FFF2-40B4-BE49-F238E27FC236}">
                <a16:creationId xmlns:a16="http://schemas.microsoft.com/office/drawing/2014/main" id="{806B0D8D-3157-6938-F675-2449E73F95C2}"/>
              </a:ext>
            </a:extLst>
          </p:cNvPr>
          <p:cNvSpPr/>
          <p:nvPr/>
        </p:nvSpPr>
        <p:spPr>
          <a:xfrm>
            <a:off x="238053" y="908132"/>
            <a:ext cx="391133" cy="9175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203200" dist="215900" dir="5400000" sx="77000" sy="77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Клиенты</a:t>
            </a:r>
          </a:p>
        </p:txBody>
      </p:sp>
      <p:sp>
        <p:nvSpPr>
          <p:cNvPr id="749" name="Скругленный прямоугольник 102">
            <a:extLst>
              <a:ext uri="{FF2B5EF4-FFF2-40B4-BE49-F238E27FC236}">
                <a16:creationId xmlns:a16="http://schemas.microsoft.com/office/drawing/2014/main" id="{3F924089-DC00-B980-E144-9008155CDAF4}"/>
              </a:ext>
            </a:extLst>
          </p:cNvPr>
          <p:cNvSpPr/>
          <p:nvPr/>
        </p:nvSpPr>
        <p:spPr>
          <a:xfrm>
            <a:off x="238053" y="1218720"/>
            <a:ext cx="344646" cy="9175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203200" dist="215900" dir="5400000" sx="77000" sy="77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Каналы</a:t>
            </a:r>
          </a:p>
        </p:txBody>
      </p:sp>
      <p:sp>
        <p:nvSpPr>
          <p:cNvPr id="750" name="Скругленный прямоугольник 102">
            <a:extLst>
              <a:ext uri="{FF2B5EF4-FFF2-40B4-BE49-F238E27FC236}">
                <a16:creationId xmlns:a16="http://schemas.microsoft.com/office/drawing/2014/main" id="{9BCD0824-2242-529F-E072-05D18818C804}"/>
              </a:ext>
            </a:extLst>
          </p:cNvPr>
          <p:cNvSpPr/>
          <p:nvPr/>
        </p:nvSpPr>
        <p:spPr>
          <a:xfrm>
            <a:off x="238053" y="1460869"/>
            <a:ext cx="530594" cy="1779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203200" dist="215900" dir="5400000" sx="77000" sy="77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Жизненные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ситуации</a:t>
            </a:r>
          </a:p>
        </p:txBody>
      </p:sp>
      <p:sp>
        <p:nvSpPr>
          <p:cNvPr id="751" name="Скругленный прямоугольник 102">
            <a:extLst>
              <a:ext uri="{FF2B5EF4-FFF2-40B4-BE49-F238E27FC236}">
                <a16:creationId xmlns:a16="http://schemas.microsoft.com/office/drawing/2014/main" id="{EA146911-52AA-511E-0DEE-F7FAA05173A3}"/>
              </a:ext>
            </a:extLst>
          </p:cNvPr>
          <p:cNvSpPr/>
          <p:nvPr/>
        </p:nvSpPr>
        <p:spPr>
          <a:xfrm>
            <a:off x="238054" y="1800101"/>
            <a:ext cx="868828" cy="26411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203200" dist="215900" dir="5400000" sx="77000" sy="77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Прикладные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сервисы в разрезе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доменов</a:t>
            </a:r>
          </a:p>
        </p:txBody>
      </p:sp>
      <p:sp>
        <p:nvSpPr>
          <p:cNvPr id="752" name="Скругленный прямоугольник 102">
            <a:extLst>
              <a:ext uri="{FF2B5EF4-FFF2-40B4-BE49-F238E27FC236}">
                <a16:creationId xmlns:a16="http://schemas.microsoft.com/office/drawing/2014/main" id="{035D5530-352A-90DC-1F76-4D0252789A4E}"/>
              </a:ext>
            </a:extLst>
          </p:cNvPr>
          <p:cNvSpPr/>
          <p:nvPr/>
        </p:nvSpPr>
        <p:spPr>
          <a:xfrm>
            <a:off x="238053" y="4842741"/>
            <a:ext cx="819135" cy="1779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203200" dist="215900" dir="5400000" sx="77000" sy="77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Общ. прикладные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сервисы</a:t>
            </a:r>
          </a:p>
        </p:txBody>
      </p:sp>
      <p:grpSp>
        <p:nvGrpSpPr>
          <p:cNvPr id="762" name="Группа 761">
            <a:extLst>
              <a:ext uri="{FF2B5EF4-FFF2-40B4-BE49-F238E27FC236}">
                <a16:creationId xmlns:a16="http://schemas.microsoft.com/office/drawing/2014/main" id="{21753BC3-2885-640B-2AF5-775957BC255E}"/>
              </a:ext>
            </a:extLst>
          </p:cNvPr>
          <p:cNvGrpSpPr/>
          <p:nvPr/>
        </p:nvGrpSpPr>
        <p:grpSpPr>
          <a:xfrm>
            <a:off x="1483995" y="4768113"/>
            <a:ext cx="318814" cy="135255"/>
            <a:chOff x="1483995" y="4574796"/>
            <a:chExt cx="318814" cy="135255"/>
          </a:xfrm>
        </p:grpSpPr>
        <p:sp>
          <p:nvSpPr>
            <p:cNvPr id="760" name="Овал 759">
              <a:extLst>
                <a:ext uri="{FF2B5EF4-FFF2-40B4-BE49-F238E27FC236}">
                  <a16:creationId xmlns:a16="http://schemas.microsoft.com/office/drawing/2014/main" id="{5B5E68DE-6CF9-994C-4ABC-4791F3C5CEDB}"/>
                </a:ext>
              </a:extLst>
            </p:cNvPr>
            <p:cNvSpPr/>
            <p:nvPr/>
          </p:nvSpPr>
          <p:spPr>
            <a:xfrm>
              <a:off x="1483995" y="4574796"/>
              <a:ext cx="135255" cy="135255"/>
            </a:xfrm>
            <a:prstGeom prst="ellipse">
              <a:avLst/>
            </a:prstGeom>
            <a:solidFill>
              <a:srgbClr val="C9D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761" name="TextBox 760">
              <a:extLst>
                <a:ext uri="{FF2B5EF4-FFF2-40B4-BE49-F238E27FC236}">
                  <a16:creationId xmlns:a16="http://schemas.microsoft.com/office/drawing/2014/main" id="{DE4FE0C8-65BA-42DA-DA3A-DB656012684B}"/>
                </a:ext>
              </a:extLst>
            </p:cNvPr>
            <p:cNvSpPr txBox="1"/>
            <p:nvPr/>
          </p:nvSpPr>
          <p:spPr>
            <a:xfrm>
              <a:off x="1647317" y="4609081"/>
              <a:ext cx="155492" cy="6668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ЕСИА</a:t>
              </a:r>
            </a:p>
          </p:txBody>
        </p:sp>
      </p:grpSp>
      <p:grpSp>
        <p:nvGrpSpPr>
          <p:cNvPr id="764" name="Группа 763">
            <a:extLst>
              <a:ext uri="{FF2B5EF4-FFF2-40B4-BE49-F238E27FC236}">
                <a16:creationId xmlns:a16="http://schemas.microsoft.com/office/drawing/2014/main" id="{5F98A228-BB9D-4F30-2F63-E60DAFDA0DDE}"/>
              </a:ext>
            </a:extLst>
          </p:cNvPr>
          <p:cNvGrpSpPr/>
          <p:nvPr/>
        </p:nvGrpSpPr>
        <p:grpSpPr>
          <a:xfrm>
            <a:off x="1483995" y="4938794"/>
            <a:ext cx="549646" cy="135255"/>
            <a:chOff x="1483995" y="4574796"/>
            <a:chExt cx="549646" cy="135255"/>
          </a:xfrm>
        </p:grpSpPr>
        <p:sp>
          <p:nvSpPr>
            <p:cNvPr id="765" name="Овал 764">
              <a:extLst>
                <a:ext uri="{FF2B5EF4-FFF2-40B4-BE49-F238E27FC236}">
                  <a16:creationId xmlns:a16="http://schemas.microsoft.com/office/drawing/2014/main" id="{F5FB4339-9BD3-8068-2B55-98083B66AB47}"/>
                </a:ext>
              </a:extLst>
            </p:cNvPr>
            <p:cNvSpPr/>
            <p:nvPr/>
          </p:nvSpPr>
          <p:spPr>
            <a:xfrm>
              <a:off x="1483995" y="4574796"/>
              <a:ext cx="135255" cy="135255"/>
            </a:xfrm>
            <a:prstGeom prst="ellipse">
              <a:avLst/>
            </a:prstGeom>
            <a:solidFill>
              <a:srgbClr val="C9D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766" name="TextBox 765">
              <a:extLst>
                <a:ext uri="{FF2B5EF4-FFF2-40B4-BE49-F238E27FC236}">
                  <a16:creationId xmlns:a16="http://schemas.microsoft.com/office/drawing/2014/main" id="{7544C40B-72CC-129E-9732-305498BB956F}"/>
                </a:ext>
              </a:extLst>
            </p:cNvPr>
            <p:cNvSpPr txBox="1"/>
            <p:nvPr/>
          </p:nvSpPr>
          <p:spPr>
            <a:xfrm>
              <a:off x="1647317" y="4577021"/>
              <a:ext cx="386324" cy="13080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Электронная</a:t>
              </a:r>
            </a:p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подпись</a:t>
              </a:r>
            </a:p>
          </p:txBody>
        </p:sp>
      </p:grpSp>
      <p:grpSp>
        <p:nvGrpSpPr>
          <p:cNvPr id="767" name="Группа 766">
            <a:extLst>
              <a:ext uri="{FF2B5EF4-FFF2-40B4-BE49-F238E27FC236}">
                <a16:creationId xmlns:a16="http://schemas.microsoft.com/office/drawing/2014/main" id="{2E46F4A0-C336-DD20-A7A0-02AB0F707AB4}"/>
              </a:ext>
            </a:extLst>
          </p:cNvPr>
          <p:cNvGrpSpPr/>
          <p:nvPr/>
        </p:nvGrpSpPr>
        <p:grpSpPr>
          <a:xfrm>
            <a:off x="2362752" y="4768113"/>
            <a:ext cx="546440" cy="135255"/>
            <a:chOff x="1483995" y="4574796"/>
            <a:chExt cx="546440" cy="135255"/>
          </a:xfrm>
        </p:grpSpPr>
        <p:sp>
          <p:nvSpPr>
            <p:cNvPr id="768" name="Овал 767">
              <a:extLst>
                <a:ext uri="{FF2B5EF4-FFF2-40B4-BE49-F238E27FC236}">
                  <a16:creationId xmlns:a16="http://schemas.microsoft.com/office/drawing/2014/main" id="{A9773A8D-ECF7-7A4F-95A6-A31FD8522A0C}"/>
                </a:ext>
              </a:extLst>
            </p:cNvPr>
            <p:cNvSpPr/>
            <p:nvPr/>
          </p:nvSpPr>
          <p:spPr>
            <a:xfrm>
              <a:off x="1483995" y="4574796"/>
              <a:ext cx="135255" cy="135255"/>
            </a:xfrm>
            <a:prstGeom prst="ellipse">
              <a:avLst/>
            </a:prstGeom>
            <a:solidFill>
              <a:srgbClr val="C9D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769" name="TextBox 768">
              <a:extLst>
                <a:ext uri="{FF2B5EF4-FFF2-40B4-BE49-F238E27FC236}">
                  <a16:creationId xmlns:a16="http://schemas.microsoft.com/office/drawing/2014/main" id="{322931C8-970E-C6B6-899A-6722A8BFC824}"/>
                </a:ext>
              </a:extLst>
            </p:cNvPr>
            <p:cNvSpPr txBox="1"/>
            <p:nvPr/>
          </p:nvSpPr>
          <p:spPr>
            <a:xfrm>
              <a:off x="1647317" y="4577021"/>
              <a:ext cx="383118" cy="13080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Цифровой</a:t>
              </a:r>
            </a:p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п</a:t>
              </a:r>
              <a:r>
                <a:rPr kumimoji="0" lang="ru-RU" sz="5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рофиль</a:t>
              </a: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 ЮЛ</a:t>
              </a:r>
            </a:p>
          </p:txBody>
        </p:sp>
      </p:grpSp>
      <p:grpSp>
        <p:nvGrpSpPr>
          <p:cNvPr id="770" name="Группа 769">
            <a:extLst>
              <a:ext uri="{FF2B5EF4-FFF2-40B4-BE49-F238E27FC236}">
                <a16:creationId xmlns:a16="http://schemas.microsoft.com/office/drawing/2014/main" id="{A492739D-6133-F439-AD69-A0B754CB1772}"/>
              </a:ext>
            </a:extLst>
          </p:cNvPr>
          <p:cNvGrpSpPr/>
          <p:nvPr/>
        </p:nvGrpSpPr>
        <p:grpSpPr>
          <a:xfrm>
            <a:off x="2362752" y="4938794"/>
            <a:ext cx="821090" cy="135255"/>
            <a:chOff x="1483995" y="4574796"/>
            <a:chExt cx="821090" cy="135255"/>
          </a:xfrm>
        </p:grpSpPr>
        <p:sp>
          <p:nvSpPr>
            <p:cNvPr id="771" name="Овал 770">
              <a:extLst>
                <a:ext uri="{FF2B5EF4-FFF2-40B4-BE49-F238E27FC236}">
                  <a16:creationId xmlns:a16="http://schemas.microsoft.com/office/drawing/2014/main" id="{3C37F8BB-7BB7-58C2-0989-E625443D218B}"/>
                </a:ext>
              </a:extLst>
            </p:cNvPr>
            <p:cNvSpPr/>
            <p:nvPr/>
          </p:nvSpPr>
          <p:spPr>
            <a:xfrm>
              <a:off x="1483995" y="4574796"/>
              <a:ext cx="135255" cy="135255"/>
            </a:xfrm>
            <a:prstGeom prst="ellipse">
              <a:avLst/>
            </a:prstGeom>
            <a:solidFill>
              <a:srgbClr val="C9D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772" name="TextBox 771">
              <a:extLst>
                <a:ext uri="{FF2B5EF4-FFF2-40B4-BE49-F238E27FC236}">
                  <a16:creationId xmlns:a16="http://schemas.microsoft.com/office/drawing/2014/main" id="{25C71417-9DC9-EC45-EDCF-5A8FDBC7A480}"/>
                </a:ext>
              </a:extLst>
            </p:cNvPr>
            <p:cNvSpPr txBox="1"/>
            <p:nvPr/>
          </p:nvSpPr>
          <p:spPr>
            <a:xfrm>
              <a:off x="1647317" y="4577021"/>
              <a:ext cx="657768" cy="13080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Сервисы </a:t>
              </a:r>
              <a:r>
                <a:rPr kumimoji="0" lang="ru-RU" sz="5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уведом</a:t>
              </a: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-</a:t>
              </a:r>
              <a:b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</a:br>
              <a:r>
                <a:rPr kumimoji="0" lang="ru-RU" sz="5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лений</a:t>
              </a: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 (ГЭПС)</a:t>
              </a:r>
            </a:p>
          </p:txBody>
        </p:sp>
      </p:grpSp>
      <p:grpSp>
        <p:nvGrpSpPr>
          <p:cNvPr id="807" name="Группа 806">
            <a:extLst>
              <a:ext uri="{FF2B5EF4-FFF2-40B4-BE49-F238E27FC236}">
                <a16:creationId xmlns:a16="http://schemas.microsoft.com/office/drawing/2014/main" id="{F9BE03F8-7821-4205-B13E-D526A48E40A0}"/>
              </a:ext>
            </a:extLst>
          </p:cNvPr>
          <p:cNvGrpSpPr/>
          <p:nvPr/>
        </p:nvGrpSpPr>
        <p:grpSpPr>
          <a:xfrm>
            <a:off x="3241509" y="4768113"/>
            <a:ext cx="523998" cy="135255"/>
            <a:chOff x="1483995" y="4574796"/>
            <a:chExt cx="523998" cy="135255"/>
          </a:xfrm>
        </p:grpSpPr>
        <p:sp>
          <p:nvSpPr>
            <p:cNvPr id="808" name="Овал 807">
              <a:extLst>
                <a:ext uri="{FF2B5EF4-FFF2-40B4-BE49-F238E27FC236}">
                  <a16:creationId xmlns:a16="http://schemas.microsoft.com/office/drawing/2014/main" id="{2E456472-CB25-86D0-6CA7-C18757536358}"/>
                </a:ext>
              </a:extLst>
            </p:cNvPr>
            <p:cNvSpPr/>
            <p:nvPr/>
          </p:nvSpPr>
          <p:spPr>
            <a:xfrm>
              <a:off x="1483995" y="4574796"/>
              <a:ext cx="135255" cy="135255"/>
            </a:xfrm>
            <a:prstGeom prst="ellipse">
              <a:avLst/>
            </a:prstGeom>
            <a:solidFill>
              <a:srgbClr val="C9D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809" name="TextBox 808">
              <a:extLst>
                <a:ext uri="{FF2B5EF4-FFF2-40B4-BE49-F238E27FC236}">
                  <a16:creationId xmlns:a16="http://schemas.microsoft.com/office/drawing/2014/main" id="{3885F3E0-C3B3-A2C5-AC2F-98912DAEC352}"/>
                </a:ext>
              </a:extLst>
            </p:cNvPr>
            <p:cNvSpPr txBox="1"/>
            <p:nvPr/>
          </p:nvSpPr>
          <p:spPr>
            <a:xfrm>
              <a:off x="1647317" y="4577021"/>
              <a:ext cx="360676" cy="13080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Управление</a:t>
              </a:r>
            </a:p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согласиями</a:t>
              </a:r>
            </a:p>
          </p:txBody>
        </p:sp>
      </p:grpSp>
      <p:grpSp>
        <p:nvGrpSpPr>
          <p:cNvPr id="810" name="Группа 809">
            <a:extLst>
              <a:ext uri="{FF2B5EF4-FFF2-40B4-BE49-F238E27FC236}">
                <a16:creationId xmlns:a16="http://schemas.microsoft.com/office/drawing/2014/main" id="{896E0B74-38A3-8262-B09E-55D129C5FF78}"/>
              </a:ext>
            </a:extLst>
          </p:cNvPr>
          <p:cNvGrpSpPr/>
          <p:nvPr/>
        </p:nvGrpSpPr>
        <p:grpSpPr>
          <a:xfrm>
            <a:off x="3241509" y="4938794"/>
            <a:ext cx="472702" cy="135255"/>
            <a:chOff x="1483995" y="4574796"/>
            <a:chExt cx="472702" cy="135255"/>
          </a:xfrm>
        </p:grpSpPr>
        <p:sp>
          <p:nvSpPr>
            <p:cNvPr id="811" name="Овал 810">
              <a:extLst>
                <a:ext uri="{FF2B5EF4-FFF2-40B4-BE49-F238E27FC236}">
                  <a16:creationId xmlns:a16="http://schemas.microsoft.com/office/drawing/2014/main" id="{58E57CE7-0B7D-C576-F539-47A87015A652}"/>
                </a:ext>
              </a:extLst>
            </p:cNvPr>
            <p:cNvSpPr/>
            <p:nvPr/>
          </p:nvSpPr>
          <p:spPr>
            <a:xfrm>
              <a:off x="1483995" y="4574796"/>
              <a:ext cx="135255" cy="135255"/>
            </a:xfrm>
            <a:prstGeom prst="ellipse">
              <a:avLst/>
            </a:prstGeom>
            <a:solidFill>
              <a:srgbClr val="C9D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812" name="TextBox 811">
              <a:extLst>
                <a:ext uri="{FF2B5EF4-FFF2-40B4-BE49-F238E27FC236}">
                  <a16:creationId xmlns:a16="http://schemas.microsoft.com/office/drawing/2014/main" id="{588DE2E8-1BF8-27A7-9110-4181C92E1415}"/>
                </a:ext>
              </a:extLst>
            </p:cNvPr>
            <p:cNvSpPr txBox="1"/>
            <p:nvPr/>
          </p:nvSpPr>
          <p:spPr>
            <a:xfrm>
              <a:off x="1647317" y="4577021"/>
              <a:ext cx="309380" cy="13080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Биллинг</a:t>
              </a:r>
            </a:p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и платежи</a:t>
              </a:r>
            </a:p>
          </p:txBody>
        </p:sp>
      </p:grpSp>
      <p:grpSp>
        <p:nvGrpSpPr>
          <p:cNvPr id="816" name="Группа 815">
            <a:extLst>
              <a:ext uri="{FF2B5EF4-FFF2-40B4-BE49-F238E27FC236}">
                <a16:creationId xmlns:a16="http://schemas.microsoft.com/office/drawing/2014/main" id="{C40ADACD-CB37-8E60-681A-3340EE897244}"/>
              </a:ext>
            </a:extLst>
          </p:cNvPr>
          <p:cNvGrpSpPr/>
          <p:nvPr/>
        </p:nvGrpSpPr>
        <p:grpSpPr>
          <a:xfrm>
            <a:off x="4107555" y="4768113"/>
            <a:ext cx="562470" cy="135255"/>
            <a:chOff x="1483995" y="4415111"/>
            <a:chExt cx="562470" cy="135255"/>
          </a:xfrm>
        </p:grpSpPr>
        <p:sp>
          <p:nvSpPr>
            <p:cNvPr id="817" name="Овал 816">
              <a:extLst>
                <a:ext uri="{FF2B5EF4-FFF2-40B4-BE49-F238E27FC236}">
                  <a16:creationId xmlns:a16="http://schemas.microsoft.com/office/drawing/2014/main" id="{D9B379A2-EAC1-E39F-DBFD-31D6736A3C61}"/>
                </a:ext>
              </a:extLst>
            </p:cNvPr>
            <p:cNvSpPr/>
            <p:nvPr/>
          </p:nvSpPr>
          <p:spPr>
            <a:xfrm>
              <a:off x="1483995" y="4415111"/>
              <a:ext cx="135255" cy="135255"/>
            </a:xfrm>
            <a:prstGeom prst="ellipse">
              <a:avLst/>
            </a:prstGeom>
            <a:solidFill>
              <a:srgbClr val="C9D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818" name="TextBox 817">
              <a:extLst>
                <a:ext uri="{FF2B5EF4-FFF2-40B4-BE49-F238E27FC236}">
                  <a16:creationId xmlns:a16="http://schemas.microsoft.com/office/drawing/2014/main" id="{A74A7B33-88EC-3D65-0B48-52517AA83AE4}"/>
                </a:ext>
              </a:extLst>
            </p:cNvPr>
            <p:cNvSpPr txBox="1"/>
            <p:nvPr/>
          </p:nvSpPr>
          <p:spPr>
            <a:xfrm>
              <a:off x="1647317" y="4417336"/>
              <a:ext cx="399148" cy="13080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Виртуальный</a:t>
              </a:r>
            </a:p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Ассистент</a:t>
              </a:r>
            </a:p>
          </p:txBody>
        </p:sp>
      </p:grpSp>
      <p:grpSp>
        <p:nvGrpSpPr>
          <p:cNvPr id="819" name="Группа 818">
            <a:extLst>
              <a:ext uri="{FF2B5EF4-FFF2-40B4-BE49-F238E27FC236}">
                <a16:creationId xmlns:a16="http://schemas.microsoft.com/office/drawing/2014/main" id="{655B04A9-C29C-1844-9017-3A1CD1721510}"/>
              </a:ext>
            </a:extLst>
          </p:cNvPr>
          <p:cNvGrpSpPr/>
          <p:nvPr/>
        </p:nvGrpSpPr>
        <p:grpSpPr>
          <a:xfrm>
            <a:off x="4107670" y="4938794"/>
            <a:ext cx="746815" cy="135255"/>
            <a:chOff x="613648" y="4740503"/>
            <a:chExt cx="746815" cy="135255"/>
          </a:xfrm>
        </p:grpSpPr>
        <p:sp>
          <p:nvSpPr>
            <p:cNvPr id="820" name="Овал 819">
              <a:extLst>
                <a:ext uri="{FF2B5EF4-FFF2-40B4-BE49-F238E27FC236}">
                  <a16:creationId xmlns:a16="http://schemas.microsoft.com/office/drawing/2014/main" id="{5DB0781A-F432-0CFB-18B6-C94742C0C705}"/>
                </a:ext>
              </a:extLst>
            </p:cNvPr>
            <p:cNvSpPr/>
            <p:nvPr/>
          </p:nvSpPr>
          <p:spPr>
            <a:xfrm>
              <a:off x="613648" y="4740503"/>
              <a:ext cx="135255" cy="135255"/>
            </a:xfrm>
            <a:prstGeom prst="ellipse">
              <a:avLst/>
            </a:prstGeom>
            <a:solidFill>
              <a:srgbClr val="C9D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821" name="TextBox 820">
              <a:extLst>
                <a:ext uri="{FF2B5EF4-FFF2-40B4-BE49-F238E27FC236}">
                  <a16:creationId xmlns:a16="http://schemas.microsoft.com/office/drawing/2014/main" id="{80E530E7-B293-46D7-8642-1FFF9E7074AC}"/>
                </a:ext>
              </a:extLst>
            </p:cNvPr>
            <p:cNvSpPr txBox="1"/>
            <p:nvPr/>
          </p:nvSpPr>
          <p:spPr>
            <a:xfrm>
              <a:off x="776970" y="4742728"/>
              <a:ext cx="583493" cy="13080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Прием и обработка</a:t>
              </a:r>
              <a:b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</a:b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звонков</a:t>
              </a:r>
            </a:p>
          </p:txBody>
        </p:sp>
      </p:grpSp>
      <p:grpSp>
        <p:nvGrpSpPr>
          <p:cNvPr id="822" name="Группа 821">
            <a:extLst>
              <a:ext uri="{FF2B5EF4-FFF2-40B4-BE49-F238E27FC236}">
                <a16:creationId xmlns:a16="http://schemas.microsoft.com/office/drawing/2014/main" id="{4D86DB6B-78D8-9295-C7D5-2F7D39F87BA3}"/>
              </a:ext>
            </a:extLst>
          </p:cNvPr>
          <p:cNvGrpSpPr/>
          <p:nvPr/>
        </p:nvGrpSpPr>
        <p:grpSpPr>
          <a:xfrm>
            <a:off x="4978017" y="4768113"/>
            <a:ext cx="509571" cy="135255"/>
            <a:chOff x="1483995" y="4429306"/>
            <a:chExt cx="509571" cy="135255"/>
          </a:xfrm>
        </p:grpSpPr>
        <p:sp>
          <p:nvSpPr>
            <p:cNvPr id="823" name="Овал 822">
              <a:extLst>
                <a:ext uri="{FF2B5EF4-FFF2-40B4-BE49-F238E27FC236}">
                  <a16:creationId xmlns:a16="http://schemas.microsoft.com/office/drawing/2014/main" id="{0726327C-315D-B46A-FCA2-6EC5B8DAEF77}"/>
                </a:ext>
              </a:extLst>
            </p:cNvPr>
            <p:cNvSpPr/>
            <p:nvPr/>
          </p:nvSpPr>
          <p:spPr>
            <a:xfrm>
              <a:off x="1483995" y="4429306"/>
              <a:ext cx="135255" cy="135255"/>
            </a:xfrm>
            <a:prstGeom prst="ellipse">
              <a:avLst/>
            </a:prstGeom>
            <a:solidFill>
              <a:srgbClr val="C9D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824" name="TextBox 823">
              <a:extLst>
                <a:ext uri="{FF2B5EF4-FFF2-40B4-BE49-F238E27FC236}">
                  <a16:creationId xmlns:a16="http://schemas.microsoft.com/office/drawing/2014/main" id="{6A3638E3-6A85-8107-8A79-E6018522CF0C}"/>
                </a:ext>
              </a:extLst>
            </p:cNvPr>
            <p:cNvSpPr txBox="1"/>
            <p:nvPr/>
          </p:nvSpPr>
          <p:spPr>
            <a:xfrm>
              <a:off x="1647317" y="4431531"/>
              <a:ext cx="346249" cy="13080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Обратная</a:t>
              </a:r>
              <a:b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</a:b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связь (ПОС)</a:t>
              </a:r>
            </a:p>
          </p:txBody>
        </p:sp>
      </p:grpSp>
      <p:grpSp>
        <p:nvGrpSpPr>
          <p:cNvPr id="825" name="Группа 824">
            <a:extLst>
              <a:ext uri="{FF2B5EF4-FFF2-40B4-BE49-F238E27FC236}">
                <a16:creationId xmlns:a16="http://schemas.microsoft.com/office/drawing/2014/main" id="{74B201A9-1CD5-E5B5-EF77-BCA5F27848B2}"/>
              </a:ext>
            </a:extLst>
          </p:cNvPr>
          <p:cNvGrpSpPr/>
          <p:nvPr/>
        </p:nvGrpSpPr>
        <p:grpSpPr>
          <a:xfrm>
            <a:off x="4985114" y="4938794"/>
            <a:ext cx="496747" cy="135255"/>
            <a:chOff x="537674" y="4745353"/>
            <a:chExt cx="496747" cy="135255"/>
          </a:xfrm>
        </p:grpSpPr>
        <p:sp>
          <p:nvSpPr>
            <p:cNvPr id="826" name="Овал 825">
              <a:extLst>
                <a:ext uri="{FF2B5EF4-FFF2-40B4-BE49-F238E27FC236}">
                  <a16:creationId xmlns:a16="http://schemas.microsoft.com/office/drawing/2014/main" id="{D6E78169-A5F3-BED4-D6F8-BC863297489D}"/>
                </a:ext>
              </a:extLst>
            </p:cNvPr>
            <p:cNvSpPr/>
            <p:nvPr/>
          </p:nvSpPr>
          <p:spPr>
            <a:xfrm>
              <a:off x="537674" y="4745353"/>
              <a:ext cx="135255" cy="135255"/>
            </a:xfrm>
            <a:prstGeom prst="ellipse">
              <a:avLst/>
            </a:prstGeom>
            <a:solidFill>
              <a:srgbClr val="C9D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827" name="TextBox 826">
              <a:extLst>
                <a:ext uri="{FF2B5EF4-FFF2-40B4-BE49-F238E27FC236}">
                  <a16:creationId xmlns:a16="http://schemas.microsoft.com/office/drawing/2014/main" id="{3F3848D5-BDCE-3B42-EBA6-F128036F72ED}"/>
                </a:ext>
              </a:extLst>
            </p:cNvPr>
            <p:cNvSpPr txBox="1"/>
            <p:nvPr/>
          </p:nvSpPr>
          <p:spPr>
            <a:xfrm>
              <a:off x="700996" y="4779638"/>
              <a:ext cx="333425" cy="6668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Биометрия</a:t>
              </a:r>
            </a:p>
          </p:txBody>
        </p:sp>
      </p:grpSp>
      <p:grpSp>
        <p:nvGrpSpPr>
          <p:cNvPr id="828" name="Группа 827">
            <a:extLst>
              <a:ext uri="{FF2B5EF4-FFF2-40B4-BE49-F238E27FC236}">
                <a16:creationId xmlns:a16="http://schemas.microsoft.com/office/drawing/2014/main" id="{CA342EE7-1AD3-7DD0-F9EF-96BB5407580C}"/>
              </a:ext>
            </a:extLst>
          </p:cNvPr>
          <p:cNvGrpSpPr/>
          <p:nvPr/>
        </p:nvGrpSpPr>
        <p:grpSpPr>
          <a:xfrm>
            <a:off x="5809010" y="4768113"/>
            <a:ext cx="701931" cy="135255"/>
            <a:chOff x="1371095" y="4434115"/>
            <a:chExt cx="701931" cy="135255"/>
          </a:xfrm>
        </p:grpSpPr>
        <p:sp>
          <p:nvSpPr>
            <p:cNvPr id="829" name="Овал 828">
              <a:extLst>
                <a:ext uri="{FF2B5EF4-FFF2-40B4-BE49-F238E27FC236}">
                  <a16:creationId xmlns:a16="http://schemas.microsoft.com/office/drawing/2014/main" id="{7A185DFD-A524-167B-6561-BB88740126C8}"/>
                </a:ext>
              </a:extLst>
            </p:cNvPr>
            <p:cNvSpPr/>
            <p:nvPr/>
          </p:nvSpPr>
          <p:spPr>
            <a:xfrm>
              <a:off x="1371095" y="4434115"/>
              <a:ext cx="135255" cy="135255"/>
            </a:xfrm>
            <a:prstGeom prst="ellipse">
              <a:avLst/>
            </a:prstGeom>
            <a:solidFill>
              <a:srgbClr val="C9D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830" name="TextBox 829">
              <a:extLst>
                <a:ext uri="{FF2B5EF4-FFF2-40B4-BE49-F238E27FC236}">
                  <a16:creationId xmlns:a16="http://schemas.microsoft.com/office/drawing/2014/main" id="{CD52747C-2E6A-20A3-D7DD-8A076D95EEB5}"/>
                </a:ext>
              </a:extLst>
            </p:cNvPr>
            <p:cNvSpPr txBox="1"/>
            <p:nvPr/>
          </p:nvSpPr>
          <p:spPr>
            <a:xfrm>
              <a:off x="1534417" y="4436340"/>
              <a:ext cx="538609" cy="13080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Электронный</a:t>
              </a:r>
              <a:b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</a:b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документооборот</a:t>
              </a:r>
            </a:p>
          </p:txBody>
        </p:sp>
      </p:grpSp>
      <p:grpSp>
        <p:nvGrpSpPr>
          <p:cNvPr id="831" name="Группа 830">
            <a:extLst>
              <a:ext uri="{FF2B5EF4-FFF2-40B4-BE49-F238E27FC236}">
                <a16:creationId xmlns:a16="http://schemas.microsoft.com/office/drawing/2014/main" id="{97251274-9DB2-F2C7-C75F-378A14A55126}"/>
              </a:ext>
            </a:extLst>
          </p:cNvPr>
          <p:cNvGrpSpPr/>
          <p:nvPr/>
        </p:nvGrpSpPr>
        <p:grpSpPr>
          <a:xfrm>
            <a:off x="5816298" y="4938794"/>
            <a:ext cx="515983" cy="135255"/>
            <a:chOff x="506309" y="4740322"/>
            <a:chExt cx="515983" cy="135255"/>
          </a:xfrm>
        </p:grpSpPr>
        <p:sp>
          <p:nvSpPr>
            <p:cNvPr id="832" name="Овал 831">
              <a:extLst>
                <a:ext uri="{FF2B5EF4-FFF2-40B4-BE49-F238E27FC236}">
                  <a16:creationId xmlns:a16="http://schemas.microsoft.com/office/drawing/2014/main" id="{5BE1330D-23FC-518D-8B2E-ACBF1869E626}"/>
                </a:ext>
              </a:extLst>
            </p:cNvPr>
            <p:cNvSpPr/>
            <p:nvPr/>
          </p:nvSpPr>
          <p:spPr>
            <a:xfrm>
              <a:off x="506309" y="4740322"/>
              <a:ext cx="135255" cy="135255"/>
            </a:xfrm>
            <a:prstGeom prst="ellipse">
              <a:avLst/>
            </a:prstGeom>
            <a:solidFill>
              <a:srgbClr val="C9D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833" name="TextBox 832">
              <a:extLst>
                <a:ext uri="{FF2B5EF4-FFF2-40B4-BE49-F238E27FC236}">
                  <a16:creationId xmlns:a16="http://schemas.microsoft.com/office/drawing/2014/main" id="{5A77B555-7781-32B1-E7CF-370B5F7096EF}"/>
                </a:ext>
              </a:extLst>
            </p:cNvPr>
            <p:cNvSpPr txBox="1"/>
            <p:nvPr/>
          </p:nvSpPr>
          <p:spPr>
            <a:xfrm>
              <a:off x="669631" y="4774607"/>
              <a:ext cx="352661" cy="6668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Госплатежи</a:t>
              </a:r>
              <a:endParaRPr kumimoji="0" lang="ru-RU" sz="5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</p:grpSp>
      <p:grpSp>
        <p:nvGrpSpPr>
          <p:cNvPr id="834" name="Группа 833">
            <a:extLst>
              <a:ext uri="{FF2B5EF4-FFF2-40B4-BE49-F238E27FC236}">
                <a16:creationId xmlns:a16="http://schemas.microsoft.com/office/drawing/2014/main" id="{D35492F6-9BA0-C21F-2539-F04C10A2682A}"/>
              </a:ext>
            </a:extLst>
          </p:cNvPr>
          <p:cNvGrpSpPr/>
          <p:nvPr/>
        </p:nvGrpSpPr>
        <p:grpSpPr>
          <a:xfrm>
            <a:off x="6780845" y="4768113"/>
            <a:ext cx="589721" cy="135255"/>
            <a:chOff x="1470856" y="4404063"/>
            <a:chExt cx="589721" cy="135255"/>
          </a:xfrm>
        </p:grpSpPr>
        <p:sp>
          <p:nvSpPr>
            <p:cNvPr id="835" name="Овал 834">
              <a:extLst>
                <a:ext uri="{FF2B5EF4-FFF2-40B4-BE49-F238E27FC236}">
                  <a16:creationId xmlns:a16="http://schemas.microsoft.com/office/drawing/2014/main" id="{A6209DE0-38E6-E393-4723-E995C2E4399C}"/>
                </a:ext>
              </a:extLst>
            </p:cNvPr>
            <p:cNvSpPr/>
            <p:nvPr/>
          </p:nvSpPr>
          <p:spPr>
            <a:xfrm>
              <a:off x="1470856" y="4404063"/>
              <a:ext cx="135255" cy="135255"/>
            </a:xfrm>
            <a:prstGeom prst="ellipse">
              <a:avLst/>
            </a:prstGeom>
            <a:solidFill>
              <a:srgbClr val="C9D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836" name="TextBox 835">
              <a:extLst>
                <a:ext uri="{FF2B5EF4-FFF2-40B4-BE49-F238E27FC236}">
                  <a16:creationId xmlns:a16="http://schemas.microsoft.com/office/drawing/2014/main" id="{663D7C31-2EA6-721D-A448-3E71F518114B}"/>
                </a:ext>
              </a:extLst>
            </p:cNvPr>
            <p:cNvSpPr txBox="1"/>
            <p:nvPr/>
          </p:nvSpPr>
          <p:spPr>
            <a:xfrm>
              <a:off x="1634178" y="4438348"/>
              <a:ext cx="426399" cy="6668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Геоподоснова</a:t>
              </a:r>
              <a:endParaRPr kumimoji="0" lang="ru-RU" sz="5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</p:grpSp>
      <p:grpSp>
        <p:nvGrpSpPr>
          <p:cNvPr id="837" name="Группа 836">
            <a:extLst>
              <a:ext uri="{FF2B5EF4-FFF2-40B4-BE49-F238E27FC236}">
                <a16:creationId xmlns:a16="http://schemas.microsoft.com/office/drawing/2014/main" id="{FB8D99C5-014D-39D9-9E25-13DE2EB14A67}"/>
              </a:ext>
            </a:extLst>
          </p:cNvPr>
          <p:cNvGrpSpPr/>
          <p:nvPr/>
        </p:nvGrpSpPr>
        <p:grpSpPr>
          <a:xfrm>
            <a:off x="6776741" y="4938794"/>
            <a:ext cx="769257" cy="135255"/>
            <a:chOff x="607338" y="4726771"/>
            <a:chExt cx="769257" cy="135255"/>
          </a:xfrm>
        </p:grpSpPr>
        <p:sp>
          <p:nvSpPr>
            <p:cNvPr id="838" name="Овал 837">
              <a:extLst>
                <a:ext uri="{FF2B5EF4-FFF2-40B4-BE49-F238E27FC236}">
                  <a16:creationId xmlns:a16="http://schemas.microsoft.com/office/drawing/2014/main" id="{63D2F459-3325-A934-DB74-4C17D8A26780}"/>
                </a:ext>
              </a:extLst>
            </p:cNvPr>
            <p:cNvSpPr/>
            <p:nvPr/>
          </p:nvSpPr>
          <p:spPr>
            <a:xfrm>
              <a:off x="607338" y="4726771"/>
              <a:ext cx="135255" cy="135255"/>
            </a:xfrm>
            <a:prstGeom prst="ellipse">
              <a:avLst/>
            </a:prstGeom>
            <a:solidFill>
              <a:srgbClr val="C9D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839" name="TextBox 838">
              <a:extLst>
                <a:ext uri="{FF2B5EF4-FFF2-40B4-BE49-F238E27FC236}">
                  <a16:creationId xmlns:a16="http://schemas.microsoft.com/office/drawing/2014/main" id="{E6437A8A-B95D-AB0C-61CC-994227847638}"/>
                </a:ext>
              </a:extLst>
            </p:cNvPr>
            <p:cNvSpPr txBox="1"/>
            <p:nvPr/>
          </p:nvSpPr>
          <p:spPr>
            <a:xfrm>
              <a:off x="770660" y="4728996"/>
              <a:ext cx="605935" cy="13080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Управление ролями</a:t>
              </a:r>
              <a:b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</a:b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пользователей</a:t>
              </a:r>
            </a:p>
          </p:txBody>
        </p:sp>
      </p:grpSp>
      <p:grpSp>
        <p:nvGrpSpPr>
          <p:cNvPr id="840" name="Группа 839">
            <a:extLst>
              <a:ext uri="{FF2B5EF4-FFF2-40B4-BE49-F238E27FC236}">
                <a16:creationId xmlns:a16="http://schemas.microsoft.com/office/drawing/2014/main" id="{4EB7234F-A3EA-DA1B-CEC1-026E6154B6A9}"/>
              </a:ext>
            </a:extLst>
          </p:cNvPr>
          <p:cNvGrpSpPr/>
          <p:nvPr/>
        </p:nvGrpSpPr>
        <p:grpSpPr>
          <a:xfrm>
            <a:off x="7640876" y="4768113"/>
            <a:ext cx="273930" cy="135255"/>
            <a:chOff x="1471473" y="4429137"/>
            <a:chExt cx="273930" cy="135255"/>
          </a:xfrm>
        </p:grpSpPr>
        <p:sp>
          <p:nvSpPr>
            <p:cNvPr id="841" name="Овал 840">
              <a:extLst>
                <a:ext uri="{FF2B5EF4-FFF2-40B4-BE49-F238E27FC236}">
                  <a16:creationId xmlns:a16="http://schemas.microsoft.com/office/drawing/2014/main" id="{722702DD-FD3D-68A5-27D0-1A9530D5EB34}"/>
                </a:ext>
              </a:extLst>
            </p:cNvPr>
            <p:cNvSpPr/>
            <p:nvPr/>
          </p:nvSpPr>
          <p:spPr>
            <a:xfrm>
              <a:off x="1471473" y="4429137"/>
              <a:ext cx="135255" cy="135255"/>
            </a:xfrm>
            <a:prstGeom prst="ellipse">
              <a:avLst/>
            </a:prstGeom>
            <a:solidFill>
              <a:srgbClr val="C9D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842" name="TextBox 841">
              <a:extLst>
                <a:ext uri="{FF2B5EF4-FFF2-40B4-BE49-F238E27FC236}">
                  <a16:creationId xmlns:a16="http://schemas.microsoft.com/office/drawing/2014/main" id="{43F9A90A-7FC4-56D3-8B2D-615D837CCE6D}"/>
                </a:ext>
              </a:extLst>
            </p:cNvPr>
            <p:cNvSpPr txBox="1"/>
            <p:nvPr/>
          </p:nvSpPr>
          <p:spPr>
            <a:xfrm>
              <a:off x="1634795" y="4463422"/>
              <a:ext cx="110608" cy="6668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ПГС</a:t>
              </a:r>
            </a:p>
          </p:txBody>
        </p:sp>
      </p:grpSp>
      <p:grpSp>
        <p:nvGrpSpPr>
          <p:cNvPr id="843" name="Группа 842">
            <a:extLst>
              <a:ext uri="{FF2B5EF4-FFF2-40B4-BE49-F238E27FC236}">
                <a16:creationId xmlns:a16="http://schemas.microsoft.com/office/drawing/2014/main" id="{C242B7C6-44AD-95F9-27FB-B2983BD1520F}"/>
              </a:ext>
            </a:extLst>
          </p:cNvPr>
          <p:cNvGrpSpPr/>
          <p:nvPr/>
        </p:nvGrpSpPr>
        <p:grpSpPr>
          <a:xfrm>
            <a:off x="7638818" y="4938794"/>
            <a:ext cx="463084" cy="135255"/>
            <a:chOff x="582589" y="4745559"/>
            <a:chExt cx="463084" cy="135255"/>
          </a:xfrm>
        </p:grpSpPr>
        <p:sp>
          <p:nvSpPr>
            <p:cNvPr id="844" name="Овал 843">
              <a:extLst>
                <a:ext uri="{FF2B5EF4-FFF2-40B4-BE49-F238E27FC236}">
                  <a16:creationId xmlns:a16="http://schemas.microsoft.com/office/drawing/2014/main" id="{46A0429B-7015-83EC-2266-D193A1F848D3}"/>
                </a:ext>
              </a:extLst>
            </p:cNvPr>
            <p:cNvSpPr/>
            <p:nvPr/>
          </p:nvSpPr>
          <p:spPr>
            <a:xfrm>
              <a:off x="582589" y="4745559"/>
              <a:ext cx="135255" cy="135255"/>
            </a:xfrm>
            <a:prstGeom prst="ellipse">
              <a:avLst/>
            </a:prstGeom>
            <a:solidFill>
              <a:srgbClr val="C9D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845" name="TextBox 844">
              <a:extLst>
                <a:ext uri="{FF2B5EF4-FFF2-40B4-BE49-F238E27FC236}">
                  <a16:creationId xmlns:a16="http://schemas.microsoft.com/office/drawing/2014/main" id="{0CC54D7A-4530-7DD0-49D0-56A54B6CEC17}"/>
                </a:ext>
              </a:extLst>
            </p:cNvPr>
            <p:cNvSpPr txBox="1"/>
            <p:nvPr/>
          </p:nvSpPr>
          <p:spPr>
            <a:xfrm>
              <a:off x="745911" y="4779844"/>
              <a:ext cx="299762" cy="6668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ЕИП НСУД</a:t>
              </a:r>
            </a:p>
          </p:txBody>
        </p:sp>
      </p:grpSp>
      <p:grpSp>
        <p:nvGrpSpPr>
          <p:cNvPr id="846" name="Группа 845">
            <a:extLst>
              <a:ext uri="{FF2B5EF4-FFF2-40B4-BE49-F238E27FC236}">
                <a16:creationId xmlns:a16="http://schemas.microsoft.com/office/drawing/2014/main" id="{77EDCB60-8581-5D21-297B-6CE8B948A5F2}"/>
              </a:ext>
            </a:extLst>
          </p:cNvPr>
          <p:cNvGrpSpPr/>
          <p:nvPr/>
        </p:nvGrpSpPr>
        <p:grpSpPr>
          <a:xfrm>
            <a:off x="8343358" y="4768113"/>
            <a:ext cx="842995" cy="135255"/>
            <a:chOff x="1287129" y="4418422"/>
            <a:chExt cx="842995" cy="135255"/>
          </a:xfrm>
        </p:grpSpPr>
        <p:sp>
          <p:nvSpPr>
            <p:cNvPr id="847" name="Овал 846">
              <a:extLst>
                <a:ext uri="{FF2B5EF4-FFF2-40B4-BE49-F238E27FC236}">
                  <a16:creationId xmlns:a16="http://schemas.microsoft.com/office/drawing/2014/main" id="{5FF2603A-1AA1-136C-AB2B-806441DDA134}"/>
                </a:ext>
              </a:extLst>
            </p:cNvPr>
            <p:cNvSpPr/>
            <p:nvPr/>
          </p:nvSpPr>
          <p:spPr>
            <a:xfrm>
              <a:off x="1287129" y="4418422"/>
              <a:ext cx="135255" cy="135255"/>
            </a:xfrm>
            <a:prstGeom prst="ellipse">
              <a:avLst/>
            </a:prstGeom>
            <a:solidFill>
              <a:srgbClr val="C9D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848" name="TextBox 847">
              <a:extLst>
                <a:ext uri="{FF2B5EF4-FFF2-40B4-BE49-F238E27FC236}">
                  <a16:creationId xmlns:a16="http://schemas.microsoft.com/office/drawing/2014/main" id="{B26B4D5C-A06F-695A-32E7-89B13CEFF506}"/>
                </a:ext>
              </a:extLst>
            </p:cNvPr>
            <p:cNvSpPr txBox="1"/>
            <p:nvPr/>
          </p:nvSpPr>
          <p:spPr>
            <a:xfrm>
              <a:off x="1450451" y="4420647"/>
              <a:ext cx="679673" cy="13080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Конструктор</a:t>
              </a:r>
            </a:p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ш</a:t>
              </a:r>
              <a:r>
                <a:rPr kumimoji="0" lang="ru-RU" sz="5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аблонов</a:t>
              </a: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 документов</a:t>
              </a:r>
            </a:p>
          </p:txBody>
        </p:sp>
      </p:grpSp>
      <p:grpSp>
        <p:nvGrpSpPr>
          <p:cNvPr id="849" name="Группа 848">
            <a:extLst>
              <a:ext uri="{FF2B5EF4-FFF2-40B4-BE49-F238E27FC236}">
                <a16:creationId xmlns:a16="http://schemas.microsoft.com/office/drawing/2014/main" id="{A81EB22F-7B0E-DEA5-7C7B-C2210FFB19D9}"/>
              </a:ext>
            </a:extLst>
          </p:cNvPr>
          <p:cNvGrpSpPr/>
          <p:nvPr/>
        </p:nvGrpSpPr>
        <p:grpSpPr>
          <a:xfrm>
            <a:off x="8337556" y="4938794"/>
            <a:ext cx="506365" cy="135255"/>
            <a:chOff x="334848" y="4739969"/>
            <a:chExt cx="506365" cy="135255"/>
          </a:xfrm>
        </p:grpSpPr>
        <p:sp>
          <p:nvSpPr>
            <p:cNvPr id="850" name="Овал 849">
              <a:extLst>
                <a:ext uri="{FF2B5EF4-FFF2-40B4-BE49-F238E27FC236}">
                  <a16:creationId xmlns:a16="http://schemas.microsoft.com/office/drawing/2014/main" id="{C23F67A5-A99A-7937-E90F-8C3DBA8313A0}"/>
                </a:ext>
              </a:extLst>
            </p:cNvPr>
            <p:cNvSpPr/>
            <p:nvPr/>
          </p:nvSpPr>
          <p:spPr>
            <a:xfrm>
              <a:off x="334848" y="4739969"/>
              <a:ext cx="135255" cy="135255"/>
            </a:xfrm>
            <a:prstGeom prst="ellipse">
              <a:avLst/>
            </a:prstGeom>
            <a:solidFill>
              <a:srgbClr val="C9D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851" name="TextBox 850">
              <a:extLst>
                <a:ext uri="{FF2B5EF4-FFF2-40B4-BE49-F238E27FC236}">
                  <a16:creationId xmlns:a16="http://schemas.microsoft.com/office/drawing/2014/main" id="{7EA1F8E9-ED32-81BD-25AB-1FECF6A74346}"/>
                </a:ext>
              </a:extLst>
            </p:cNvPr>
            <p:cNvSpPr txBox="1"/>
            <p:nvPr/>
          </p:nvSpPr>
          <p:spPr>
            <a:xfrm>
              <a:off x="498170" y="4742194"/>
              <a:ext cx="343043" cy="13080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Работа</a:t>
              </a:r>
              <a:b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</a:b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с адресами</a:t>
              </a:r>
            </a:p>
          </p:txBody>
        </p:sp>
      </p:grpSp>
      <p:grpSp>
        <p:nvGrpSpPr>
          <p:cNvPr id="852" name="Группа 851">
            <a:extLst>
              <a:ext uri="{FF2B5EF4-FFF2-40B4-BE49-F238E27FC236}">
                <a16:creationId xmlns:a16="http://schemas.microsoft.com/office/drawing/2014/main" id="{DCE3835B-F048-068F-8D21-6164FC59FC18}"/>
              </a:ext>
            </a:extLst>
          </p:cNvPr>
          <p:cNvGrpSpPr/>
          <p:nvPr/>
        </p:nvGrpSpPr>
        <p:grpSpPr>
          <a:xfrm>
            <a:off x="9454154" y="4768113"/>
            <a:ext cx="338050" cy="135255"/>
            <a:chOff x="1451446" y="4422090"/>
            <a:chExt cx="338050" cy="135255"/>
          </a:xfrm>
        </p:grpSpPr>
        <p:sp>
          <p:nvSpPr>
            <p:cNvPr id="853" name="Овал 852">
              <a:extLst>
                <a:ext uri="{FF2B5EF4-FFF2-40B4-BE49-F238E27FC236}">
                  <a16:creationId xmlns:a16="http://schemas.microsoft.com/office/drawing/2014/main" id="{147B736B-36F6-A75B-3653-9A909A56BB67}"/>
                </a:ext>
              </a:extLst>
            </p:cNvPr>
            <p:cNvSpPr/>
            <p:nvPr/>
          </p:nvSpPr>
          <p:spPr>
            <a:xfrm>
              <a:off x="1451446" y="4422090"/>
              <a:ext cx="135255" cy="135255"/>
            </a:xfrm>
            <a:prstGeom prst="ellipse">
              <a:avLst/>
            </a:prstGeom>
            <a:solidFill>
              <a:srgbClr val="C9D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854" name="TextBox 853">
              <a:extLst>
                <a:ext uri="{FF2B5EF4-FFF2-40B4-BE49-F238E27FC236}">
                  <a16:creationId xmlns:a16="http://schemas.microsoft.com/office/drawing/2014/main" id="{3EA4B9C9-085F-6105-F7F2-8AA3CCF1E835}"/>
                </a:ext>
              </a:extLst>
            </p:cNvPr>
            <p:cNvSpPr txBox="1"/>
            <p:nvPr/>
          </p:nvSpPr>
          <p:spPr>
            <a:xfrm>
              <a:off x="1614768" y="4456375"/>
              <a:ext cx="174728" cy="6668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СМЭВ</a:t>
              </a:r>
            </a:p>
          </p:txBody>
        </p:sp>
      </p:grpSp>
      <p:grpSp>
        <p:nvGrpSpPr>
          <p:cNvPr id="855" name="Группа 854">
            <a:extLst>
              <a:ext uri="{FF2B5EF4-FFF2-40B4-BE49-F238E27FC236}">
                <a16:creationId xmlns:a16="http://schemas.microsoft.com/office/drawing/2014/main" id="{1C52E0CB-49C2-D320-3579-86038F59A3CD}"/>
              </a:ext>
            </a:extLst>
          </p:cNvPr>
          <p:cNvGrpSpPr/>
          <p:nvPr/>
        </p:nvGrpSpPr>
        <p:grpSpPr>
          <a:xfrm>
            <a:off x="9461418" y="4938794"/>
            <a:ext cx="414994" cy="135255"/>
            <a:chOff x="627380" y="4739911"/>
            <a:chExt cx="414994" cy="135255"/>
          </a:xfrm>
        </p:grpSpPr>
        <p:sp>
          <p:nvSpPr>
            <p:cNvPr id="856" name="Овал 855">
              <a:extLst>
                <a:ext uri="{FF2B5EF4-FFF2-40B4-BE49-F238E27FC236}">
                  <a16:creationId xmlns:a16="http://schemas.microsoft.com/office/drawing/2014/main" id="{DB28D33F-BB80-BA1E-C722-C8770CC1296C}"/>
                </a:ext>
              </a:extLst>
            </p:cNvPr>
            <p:cNvSpPr/>
            <p:nvPr/>
          </p:nvSpPr>
          <p:spPr>
            <a:xfrm>
              <a:off x="627380" y="4739911"/>
              <a:ext cx="135255" cy="135255"/>
            </a:xfrm>
            <a:prstGeom prst="ellipse">
              <a:avLst/>
            </a:prstGeom>
            <a:solidFill>
              <a:srgbClr val="C9D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857" name="TextBox 856">
              <a:extLst>
                <a:ext uri="{FF2B5EF4-FFF2-40B4-BE49-F238E27FC236}">
                  <a16:creationId xmlns:a16="http://schemas.microsoft.com/office/drawing/2014/main" id="{EB1DFE18-7358-7DFE-DCEC-6A8E5048A789}"/>
                </a:ext>
              </a:extLst>
            </p:cNvPr>
            <p:cNvSpPr txBox="1"/>
            <p:nvPr/>
          </p:nvSpPr>
          <p:spPr>
            <a:xfrm>
              <a:off x="790702" y="4742136"/>
              <a:ext cx="251672" cy="13080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Витрина</a:t>
              </a:r>
              <a:b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</a:b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данных</a:t>
              </a:r>
            </a:p>
          </p:txBody>
        </p:sp>
      </p:grpSp>
      <p:grpSp>
        <p:nvGrpSpPr>
          <p:cNvPr id="858" name="Группа 857">
            <a:extLst>
              <a:ext uri="{FF2B5EF4-FFF2-40B4-BE49-F238E27FC236}">
                <a16:creationId xmlns:a16="http://schemas.microsoft.com/office/drawing/2014/main" id="{92F59A54-A51D-B976-E72D-D9C2DF0449B9}"/>
              </a:ext>
            </a:extLst>
          </p:cNvPr>
          <p:cNvGrpSpPr/>
          <p:nvPr/>
        </p:nvGrpSpPr>
        <p:grpSpPr>
          <a:xfrm>
            <a:off x="10172257" y="4768113"/>
            <a:ext cx="418200" cy="135255"/>
            <a:chOff x="1338219" y="4421959"/>
            <a:chExt cx="418200" cy="135255"/>
          </a:xfrm>
        </p:grpSpPr>
        <p:sp>
          <p:nvSpPr>
            <p:cNvPr id="859" name="Овал 858">
              <a:extLst>
                <a:ext uri="{FF2B5EF4-FFF2-40B4-BE49-F238E27FC236}">
                  <a16:creationId xmlns:a16="http://schemas.microsoft.com/office/drawing/2014/main" id="{7667AC8F-6FB3-F147-C0CF-2E315AECEF55}"/>
                </a:ext>
              </a:extLst>
            </p:cNvPr>
            <p:cNvSpPr/>
            <p:nvPr/>
          </p:nvSpPr>
          <p:spPr>
            <a:xfrm>
              <a:off x="1338219" y="4421959"/>
              <a:ext cx="135255" cy="135255"/>
            </a:xfrm>
            <a:prstGeom prst="ellipse">
              <a:avLst/>
            </a:prstGeom>
            <a:solidFill>
              <a:srgbClr val="C9D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860" name="TextBox 859">
              <a:extLst>
                <a:ext uri="{FF2B5EF4-FFF2-40B4-BE49-F238E27FC236}">
                  <a16:creationId xmlns:a16="http://schemas.microsoft.com/office/drawing/2014/main" id="{0318B3AA-4E53-870C-0620-E50D77AA8755}"/>
                </a:ext>
              </a:extLst>
            </p:cNvPr>
            <p:cNvSpPr txBox="1"/>
            <p:nvPr/>
          </p:nvSpPr>
          <p:spPr>
            <a:xfrm>
              <a:off x="1501541" y="4424184"/>
              <a:ext cx="254878" cy="13080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Типовой</a:t>
              </a:r>
              <a:b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</a:b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реестр</a:t>
              </a:r>
            </a:p>
          </p:txBody>
        </p:sp>
      </p:grpSp>
      <p:grpSp>
        <p:nvGrpSpPr>
          <p:cNvPr id="861" name="Группа 860">
            <a:extLst>
              <a:ext uri="{FF2B5EF4-FFF2-40B4-BE49-F238E27FC236}">
                <a16:creationId xmlns:a16="http://schemas.microsoft.com/office/drawing/2014/main" id="{1DCF099D-8DDA-DEAE-9664-58D2C682226C}"/>
              </a:ext>
            </a:extLst>
          </p:cNvPr>
          <p:cNvGrpSpPr/>
          <p:nvPr/>
        </p:nvGrpSpPr>
        <p:grpSpPr>
          <a:xfrm>
            <a:off x="10168635" y="4938794"/>
            <a:ext cx="912048" cy="135255"/>
            <a:chOff x="742077" y="4726814"/>
            <a:chExt cx="912048" cy="135255"/>
          </a:xfrm>
        </p:grpSpPr>
        <p:sp>
          <p:nvSpPr>
            <p:cNvPr id="862" name="Овал 861">
              <a:extLst>
                <a:ext uri="{FF2B5EF4-FFF2-40B4-BE49-F238E27FC236}">
                  <a16:creationId xmlns:a16="http://schemas.microsoft.com/office/drawing/2014/main" id="{307231F6-4888-8001-FF41-A4FB09BA23E7}"/>
                </a:ext>
              </a:extLst>
            </p:cNvPr>
            <p:cNvSpPr/>
            <p:nvPr/>
          </p:nvSpPr>
          <p:spPr>
            <a:xfrm>
              <a:off x="742077" y="4726814"/>
              <a:ext cx="135255" cy="135255"/>
            </a:xfrm>
            <a:prstGeom prst="ellipse">
              <a:avLst/>
            </a:prstGeom>
            <a:solidFill>
              <a:srgbClr val="C9D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863" name="TextBox 862">
              <a:extLst>
                <a:ext uri="{FF2B5EF4-FFF2-40B4-BE49-F238E27FC236}">
                  <a16:creationId xmlns:a16="http://schemas.microsoft.com/office/drawing/2014/main" id="{A90A3873-A90E-E8B4-8E33-32709DEFB46D}"/>
                </a:ext>
              </a:extLst>
            </p:cNvPr>
            <p:cNvSpPr txBox="1"/>
            <p:nvPr/>
          </p:nvSpPr>
          <p:spPr>
            <a:xfrm>
              <a:off x="905399" y="4729039"/>
              <a:ext cx="748726" cy="13080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Каталог </a:t>
              </a:r>
              <a:r>
                <a:rPr kumimoji="0" lang="ru-RU" sz="5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продук</a:t>
              </a: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-</a:t>
              </a:r>
              <a:b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</a:br>
              <a:r>
                <a:rPr kumimoji="0" lang="ru-RU" sz="5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тов</a:t>
              </a: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 и сервисов</a:t>
              </a:r>
            </a:p>
          </p:txBody>
        </p:sp>
      </p:grpSp>
      <p:grpSp>
        <p:nvGrpSpPr>
          <p:cNvPr id="864" name="Группа 863">
            <a:extLst>
              <a:ext uri="{FF2B5EF4-FFF2-40B4-BE49-F238E27FC236}">
                <a16:creationId xmlns:a16="http://schemas.microsoft.com/office/drawing/2014/main" id="{29E57628-F378-749A-36A1-0CF5B85D7BF6}"/>
              </a:ext>
            </a:extLst>
          </p:cNvPr>
          <p:cNvGrpSpPr/>
          <p:nvPr/>
        </p:nvGrpSpPr>
        <p:grpSpPr>
          <a:xfrm>
            <a:off x="11087364" y="4775872"/>
            <a:ext cx="211412" cy="135255"/>
            <a:chOff x="1679856" y="4421347"/>
            <a:chExt cx="211412" cy="135255"/>
          </a:xfrm>
        </p:grpSpPr>
        <p:sp>
          <p:nvSpPr>
            <p:cNvPr id="865" name="Овал 864">
              <a:extLst>
                <a:ext uri="{FF2B5EF4-FFF2-40B4-BE49-F238E27FC236}">
                  <a16:creationId xmlns:a16="http://schemas.microsoft.com/office/drawing/2014/main" id="{D782C276-22CF-53C7-A6C9-EEDC790AD881}"/>
                </a:ext>
              </a:extLst>
            </p:cNvPr>
            <p:cNvSpPr/>
            <p:nvPr/>
          </p:nvSpPr>
          <p:spPr>
            <a:xfrm>
              <a:off x="1679856" y="4421347"/>
              <a:ext cx="135255" cy="135255"/>
            </a:xfrm>
            <a:prstGeom prst="ellipse">
              <a:avLst/>
            </a:prstGeom>
            <a:solidFill>
              <a:srgbClr val="C9D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5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866" name="TextBox 865">
              <a:extLst>
                <a:ext uri="{FF2B5EF4-FFF2-40B4-BE49-F238E27FC236}">
                  <a16:creationId xmlns:a16="http://schemas.microsoft.com/office/drawing/2014/main" id="{0A43D850-FD4E-026C-38E5-4671D9BBD2C0}"/>
                </a:ext>
              </a:extLst>
            </p:cNvPr>
            <p:cNvSpPr txBox="1"/>
            <p:nvPr/>
          </p:nvSpPr>
          <p:spPr>
            <a:xfrm>
              <a:off x="1843178" y="4455632"/>
              <a:ext cx="48090" cy="6668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…</a:t>
              </a:r>
            </a:p>
          </p:txBody>
        </p:sp>
      </p:grpSp>
      <p:sp>
        <p:nvSpPr>
          <p:cNvPr id="1006" name="Прямоугольник: скругленные углы 1005">
            <a:extLst>
              <a:ext uri="{FF2B5EF4-FFF2-40B4-BE49-F238E27FC236}">
                <a16:creationId xmlns:a16="http://schemas.microsoft.com/office/drawing/2014/main" id="{B3054A70-FC08-BED8-B4AE-60AFFE14A750}"/>
              </a:ext>
            </a:extLst>
          </p:cNvPr>
          <p:cNvSpPr/>
          <p:nvPr/>
        </p:nvSpPr>
        <p:spPr>
          <a:xfrm>
            <a:off x="1504946" y="5097340"/>
            <a:ext cx="9972000" cy="110539"/>
          </a:xfrm>
          <a:prstGeom prst="roundRect">
            <a:avLst/>
          </a:prstGeom>
          <a:solidFill>
            <a:srgbClr val="C9D8FB">
              <a:alpha val="50000"/>
            </a:srgbClr>
          </a:solidFill>
          <a:ln w="25400" cap="flat" cmpd="sng" algn="ctr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Segoe UI" panose="020B0502040204020203" pitchFamily="34" charset="0"/>
            </a:endParaRPr>
          </a:p>
        </p:txBody>
      </p:sp>
      <p:sp>
        <p:nvSpPr>
          <p:cNvPr id="753" name="Скругленный прямоугольник 102">
            <a:extLst>
              <a:ext uri="{FF2B5EF4-FFF2-40B4-BE49-F238E27FC236}">
                <a16:creationId xmlns:a16="http://schemas.microsoft.com/office/drawing/2014/main" id="{3C0D5B06-6689-3590-3F02-79A91694BA88}"/>
              </a:ext>
            </a:extLst>
          </p:cNvPr>
          <p:cNvSpPr/>
          <p:nvPr/>
        </p:nvSpPr>
        <p:spPr>
          <a:xfrm>
            <a:off x="238053" y="5111348"/>
            <a:ext cx="464871" cy="9175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203200" dist="215900" dir="5400000" sx="77000" sy="77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Госмаркет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DejaVu Sans"/>
              <a:cs typeface="Segoe UI" panose="020B0502040204020203" pitchFamily="34" charset="0"/>
            </a:endParaRPr>
          </a:p>
        </p:txBody>
      </p:sp>
      <p:sp>
        <p:nvSpPr>
          <p:cNvPr id="867" name="Прямоугольник: скругленные углы 866">
            <a:extLst>
              <a:ext uri="{FF2B5EF4-FFF2-40B4-BE49-F238E27FC236}">
                <a16:creationId xmlns:a16="http://schemas.microsoft.com/office/drawing/2014/main" id="{47D36AB7-93BC-8C09-53A4-E93559E40926}"/>
              </a:ext>
            </a:extLst>
          </p:cNvPr>
          <p:cNvSpPr/>
          <p:nvPr/>
        </p:nvSpPr>
        <p:spPr>
          <a:xfrm>
            <a:off x="1504949" y="5097340"/>
            <a:ext cx="839061" cy="110539"/>
          </a:xfrm>
          <a:prstGeom prst="roundRect">
            <a:avLst/>
          </a:prstGeom>
          <a:solidFill>
            <a:srgbClr val="C9D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72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Маркетплейс</a:t>
            </a:r>
          </a:p>
        </p:txBody>
      </p:sp>
      <p:grpSp>
        <p:nvGrpSpPr>
          <p:cNvPr id="1015" name="Группа 1014">
            <a:extLst>
              <a:ext uri="{FF2B5EF4-FFF2-40B4-BE49-F238E27FC236}">
                <a16:creationId xmlns:a16="http://schemas.microsoft.com/office/drawing/2014/main" id="{79C224EC-817A-467D-65EF-1C8857AD92D6}"/>
              </a:ext>
            </a:extLst>
          </p:cNvPr>
          <p:cNvGrpSpPr/>
          <p:nvPr/>
        </p:nvGrpSpPr>
        <p:grpSpPr>
          <a:xfrm>
            <a:off x="1493307" y="5260963"/>
            <a:ext cx="9984257" cy="1389034"/>
            <a:chOff x="1493307" y="5260963"/>
            <a:chExt cx="9984257" cy="1389034"/>
          </a:xfrm>
          <a:gradFill>
            <a:gsLst>
              <a:gs pos="100000">
                <a:srgbClr val="C1496A"/>
              </a:gs>
              <a:gs pos="26000">
                <a:srgbClr val="0D67AF"/>
              </a:gs>
            </a:gsLst>
            <a:path path="circle">
              <a:fillToRect l="100000" t="100000"/>
            </a:path>
          </a:gradFill>
        </p:grpSpPr>
        <p:sp>
          <p:nvSpPr>
            <p:cNvPr id="991" name="Прямоугольник: скругленные углы 990">
              <a:extLst>
                <a:ext uri="{FF2B5EF4-FFF2-40B4-BE49-F238E27FC236}">
                  <a16:creationId xmlns:a16="http://schemas.microsoft.com/office/drawing/2014/main" id="{55D8BDE6-B0E3-4BB8-4137-890A853BFFF4}"/>
                </a:ext>
              </a:extLst>
            </p:cNvPr>
            <p:cNvSpPr/>
            <p:nvPr/>
          </p:nvSpPr>
          <p:spPr>
            <a:xfrm>
              <a:off x="1504947" y="5260963"/>
              <a:ext cx="9972617" cy="216000"/>
            </a:xfrm>
            <a:prstGeom prst="roundRect">
              <a:avLst>
                <a:gd name="adj" fmla="val 13139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  <p:sp>
          <p:nvSpPr>
            <p:cNvPr id="992" name="Прямоугольник: скругленные углы 991">
              <a:extLst>
                <a:ext uri="{FF2B5EF4-FFF2-40B4-BE49-F238E27FC236}">
                  <a16:creationId xmlns:a16="http://schemas.microsoft.com/office/drawing/2014/main" id="{A2882528-5BCC-2973-B1DB-07FFB3D09ADD}"/>
                </a:ext>
              </a:extLst>
            </p:cNvPr>
            <p:cNvSpPr/>
            <p:nvPr/>
          </p:nvSpPr>
          <p:spPr>
            <a:xfrm>
              <a:off x="1504947" y="5530047"/>
              <a:ext cx="9972617" cy="216000"/>
            </a:xfrm>
            <a:prstGeom prst="roundRect">
              <a:avLst>
                <a:gd name="adj" fmla="val 13139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  <p:sp>
          <p:nvSpPr>
            <p:cNvPr id="993" name="Прямоугольник: скругленные углы 992">
              <a:extLst>
                <a:ext uri="{FF2B5EF4-FFF2-40B4-BE49-F238E27FC236}">
                  <a16:creationId xmlns:a16="http://schemas.microsoft.com/office/drawing/2014/main" id="{072D6983-D5FF-95AC-498D-318F37AA4F27}"/>
                </a:ext>
              </a:extLst>
            </p:cNvPr>
            <p:cNvSpPr/>
            <p:nvPr/>
          </p:nvSpPr>
          <p:spPr>
            <a:xfrm>
              <a:off x="1504947" y="5799131"/>
              <a:ext cx="9972617" cy="216000"/>
            </a:xfrm>
            <a:prstGeom prst="roundRect">
              <a:avLst>
                <a:gd name="adj" fmla="val 13139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  <p:sp>
          <p:nvSpPr>
            <p:cNvPr id="1000" name="Прямоугольник: скругленные углы 999">
              <a:extLst>
                <a:ext uri="{FF2B5EF4-FFF2-40B4-BE49-F238E27FC236}">
                  <a16:creationId xmlns:a16="http://schemas.microsoft.com/office/drawing/2014/main" id="{94379161-1139-D2FD-20FC-9911B78FDB4E}"/>
                </a:ext>
              </a:extLst>
            </p:cNvPr>
            <p:cNvSpPr/>
            <p:nvPr/>
          </p:nvSpPr>
          <p:spPr>
            <a:xfrm>
              <a:off x="1493307" y="6068215"/>
              <a:ext cx="9972617" cy="180000"/>
            </a:xfrm>
            <a:prstGeom prst="roundRect">
              <a:avLst>
                <a:gd name="adj" fmla="val 13139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  <p:sp>
          <p:nvSpPr>
            <p:cNvPr id="1002" name="Прямоугольник: скругленные углы 1001">
              <a:extLst>
                <a:ext uri="{FF2B5EF4-FFF2-40B4-BE49-F238E27FC236}">
                  <a16:creationId xmlns:a16="http://schemas.microsoft.com/office/drawing/2014/main" id="{BD9652A5-A45B-9E34-6E32-070A03F10FBC}"/>
                </a:ext>
              </a:extLst>
            </p:cNvPr>
            <p:cNvSpPr/>
            <p:nvPr/>
          </p:nvSpPr>
          <p:spPr>
            <a:xfrm>
              <a:off x="1512564" y="6307494"/>
              <a:ext cx="9953361" cy="180000"/>
            </a:xfrm>
            <a:prstGeom prst="roundRect">
              <a:avLst>
                <a:gd name="adj" fmla="val 13139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  <p:sp>
          <p:nvSpPr>
            <p:cNvPr id="1004" name="Прямоугольник: скругленные углы 1003">
              <a:extLst>
                <a:ext uri="{FF2B5EF4-FFF2-40B4-BE49-F238E27FC236}">
                  <a16:creationId xmlns:a16="http://schemas.microsoft.com/office/drawing/2014/main" id="{F1158C8E-D7EA-768F-6E94-58A5B36B78E4}"/>
                </a:ext>
              </a:extLst>
            </p:cNvPr>
            <p:cNvSpPr/>
            <p:nvPr/>
          </p:nvSpPr>
          <p:spPr>
            <a:xfrm>
              <a:off x="1511520" y="6556577"/>
              <a:ext cx="9953362" cy="93420"/>
            </a:xfrm>
            <a:prstGeom prst="roundRect">
              <a:avLst>
                <a:gd name="adj" fmla="val 13139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</p:grpSp>
      <p:sp>
        <p:nvSpPr>
          <p:cNvPr id="868" name="Прямоугольник: скругленные углы 867">
            <a:extLst>
              <a:ext uri="{FF2B5EF4-FFF2-40B4-BE49-F238E27FC236}">
                <a16:creationId xmlns:a16="http://schemas.microsoft.com/office/drawing/2014/main" id="{D9BB0EBF-A312-EFF3-E4D5-97CF8AC6DE0B}"/>
              </a:ext>
            </a:extLst>
          </p:cNvPr>
          <p:cNvSpPr/>
          <p:nvPr/>
        </p:nvSpPr>
        <p:spPr>
          <a:xfrm>
            <a:off x="2608702" y="5097340"/>
            <a:ext cx="839061" cy="110539"/>
          </a:xfrm>
          <a:prstGeom prst="roundRect">
            <a:avLst/>
          </a:prstGeom>
          <a:solidFill>
            <a:srgbClr val="C9D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72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Каталог цифровых продуктов</a:t>
            </a:r>
          </a:p>
        </p:txBody>
      </p:sp>
      <p:sp>
        <p:nvSpPr>
          <p:cNvPr id="869" name="Прямоугольник: скругленные углы 868">
            <a:extLst>
              <a:ext uri="{FF2B5EF4-FFF2-40B4-BE49-F238E27FC236}">
                <a16:creationId xmlns:a16="http://schemas.microsoft.com/office/drawing/2014/main" id="{E04F34D9-3B2C-FAAD-12A2-7976A42EAAE8}"/>
              </a:ext>
            </a:extLst>
          </p:cNvPr>
          <p:cNvSpPr/>
          <p:nvPr/>
        </p:nvSpPr>
        <p:spPr>
          <a:xfrm>
            <a:off x="3699692" y="5097340"/>
            <a:ext cx="839061" cy="110539"/>
          </a:xfrm>
          <a:prstGeom prst="roundRect">
            <a:avLst/>
          </a:prstGeom>
          <a:solidFill>
            <a:srgbClr val="C9D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72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Портал самообслуживания</a:t>
            </a:r>
          </a:p>
        </p:txBody>
      </p:sp>
      <p:sp>
        <p:nvSpPr>
          <p:cNvPr id="870" name="Прямоугольник: скругленные углы 869">
            <a:extLst>
              <a:ext uri="{FF2B5EF4-FFF2-40B4-BE49-F238E27FC236}">
                <a16:creationId xmlns:a16="http://schemas.microsoft.com/office/drawing/2014/main" id="{5E35D1F7-007B-2AE2-7D44-BFD8EE069B08}"/>
              </a:ext>
            </a:extLst>
          </p:cNvPr>
          <p:cNvSpPr/>
          <p:nvPr/>
        </p:nvSpPr>
        <p:spPr>
          <a:xfrm>
            <a:off x="4796023" y="5097340"/>
            <a:ext cx="839061" cy="110539"/>
          </a:xfrm>
          <a:prstGeom prst="roundRect">
            <a:avLst/>
          </a:prstGeom>
          <a:solidFill>
            <a:srgbClr val="C9D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72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Портал поддержки и загрузки</a:t>
            </a:r>
          </a:p>
        </p:txBody>
      </p:sp>
      <p:sp>
        <p:nvSpPr>
          <p:cNvPr id="871" name="Прямоугольник: скругленные углы 870">
            <a:extLst>
              <a:ext uri="{FF2B5EF4-FFF2-40B4-BE49-F238E27FC236}">
                <a16:creationId xmlns:a16="http://schemas.microsoft.com/office/drawing/2014/main" id="{B2CBB457-0A12-9AE1-2158-4C750B599E5A}"/>
              </a:ext>
            </a:extLst>
          </p:cNvPr>
          <p:cNvSpPr/>
          <p:nvPr/>
        </p:nvSpPr>
        <p:spPr>
          <a:xfrm>
            <a:off x="5892354" y="5097340"/>
            <a:ext cx="839061" cy="110539"/>
          </a:xfrm>
          <a:prstGeom prst="roundRect">
            <a:avLst/>
          </a:prstGeom>
          <a:solidFill>
            <a:srgbClr val="C9D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72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Портал документации</a:t>
            </a:r>
          </a:p>
        </p:txBody>
      </p:sp>
      <p:sp>
        <p:nvSpPr>
          <p:cNvPr id="872" name="Прямоугольник: скругленные углы 871">
            <a:extLst>
              <a:ext uri="{FF2B5EF4-FFF2-40B4-BE49-F238E27FC236}">
                <a16:creationId xmlns:a16="http://schemas.microsoft.com/office/drawing/2014/main" id="{3EB213D3-4C29-D226-815B-EB9B49C75AC7}"/>
              </a:ext>
            </a:extLst>
          </p:cNvPr>
          <p:cNvSpPr/>
          <p:nvPr/>
        </p:nvSpPr>
        <p:spPr>
          <a:xfrm>
            <a:off x="6988685" y="5097340"/>
            <a:ext cx="839061" cy="110539"/>
          </a:xfrm>
          <a:prstGeom prst="roundRect">
            <a:avLst/>
          </a:prstGeom>
          <a:solidFill>
            <a:srgbClr val="C9D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72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Управление инфраструктурой</a:t>
            </a:r>
          </a:p>
        </p:txBody>
      </p:sp>
      <p:sp>
        <p:nvSpPr>
          <p:cNvPr id="873" name="Прямоугольник: скругленные углы 872">
            <a:extLst>
              <a:ext uri="{FF2B5EF4-FFF2-40B4-BE49-F238E27FC236}">
                <a16:creationId xmlns:a16="http://schemas.microsoft.com/office/drawing/2014/main" id="{AF40E0D7-537A-83A6-B67C-C5D96FE452EB}"/>
              </a:ext>
            </a:extLst>
          </p:cNvPr>
          <p:cNvSpPr/>
          <p:nvPr/>
        </p:nvSpPr>
        <p:spPr>
          <a:xfrm>
            <a:off x="8085016" y="5097340"/>
            <a:ext cx="839061" cy="110539"/>
          </a:xfrm>
          <a:prstGeom prst="roundRect">
            <a:avLst/>
          </a:prstGeom>
          <a:solidFill>
            <a:srgbClr val="C9D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72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Управление продуктом</a:t>
            </a:r>
          </a:p>
        </p:txBody>
      </p:sp>
      <p:sp>
        <p:nvSpPr>
          <p:cNvPr id="874" name="Прямоугольник: скругленные углы 873">
            <a:extLst>
              <a:ext uri="{FF2B5EF4-FFF2-40B4-BE49-F238E27FC236}">
                <a16:creationId xmlns:a16="http://schemas.microsoft.com/office/drawing/2014/main" id="{F488FD0D-8E51-781B-9532-F6BFF1A12720}"/>
              </a:ext>
            </a:extLst>
          </p:cNvPr>
          <p:cNvSpPr/>
          <p:nvPr/>
        </p:nvSpPr>
        <p:spPr>
          <a:xfrm>
            <a:off x="9181347" y="5097340"/>
            <a:ext cx="839061" cy="110539"/>
          </a:xfrm>
          <a:prstGeom prst="roundRect">
            <a:avLst/>
          </a:prstGeom>
          <a:solidFill>
            <a:srgbClr val="C9D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72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Конструктор ТЗ</a:t>
            </a:r>
          </a:p>
        </p:txBody>
      </p:sp>
      <p:sp>
        <p:nvSpPr>
          <p:cNvPr id="875" name="Прямоугольник: скругленные углы 874">
            <a:extLst>
              <a:ext uri="{FF2B5EF4-FFF2-40B4-BE49-F238E27FC236}">
                <a16:creationId xmlns:a16="http://schemas.microsoft.com/office/drawing/2014/main" id="{9804752A-6AEA-60FA-76C9-B6A82DC6E144}"/>
              </a:ext>
            </a:extLst>
          </p:cNvPr>
          <p:cNvSpPr/>
          <p:nvPr/>
        </p:nvSpPr>
        <p:spPr>
          <a:xfrm>
            <a:off x="10277679" y="5097340"/>
            <a:ext cx="839061" cy="110539"/>
          </a:xfrm>
          <a:prstGeom prst="roundRect">
            <a:avLst/>
          </a:prstGeom>
          <a:solidFill>
            <a:srgbClr val="C9D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72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Песочница</a:t>
            </a:r>
          </a:p>
        </p:txBody>
      </p:sp>
      <p:sp>
        <p:nvSpPr>
          <p:cNvPr id="754" name="Скругленный прямоугольник 102">
            <a:extLst>
              <a:ext uri="{FF2B5EF4-FFF2-40B4-BE49-F238E27FC236}">
                <a16:creationId xmlns:a16="http://schemas.microsoft.com/office/drawing/2014/main" id="{8A3E31FF-107E-02A3-7179-218280BDD09A}"/>
              </a:ext>
            </a:extLst>
          </p:cNvPr>
          <p:cNvSpPr/>
          <p:nvPr/>
        </p:nvSpPr>
        <p:spPr>
          <a:xfrm>
            <a:off x="238053" y="5290769"/>
            <a:ext cx="891270" cy="1779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203200" dist="215900" dir="5400000" sx="77000" sy="77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Производственный </a:t>
            </a:r>
            <a:b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</a:b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конвейер 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ГосТех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0F2851"/>
              </a:solidFill>
              <a:effectLst/>
              <a:uLnTx/>
              <a:uFillTx/>
              <a:latin typeface="Calibri"/>
              <a:ea typeface="DejaVu Sans"/>
              <a:cs typeface="Segoe UI" panose="020B0502040204020203" pitchFamily="34" charset="0"/>
            </a:endParaRPr>
          </a:p>
        </p:txBody>
      </p:sp>
      <p:sp>
        <p:nvSpPr>
          <p:cNvPr id="876" name="Прямоугольник: скругленные углы 875">
            <a:extLst>
              <a:ext uri="{FF2B5EF4-FFF2-40B4-BE49-F238E27FC236}">
                <a16:creationId xmlns:a16="http://schemas.microsoft.com/office/drawing/2014/main" id="{1AD63895-F667-05B9-DD5E-02139DD3322A}"/>
              </a:ext>
            </a:extLst>
          </p:cNvPr>
          <p:cNvSpPr/>
          <p:nvPr/>
        </p:nvSpPr>
        <p:spPr>
          <a:xfrm>
            <a:off x="1504949" y="5260963"/>
            <a:ext cx="576000" cy="216000"/>
          </a:xfrm>
          <a:prstGeom prst="roundRect">
            <a:avLst>
              <a:gd name="adj" fmla="val 13139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CI/CD-</a:t>
            </a: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конвейер</a:t>
            </a:r>
          </a:p>
        </p:txBody>
      </p:sp>
      <p:sp>
        <p:nvSpPr>
          <p:cNvPr id="877" name="Прямоугольник: скругленные углы 876">
            <a:extLst>
              <a:ext uri="{FF2B5EF4-FFF2-40B4-BE49-F238E27FC236}">
                <a16:creationId xmlns:a16="http://schemas.microsoft.com/office/drawing/2014/main" id="{823BB940-CAD2-0EC8-8B44-AF621450188F}"/>
              </a:ext>
            </a:extLst>
          </p:cNvPr>
          <p:cNvSpPr/>
          <p:nvPr/>
        </p:nvSpPr>
        <p:spPr>
          <a:xfrm>
            <a:off x="2122499" y="5260963"/>
            <a:ext cx="576000" cy="216000"/>
          </a:xfrm>
          <a:prstGeom prst="roundRect">
            <a:avLst>
              <a:gd name="adj" fmla="val 12257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Анализ качества кода </a:t>
            </a:r>
          </a:p>
        </p:txBody>
      </p:sp>
      <p:sp>
        <p:nvSpPr>
          <p:cNvPr id="878" name="Прямоугольник: скругленные углы 877">
            <a:extLst>
              <a:ext uri="{FF2B5EF4-FFF2-40B4-BE49-F238E27FC236}">
                <a16:creationId xmlns:a16="http://schemas.microsoft.com/office/drawing/2014/main" id="{5C3272E9-5CA6-6360-E11B-3F809D26A260}"/>
              </a:ext>
            </a:extLst>
          </p:cNvPr>
          <p:cNvSpPr/>
          <p:nvPr/>
        </p:nvSpPr>
        <p:spPr>
          <a:xfrm>
            <a:off x="2740049" y="5260963"/>
            <a:ext cx="576000" cy="216000"/>
          </a:xfrm>
          <a:prstGeom prst="roundRect">
            <a:avLst>
              <a:gd name="adj" fmla="val 12257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Трекер</a:t>
            </a: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 управления задачами </a:t>
            </a:r>
          </a:p>
        </p:txBody>
      </p:sp>
      <p:sp>
        <p:nvSpPr>
          <p:cNvPr id="879" name="Прямоугольник: скругленные углы 878">
            <a:extLst>
              <a:ext uri="{FF2B5EF4-FFF2-40B4-BE49-F238E27FC236}">
                <a16:creationId xmlns:a16="http://schemas.microsoft.com/office/drawing/2014/main" id="{72EE0C5D-1672-E1BE-30C4-E58BFB7459C3}"/>
              </a:ext>
            </a:extLst>
          </p:cNvPr>
          <p:cNvSpPr/>
          <p:nvPr/>
        </p:nvSpPr>
        <p:spPr>
          <a:xfrm>
            <a:off x="3357599" y="5260963"/>
            <a:ext cx="576000" cy="216000"/>
          </a:xfrm>
          <a:prstGeom prst="roundRect">
            <a:avLst>
              <a:gd name="adj" fmla="val 12257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Управление требованиями </a:t>
            </a:r>
          </a:p>
        </p:txBody>
      </p:sp>
      <p:sp>
        <p:nvSpPr>
          <p:cNvPr id="880" name="Прямоугольник: скругленные углы 879">
            <a:extLst>
              <a:ext uri="{FF2B5EF4-FFF2-40B4-BE49-F238E27FC236}">
                <a16:creationId xmlns:a16="http://schemas.microsoft.com/office/drawing/2014/main" id="{82415647-4E92-212D-52AF-BB20CCDDDFDB}"/>
              </a:ext>
            </a:extLst>
          </p:cNvPr>
          <p:cNvSpPr/>
          <p:nvPr/>
        </p:nvSpPr>
        <p:spPr>
          <a:xfrm>
            <a:off x="3975149" y="5260963"/>
            <a:ext cx="576000" cy="216000"/>
          </a:xfrm>
          <a:prstGeom prst="roundRect">
            <a:avLst>
              <a:gd name="adj" fmla="val 12257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Хранилище артефактов </a:t>
            </a:r>
          </a:p>
        </p:txBody>
      </p:sp>
      <p:sp>
        <p:nvSpPr>
          <p:cNvPr id="881" name="Прямоугольник: скругленные углы 880">
            <a:extLst>
              <a:ext uri="{FF2B5EF4-FFF2-40B4-BE49-F238E27FC236}">
                <a16:creationId xmlns:a16="http://schemas.microsoft.com/office/drawing/2014/main" id="{78B64FFA-D435-8B64-01A3-63346C3F166F}"/>
              </a:ext>
            </a:extLst>
          </p:cNvPr>
          <p:cNvSpPr/>
          <p:nvPr/>
        </p:nvSpPr>
        <p:spPr>
          <a:xfrm>
            <a:off x="4592699" y="5260963"/>
            <a:ext cx="576000" cy="216000"/>
          </a:xfrm>
          <a:prstGeom prst="roundRect">
            <a:avLst>
              <a:gd name="adj" fmla="val 12257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Управление тестированием </a:t>
            </a:r>
          </a:p>
        </p:txBody>
      </p:sp>
      <p:sp>
        <p:nvSpPr>
          <p:cNvPr id="882" name="Прямоугольник: скругленные углы 881">
            <a:extLst>
              <a:ext uri="{FF2B5EF4-FFF2-40B4-BE49-F238E27FC236}">
                <a16:creationId xmlns:a16="http://schemas.microsoft.com/office/drawing/2014/main" id="{AABAA12A-F853-9740-41D0-6D09F850495E}"/>
              </a:ext>
            </a:extLst>
          </p:cNvPr>
          <p:cNvSpPr/>
          <p:nvPr/>
        </p:nvSpPr>
        <p:spPr>
          <a:xfrm>
            <a:off x="5210249" y="5260963"/>
            <a:ext cx="576000" cy="216000"/>
          </a:xfrm>
          <a:prstGeom prst="roundRect">
            <a:avLst>
              <a:gd name="adj" fmla="val 12257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Управление архитектурой </a:t>
            </a:r>
          </a:p>
        </p:txBody>
      </p:sp>
      <p:sp>
        <p:nvSpPr>
          <p:cNvPr id="883" name="Прямоугольник: скругленные углы 882">
            <a:extLst>
              <a:ext uri="{FF2B5EF4-FFF2-40B4-BE49-F238E27FC236}">
                <a16:creationId xmlns:a16="http://schemas.microsoft.com/office/drawing/2014/main" id="{0B7FB2E3-36F9-3022-B8EA-AEE816A42567}"/>
              </a:ext>
            </a:extLst>
          </p:cNvPr>
          <p:cNvSpPr/>
          <p:nvPr/>
        </p:nvSpPr>
        <p:spPr>
          <a:xfrm>
            <a:off x="5827799" y="5260963"/>
            <a:ext cx="576000" cy="216000"/>
          </a:xfrm>
          <a:prstGeom prst="roundRect">
            <a:avLst>
              <a:gd name="adj" fmla="val 12257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Репозиторий исходного кода </a:t>
            </a:r>
          </a:p>
        </p:txBody>
      </p:sp>
      <p:sp>
        <p:nvSpPr>
          <p:cNvPr id="884" name="Прямоугольник: скругленные углы 883">
            <a:extLst>
              <a:ext uri="{FF2B5EF4-FFF2-40B4-BE49-F238E27FC236}">
                <a16:creationId xmlns:a16="http://schemas.microsoft.com/office/drawing/2014/main" id="{6C21611B-4516-4A76-D815-5021023C1F94}"/>
              </a:ext>
            </a:extLst>
          </p:cNvPr>
          <p:cNvSpPr/>
          <p:nvPr/>
        </p:nvSpPr>
        <p:spPr>
          <a:xfrm>
            <a:off x="6445349" y="5260963"/>
            <a:ext cx="576000" cy="216000"/>
          </a:xfrm>
          <a:prstGeom prst="roundRect">
            <a:avLst>
              <a:gd name="adj" fmla="val 12257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Файловое хранилище</a:t>
            </a:r>
          </a:p>
        </p:txBody>
      </p:sp>
      <p:sp>
        <p:nvSpPr>
          <p:cNvPr id="886" name="Прямоугольник: скругленные углы 885">
            <a:extLst>
              <a:ext uri="{FF2B5EF4-FFF2-40B4-BE49-F238E27FC236}">
                <a16:creationId xmlns:a16="http://schemas.microsoft.com/office/drawing/2014/main" id="{58EF76FF-9245-81A7-35BB-AAEB16680FD8}"/>
              </a:ext>
            </a:extLst>
          </p:cNvPr>
          <p:cNvSpPr/>
          <p:nvPr/>
        </p:nvSpPr>
        <p:spPr>
          <a:xfrm>
            <a:off x="7062899" y="5260963"/>
            <a:ext cx="576000" cy="216000"/>
          </a:xfrm>
          <a:prstGeom prst="roundRect">
            <a:avLst>
              <a:gd name="adj" fmla="val 12257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Управление поставками дистрибутивов</a:t>
            </a:r>
          </a:p>
        </p:txBody>
      </p:sp>
      <p:sp>
        <p:nvSpPr>
          <p:cNvPr id="887" name="Прямоугольник: скругленные углы 886">
            <a:extLst>
              <a:ext uri="{FF2B5EF4-FFF2-40B4-BE49-F238E27FC236}">
                <a16:creationId xmlns:a16="http://schemas.microsoft.com/office/drawing/2014/main" id="{228B1396-5699-BEC1-1299-3708891B9677}"/>
              </a:ext>
            </a:extLst>
          </p:cNvPr>
          <p:cNvSpPr/>
          <p:nvPr/>
        </p:nvSpPr>
        <p:spPr>
          <a:xfrm>
            <a:off x="7680449" y="5260963"/>
            <a:ext cx="576000" cy="216000"/>
          </a:xfrm>
          <a:prstGeom prst="roundRect">
            <a:avLst>
              <a:gd name="adj" fmla="val 12257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Мониторинг производственного процесса </a:t>
            </a:r>
          </a:p>
        </p:txBody>
      </p:sp>
      <p:sp>
        <p:nvSpPr>
          <p:cNvPr id="888" name="Прямоугольник: скругленные углы 887">
            <a:extLst>
              <a:ext uri="{FF2B5EF4-FFF2-40B4-BE49-F238E27FC236}">
                <a16:creationId xmlns:a16="http://schemas.microsoft.com/office/drawing/2014/main" id="{55BB695D-9FAF-6FAF-C641-26AF6536CCB9}"/>
              </a:ext>
            </a:extLst>
          </p:cNvPr>
          <p:cNvSpPr/>
          <p:nvPr/>
        </p:nvSpPr>
        <p:spPr>
          <a:xfrm>
            <a:off x="8297998" y="5260963"/>
            <a:ext cx="576000" cy="216000"/>
          </a:xfrm>
          <a:prstGeom prst="roundRect">
            <a:avLst>
              <a:gd name="adj" fmla="val 12257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Биллинг </a:t>
            </a:r>
          </a:p>
        </p:txBody>
      </p:sp>
      <p:sp>
        <p:nvSpPr>
          <p:cNvPr id="892" name="Прямоугольник: скругленные углы 891">
            <a:extLst>
              <a:ext uri="{FF2B5EF4-FFF2-40B4-BE49-F238E27FC236}">
                <a16:creationId xmlns:a16="http://schemas.microsoft.com/office/drawing/2014/main" id="{73499BDF-A95B-875C-641D-79B266CD80CE}"/>
              </a:ext>
            </a:extLst>
          </p:cNvPr>
          <p:cNvSpPr/>
          <p:nvPr/>
        </p:nvSpPr>
        <p:spPr>
          <a:xfrm>
            <a:off x="8944551" y="5260963"/>
            <a:ext cx="405189" cy="216000"/>
          </a:xfrm>
          <a:prstGeom prst="roundRect">
            <a:avLst>
              <a:gd name="adj" fmla="val 12257"/>
            </a:avLst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Прочие сервисы</a:t>
            </a:r>
          </a:p>
        </p:txBody>
      </p:sp>
      <p:sp>
        <p:nvSpPr>
          <p:cNvPr id="755" name="Скругленный прямоугольник 102">
            <a:extLst>
              <a:ext uri="{FF2B5EF4-FFF2-40B4-BE49-F238E27FC236}">
                <a16:creationId xmlns:a16="http://schemas.microsoft.com/office/drawing/2014/main" id="{3016EE6B-1C64-0205-D55A-F2131613C041}"/>
              </a:ext>
            </a:extLst>
          </p:cNvPr>
          <p:cNvSpPr/>
          <p:nvPr/>
        </p:nvSpPr>
        <p:spPr>
          <a:xfrm>
            <a:off x="238053" y="5559853"/>
            <a:ext cx="567463" cy="1779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203200" dist="215900" dir="5400000" sx="77000" sy="77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Технические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сервисы</a:t>
            </a:r>
          </a:p>
        </p:txBody>
      </p:sp>
      <p:sp>
        <p:nvSpPr>
          <p:cNvPr id="894" name="Прямоугольник: скругленные углы 893">
            <a:extLst>
              <a:ext uri="{FF2B5EF4-FFF2-40B4-BE49-F238E27FC236}">
                <a16:creationId xmlns:a16="http://schemas.microsoft.com/office/drawing/2014/main" id="{0089E54A-5457-AD3F-6EC8-95ECD6778471}"/>
              </a:ext>
            </a:extLst>
          </p:cNvPr>
          <p:cNvSpPr/>
          <p:nvPr/>
        </p:nvSpPr>
        <p:spPr>
          <a:xfrm>
            <a:off x="1504949" y="5530047"/>
            <a:ext cx="478212" cy="216000"/>
          </a:xfrm>
          <a:prstGeom prst="roundRect">
            <a:avLst>
              <a:gd name="adj" fmla="val 13139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Пакетная обработка задач</a:t>
            </a:r>
            <a:b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</a:b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и планировщик заданий</a:t>
            </a:r>
          </a:p>
        </p:txBody>
      </p:sp>
      <p:sp>
        <p:nvSpPr>
          <p:cNvPr id="896" name="Прямоугольник: скругленные углы 895">
            <a:extLst>
              <a:ext uri="{FF2B5EF4-FFF2-40B4-BE49-F238E27FC236}">
                <a16:creationId xmlns:a16="http://schemas.microsoft.com/office/drawing/2014/main" id="{FDD4AE1E-E7D2-5C96-52D5-D246BA3DA650}"/>
              </a:ext>
            </a:extLst>
          </p:cNvPr>
          <p:cNvSpPr/>
          <p:nvPr/>
        </p:nvSpPr>
        <p:spPr>
          <a:xfrm>
            <a:off x="2024505" y="5530047"/>
            <a:ext cx="462345" cy="216000"/>
          </a:xfrm>
          <a:prstGeom prst="roundRect">
            <a:avLst>
              <a:gd name="adj" fmla="val 12257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Моделирование</a:t>
            </a:r>
            <a:b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</a:b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и исполнение бизнес сценариев</a:t>
            </a:r>
          </a:p>
        </p:txBody>
      </p:sp>
      <p:sp>
        <p:nvSpPr>
          <p:cNvPr id="897" name="Прямоугольник: скругленные углы 896">
            <a:extLst>
              <a:ext uri="{FF2B5EF4-FFF2-40B4-BE49-F238E27FC236}">
                <a16:creationId xmlns:a16="http://schemas.microsoft.com/office/drawing/2014/main" id="{33CE9A23-B661-C3EA-1ECD-A18CCD635820}"/>
              </a:ext>
            </a:extLst>
          </p:cNvPr>
          <p:cNvSpPr/>
          <p:nvPr/>
        </p:nvSpPr>
        <p:spPr>
          <a:xfrm>
            <a:off x="2528193" y="5530047"/>
            <a:ext cx="462345" cy="216000"/>
          </a:xfrm>
          <a:prstGeom prst="roundRect">
            <a:avLst>
              <a:gd name="adj" fmla="val 12257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Моделирование</a:t>
            </a:r>
            <a:b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</a:b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композитных</a:t>
            </a:r>
          </a:p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сервисов</a:t>
            </a:r>
          </a:p>
        </p:txBody>
      </p:sp>
      <p:sp>
        <p:nvSpPr>
          <p:cNvPr id="898" name="Прямоугольник: скругленные углы 897">
            <a:extLst>
              <a:ext uri="{FF2B5EF4-FFF2-40B4-BE49-F238E27FC236}">
                <a16:creationId xmlns:a16="http://schemas.microsoft.com/office/drawing/2014/main" id="{2C35179D-25D4-C35F-78ED-04130D5BA9E5}"/>
              </a:ext>
            </a:extLst>
          </p:cNvPr>
          <p:cNvSpPr/>
          <p:nvPr/>
        </p:nvSpPr>
        <p:spPr>
          <a:xfrm>
            <a:off x="3031881" y="5530047"/>
            <a:ext cx="462345" cy="216000"/>
          </a:xfrm>
          <a:prstGeom prst="roundRect">
            <a:avLst>
              <a:gd name="adj" fmla="val 12257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Управление</a:t>
            </a:r>
          </a:p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настройками</a:t>
            </a:r>
          </a:p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приложений</a:t>
            </a:r>
          </a:p>
        </p:txBody>
      </p:sp>
      <p:sp>
        <p:nvSpPr>
          <p:cNvPr id="900" name="Прямоугольник: скругленные углы 899">
            <a:extLst>
              <a:ext uri="{FF2B5EF4-FFF2-40B4-BE49-F238E27FC236}">
                <a16:creationId xmlns:a16="http://schemas.microsoft.com/office/drawing/2014/main" id="{E85C122D-904B-5E12-8A9F-66AD4FEE36F5}"/>
              </a:ext>
            </a:extLst>
          </p:cNvPr>
          <p:cNvSpPr/>
          <p:nvPr/>
        </p:nvSpPr>
        <p:spPr>
          <a:xfrm>
            <a:off x="3535569" y="5530047"/>
            <a:ext cx="462345" cy="216000"/>
          </a:xfrm>
          <a:prstGeom prst="roundRect">
            <a:avLst>
              <a:gd name="adj" fmla="val 12257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Прикладной мониторинг</a:t>
            </a:r>
          </a:p>
        </p:txBody>
      </p:sp>
      <p:sp>
        <p:nvSpPr>
          <p:cNvPr id="901" name="Прямоугольник: скругленные углы 900">
            <a:extLst>
              <a:ext uri="{FF2B5EF4-FFF2-40B4-BE49-F238E27FC236}">
                <a16:creationId xmlns:a16="http://schemas.microsoft.com/office/drawing/2014/main" id="{8FE5D471-9D1F-B7E3-BFD6-45D88DE655A4}"/>
              </a:ext>
            </a:extLst>
          </p:cNvPr>
          <p:cNvSpPr/>
          <p:nvPr/>
        </p:nvSpPr>
        <p:spPr>
          <a:xfrm>
            <a:off x="4039257" y="5530047"/>
            <a:ext cx="432000" cy="216000"/>
          </a:xfrm>
          <a:prstGeom prst="roundRect">
            <a:avLst>
              <a:gd name="adj" fmla="val 12257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Журналирование</a:t>
            </a:r>
          </a:p>
        </p:txBody>
      </p:sp>
      <p:sp>
        <p:nvSpPr>
          <p:cNvPr id="902" name="Прямоугольник: скругленные углы 901">
            <a:extLst>
              <a:ext uri="{FF2B5EF4-FFF2-40B4-BE49-F238E27FC236}">
                <a16:creationId xmlns:a16="http://schemas.microsoft.com/office/drawing/2014/main" id="{F3E9F14A-C18A-A478-4BB6-99AB10B2161D}"/>
              </a:ext>
            </a:extLst>
          </p:cNvPr>
          <p:cNvSpPr/>
          <p:nvPr/>
        </p:nvSpPr>
        <p:spPr>
          <a:xfrm>
            <a:off x="4512600" y="5530047"/>
            <a:ext cx="432000" cy="216000"/>
          </a:xfrm>
          <a:prstGeom prst="roundRect">
            <a:avLst>
              <a:gd name="adj" fmla="val 12257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Обмен сообщениями</a:t>
            </a:r>
          </a:p>
        </p:txBody>
      </p:sp>
      <p:sp>
        <p:nvSpPr>
          <p:cNvPr id="903" name="Прямоугольник: скругленные углы 902">
            <a:extLst>
              <a:ext uri="{FF2B5EF4-FFF2-40B4-BE49-F238E27FC236}">
                <a16:creationId xmlns:a16="http://schemas.microsoft.com/office/drawing/2014/main" id="{0E499711-1FAE-DD6D-7BB6-24D9711711DB}"/>
              </a:ext>
            </a:extLst>
          </p:cNvPr>
          <p:cNvSpPr/>
          <p:nvPr/>
        </p:nvSpPr>
        <p:spPr>
          <a:xfrm>
            <a:off x="4985943" y="5530047"/>
            <a:ext cx="544828" cy="216000"/>
          </a:xfrm>
          <a:prstGeom prst="roundRect">
            <a:avLst>
              <a:gd name="adj" fmla="val 12257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Передача событий</a:t>
            </a:r>
            <a:b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</a:b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и потоковая обработка событий</a:t>
            </a:r>
          </a:p>
        </p:txBody>
      </p:sp>
      <p:sp>
        <p:nvSpPr>
          <p:cNvPr id="904" name="Прямоугольник: скругленные углы 903">
            <a:extLst>
              <a:ext uri="{FF2B5EF4-FFF2-40B4-BE49-F238E27FC236}">
                <a16:creationId xmlns:a16="http://schemas.microsoft.com/office/drawing/2014/main" id="{0CF9D171-0A61-A871-5153-88DF17528815}"/>
              </a:ext>
            </a:extLst>
          </p:cNvPr>
          <p:cNvSpPr/>
          <p:nvPr/>
        </p:nvSpPr>
        <p:spPr>
          <a:xfrm>
            <a:off x="5572114" y="5530047"/>
            <a:ext cx="440570" cy="216000"/>
          </a:xfrm>
          <a:prstGeom prst="roundRect">
            <a:avLst>
              <a:gd name="adj" fmla="val 12257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Файловая </a:t>
            </a:r>
          </a:p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передача</a:t>
            </a:r>
          </a:p>
        </p:txBody>
      </p:sp>
      <p:sp>
        <p:nvSpPr>
          <p:cNvPr id="905" name="Прямоугольник: скругленные углы 904">
            <a:extLst>
              <a:ext uri="{FF2B5EF4-FFF2-40B4-BE49-F238E27FC236}">
                <a16:creationId xmlns:a16="http://schemas.microsoft.com/office/drawing/2014/main" id="{61A76E85-8C3B-2567-6389-78557E457C6E}"/>
              </a:ext>
            </a:extLst>
          </p:cNvPr>
          <p:cNvSpPr/>
          <p:nvPr/>
        </p:nvSpPr>
        <p:spPr>
          <a:xfrm>
            <a:off x="6054027" y="5530047"/>
            <a:ext cx="440570" cy="216000"/>
          </a:xfrm>
          <a:prstGeom prst="roundRect">
            <a:avLst>
              <a:gd name="adj" fmla="val 12257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Шлюзы АС</a:t>
            </a:r>
          </a:p>
        </p:txBody>
      </p:sp>
      <p:sp>
        <p:nvSpPr>
          <p:cNvPr id="906" name="Прямоугольник: скругленные углы 905">
            <a:extLst>
              <a:ext uri="{FF2B5EF4-FFF2-40B4-BE49-F238E27FC236}">
                <a16:creationId xmlns:a16="http://schemas.microsoft.com/office/drawing/2014/main" id="{6994BEFD-FA60-7CC9-B389-43364EBEF9A2}"/>
              </a:ext>
            </a:extLst>
          </p:cNvPr>
          <p:cNvSpPr/>
          <p:nvPr/>
        </p:nvSpPr>
        <p:spPr>
          <a:xfrm>
            <a:off x="6535940" y="5530047"/>
            <a:ext cx="440570" cy="216000"/>
          </a:xfrm>
          <a:prstGeom prst="roundRect">
            <a:avLst>
              <a:gd name="adj" fmla="val 12257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Сервисный</a:t>
            </a:r>
          </a:p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и граничный</a:t>
            </a:r>
          </a:p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прокси</a:t>
            </a:r>
          </a:p>
        </p:txBody>
      </p:sp>
      <p:sp>
        <p:nvSpPr>
          <p:cNvPr id="907" name="Прямоугольник: скругленные углы 906">
            <a:extLst>
              <a:ext uri="{FF2B5EF4-FFF2-40B4-BE49-F238E27FC236}">
                <a16:creationId xmlns:a16="http://schemas.microsoft.com/office/drawing/2014/main" id="{7562BF86-31BF-2DC8-E915-EC1EFDDFD135}"/>
              </a:ext>
            </a:extLst>
          </p:cNvPr>
          <p:cNvSpPr/>
          <p:nvPr/>
        </p:nvSpPr>
        <p:spPr>
          <a:xfrm>
            <a:off x="7017853" y="5530047"/>
            <a:ext cx="440570" cy="216000"/>
          </a:xfrm>
          <a:prstGeom prst="roundRect">
            <a:avLst>
              <a:gd name="adj" fmla="val 12257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Центр уведомлений</a:t>
            </a:r>
          </a:p>
        </p:txBody>
      </p:sp>
      <p:sp>
        <p:nvSpPr>
          <p:cNvPr id="908" name="Прямоугольник: скругленные углы 907">
            <a:extLst>
              <a:ext uri="{FF2B5EF4-FFF2-40B4-BE49-F238E27FC236}">
                <a16:creationId xmlns:a16="http://schemas.microsoft.com/office/drawing/2014/main" id="{06762E02-D8BB-2AD5-2276-9AB61E4DB1D6}"/>
              </a:ext>
            </a:extLst>
          </p:cNvPr>
          <p:cNvSpPr/>
          <p:nvPr/>
        </p:nvSpPr>
        <p:spPr>
          <a:xfrm>
            <a:off x="7499766" y="5530047"/>
            <a:ext cx="440570" cy="216000"/>
          </a:xfrm>
          <a:prstGeom prst="roundRect">
            <a:avLst>
              <a:gd name="adj" fmla="val 12257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Интеграция</a:t>
            </a:r>
          </a:p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с ЕСИА</a:t>
            </a:r>
          </a:p>
        </p:txBody>
      </p:sp>
      <p:sp>
        <p:nvSpPr>
          <p:cNvPr id="909" name="Прямоугольник: скругленные углы 908">
            <a:extLst>
              <a:ext uri="{FF2B5EF4-FFF2-40B4-BE49-F238E27FC236}">
                <a16:creationId xmlns:a16="http://schemas.microsoft.com/office/drawing/2014/main" id="{8E69C589-D9E9-5AC5-B929-047AEBBD90BB}"/>
              </a:ext>
            </a:extLst>
          </p:cNvPr>
          <p:cNvSpPr/>
          <p:nvPr/>
        </p:nvSpPr>
        <p:spPr>
          <a:xfrm>
            <a:off x="7981679" y="5530047"/>
            <a:ext cx="440570" cy="216000"/>
          </a:xfrm>
          <a:prstGeom prst="roundRect">
            <a:avLst>
              <a:gd name="adj" fmla="val 12257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Интеграция</a:t>
            </a:r>
          </a:p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со СМЭВ</a:t>
            </a:r>
          </a:p>
        </p:txBody>
      </p:sp>
      <p:sp>
        <p:nvSpPr>
          <p:cNvPr id="911" name="Прямоугольник: скругленные углы 910">
            <a:extLst>
              <a:ext uri="{FF2B5EF4-FFF2-40B4-BE49-F238E27FC236}">
                <a16:creationId xmlns:a16="http://schemas.microsoft.com/office/drawing/2014/main" id="{E566CEDE-24E0-D55A-8888-8A7C65046917}"/>
              </a:ext>
            </a:extLst>
          </p:cNvPr>
          <p:cNvSpPr/>
          <p:nvPr/>
        </p:nvSpPr>
        <p:spPr>
          <a:xfrm>
            <a:off x="8463588" y="5530047"/>
            <a:ext cx="405189" cy="216000"/>
          </a:xfrm>
          <a:prstGeom prst="roundRect">
            <a:avLst>
              <a:gd name="adj" fmla="val 12257"/>
            </a:avLst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Прочие сервисы</a:t>
            </a:r>
          </a:p>
        </p:txBody>
      </p:sp>
      <p:sp>
        <p:nvSpPr>
          <p:cNvPr id="756" name="Скругленный прямоугольник 102">
            <a:extLst>
              <a:ext uri="{FF2B5EF4-FFF2-40B4-BE49-F238E27FC236}">
                <a16:creationId xmlns:a16="http://schemas.microsoft.com/office/drawing/2014/main" id="{769FEB9D-5C27-6365-10AD-3340243F8BF0}"/>
              </a:ext>
            </a:extLst>
          </p:cNvPr>
          <p:cNvSpPr/>
          <p:nvPr/>
        </p:nvSpPr>
        <p:spPr>
          <a:xfrm>
            <a:off x="238053" y="5828937"/>
            <a:ext cx="538609" cy="1779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203200" dist="215900" dir="5400000" sx="77000" sy="77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Управление</a:t>
            </a:r>
            <a:b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</a:b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данными</a:t>
            </a:r>
          </a:p>
        </p:txBody>
      </p:sp>
      <p:sp>
        <p:nvSpPr>
          <p:cNvPr id="912" name="Прямоугольник: скругленные углы 911">
            <a:extLst>
              <a:ext uri="{FF2B5EF4-FFF2-40B4-BE49-F238E27FC236}">
                <a16:creationId xmlns:a16="http://schemas.microsoft.com/office/drawing/2014/main" id="{F71FF06F-4832-20D2-040C-B245B5BDF9BF}"/>
              </a:ext>
            </a:extLst>
          </p:cNvPr>
          <p:cNvSpPr/>
          <p:nvPr/>
        </p:nvSpPr>
        <p:spPr>
          <a:xfrm>
            <a:off x="1504949" y="5799131"/>
            <a:ext cx="556260" cy="216000"/>
          </a:xfrm>
          <a:prstGeom prst="roundRect">
            <a:avLst>
              <a:gd name="adj" fmla="val 13139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Хранение больших объемов </a:t>
            </a:r>
            <a:r>
              <a:rPr kumimoji="0" lang="ru-RU" sz="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неструкту-рированных</a:t>
            </a: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 данных</a:t>
            </a:r>
          </a:p>
        </p:txBody>
      </p:sp>
      <p:sp>
        <p:nvSpPr>
          <p:cNvPr id="913" name="Прямоугольник: скругленные углы 912">
            <a:extLst>
              <a:ext uri="{FF2B5EF4-FFF2-40B4-BE49-F238E27FC236}">
                <a16:creationId xmlns:a16="http://schemas.microsoft.com/office/drawing/2014/main" id="{012C5F5E-EF4D-2467-2F6E-9B782BA5113D}"/>
              </a:ext>
            </a:extLst>
          </p:cNvPr>
          <p:cNvSpPr/>
          <p:nvPr/>
        </p:nvSpPr>
        <p:spPr>
          <a:xfrm>
            <a:off x="2094601" y="5799131"/>
            <a:ext cx="539585" cy="216000"/>
          </a:xfrm>
          <a:prstGeom prst="roundRect">
            <a:avLst>
              <a:gd name="adj" fmla="val 13139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Загрузка</a:t>
            </a:r>
            <a:b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</a:b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и преобразование данных</a:t>
            </a:r>
          </a:p>
        </p:txBody>
      </p:sp>
      <p:sp>
        <p:nvSpPr>
          <p:cNvPr id="914" name="Прямоугольник: скругленные углы 913">
            <a:extLst>
              <a:ext uri="{FF2B5EF4-FFF2-40B4-BE49-F238E27FC236}">
                <a16:creationId xmlns:a16="http://schemas.microsoft.com/office/drawing/2014/main" id="{9AF691FA-3A01-403C-0B98-FA40275E57F5}"/>
              </a:ext>
            </a:extLst>
          </p:cNvPr>
          <p:cNvSpPr/>
          <p:nvPr/>
        </p:nvSpPr>
        <p:spPr>
          <a:xfrm>
            <a:off x="2667577" y="5799131"/>
            <a:ext cx="539585" cy="216000"/>
          </a:xfrm>
          <a:prstGeom prst="roundRect">
            <a:avLst>
              <a:gd name="adj" fmla="val 13139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Система контроля качественных данных</a:t>
            </a:r>
          </a:p>
        </p:txBody>
      </p:sp>
      <p:sp>
        <p:nvSpPr>
          <p:cNvPr id="915" name="Прямоугольник: скругленные углы 914">
            <a:extLst>
              <a:ext uri="{FF2B5EF4-FFF2-40B4-BE49-F238E27FC236}">
                <a16:creationId xmlns:a16="http://schemas.microsoft.com/office/drawing/2014/main" id="{1D6CA71E-0066-C227-4B0F-8675662CE7E5}"/>
              </a:ext>
            </a:extLst>
          </p:cNvPr>
          <p:cNvSpPr/>
          <p:nvPr/>
        </p:nvSpPr>
        <p:spPr>
          <a:xfrm>
            <a:off x="3240553" y="5799131"/>
            <a:ext cx="1105966" cy="216000"/>
          </a:xfrm>
          <a:prstGeom prst="roundRect">
            <a:avLst>
              <a:gd name="adj" fmla="val 13139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Управление жизненным циклом моделей машинного обучения</a:t>
            </a:r>
          </a:p>
        </p:txBody>
      </p:sp>
      <p:sp>
        <p:nvSpPr>
          <p:cNvPr id="916" name="Прямоугольник: скругленные углы 915">
            <a:extLst>
              <a:ext uri="{FF2B5EF4-FFF2-40B4-BE49-F238E27FC236}">
                <a16:creationId xmlns:a16="http://schemas.microsoft.com/office/drawing/2014/main" id="{DF660E41-7D3E-5A86-9FE3-9122E0C45155}"/>
              </a:ext>
            </a:extLst>
          </p:cNvPr>
          <p:cNvSpPr/>
          <p:nvPr/>
        </p:nvSpPr>
        <p:spPr>
          <a:xfrm>
            <a:off x="4379910" y="5799131"/>
            <a:ext cx="540000" cy="216000"/>
          </a:xfrm>
          <a:prstGeom prst="roundRect">
            <a:avLst>
              <a:gd name="adj" fmla="val 13139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Управление данными</a:t>
            </a:r>
          </a:p>
        </p:txBody>
      </p:sp>
      <p:sp>
        <p:nvSpPr>
          <p:cNvPr id="917" name="Прямоугольник: скругленные углы 916">
            <a:extLst>
              <a:ext uri="{FF2B5EF4-FFF2-40B4-BE49-F238E27FC236}">
                <a16:creationId xmlns:a16="http://schemas.microsoft.com/office/drawing/2014/main" id="{7C5E1A42-C5E4-37FD-B2F3-41BB6E3F4ED0}"/>
              </a:ext>
            </a:extLst>
          </p:cNvPr>
          <p:cNvSpPr/>
          <p:nvPr/>
        </p:nvSpPr>
        <p:spPr>
          <a:xfrm>
            <a:off x="4953301" y="5799131"/>
            <a:ext cx="540000" cy="216000"/>
          </a:xfrm>
          <a:prstGeom prst="roundRect">
            <a:avLst>
              <a:gd name="adj" fmla="val 13139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Автонумерация</a:t>
            </a:r>
            <a:b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</a:b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и генерация уникальных </a:t>
            </a:r>
            <a:r>
              <a:rPr kumimoji="0" lang="en-US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ID</a:t>
            </a:r>
            <a:endParaRPr kumimoji="0" lang="ru-RU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sp>
        <p:nvSpPr>
          <p:cNvPr id="918" name="Прямоугольник: скругленные углы 917">
            <a:extLst>
              <a:ext uri="{FF2B5EF4-FFF2-40B4-BE49-F238E27FC236}">
                <a16:creationId xmlns:a16="http://schemas.microsoft.com/office/drawing/2014/main" id="{18424917-0CF1-6AC1-6B60-DCFA45244D07}"/>
              </a:ext>
            </a:extLst>
          </p:cNvPr>
          <p:cNvSpPr/>
          <p:nvPr/>
        </p:nvSpPr>
        <p:spPr>
          <a:xfrm>
            <a:off x="5526692" y="5799131"/>
            <a:ext cx="1101518" cy="216000"/>
          </a:xfrm>
          <a:prstGeom prst="roundRect">
            <a:avLst>
              <a:gd name="adj" fmla="val 13139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Распределенное хранение</a:t>
            </a:r>
          </a:p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и обработка данных памяти</a:t>
            </a:r>
          </a:p>
        </p:txBody>
      </p:sp>
      <p:sp>
        <p:nvSpPr>
          <p:cNvPr id="919" name="Прямоугольник: скругленные углы 918">
            <a:extLst>
              <a:ext uri="{FF2B5EF4-FFF2-40B4-BE49-F238E27FC236}">
                <a16:creationId xmlns:a16="http://schemas.microsoft.com/office/drawing/2014/main" id="{5EBC1ECA-BD0E-5AEC-9EB6-6AB8C19FEF84}"/>
              </a:ext>
            </a:extLst>
          </p:cNvPr>
          <p:cNvSpPr/>
          <p:nvPr/>
        </p:nvSpPr>
        <p:spPr>
          <a:xfrm>
            <a:off x="6661601" y="5799131"/>
            <a:ext cx="549496" cy="216000"/>
          </a:xfrm>
          <a:prstGeom prst="roundRect">
            <a:avLst>
              <a:gd name="adj" fmla="val 13139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Управление реляционными базами данных</a:t>
            </a:r>
          </a:p>
        </p:txBody>
      </p:sp>
      <p:sp>
        <p:nvSpPr>
          <p:cNvPr id="920" name="Прямоугольник: скругленные углы 919">
            <a:extLst>
              <a:ext uri="{FF2B5EF4-FFF2-40B4-BE49-F238E27FC236}">
                <a16:creationId xmlns:a16="http://schemas.microsoft.com/office/drawing/2014/main" id="{B8B126C1-F282-10AB-F918-531BBECFD80E}"/>
              </a:ext>
            </a:extLst>
          </p:cNvPr>
          <p:cNvSpPr/>
          <p:nvPr/>
        </p:nvSpPr>
        <p:spPr>
          <a:xfrm>
            <a:off x="7244491" y="5799131"/>
            <a:ext cx="405189" cy="216000"/>
          </a:xfrm>
          <a:prstGeom prst="roundRect">
            <a:avLst>
              <a:gd name="adj" fmla="val 12257"/>
            </a:avLst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Прочие сервисы</a:t>
            </a:r>
          </a:p>
        </p:txBody>
      </p:sp>
      <p:sp>
        <p:nvSpPr>
          <p:cNvPr id="757" name="Скругленный прямоугольник 102">
            <a:extLst>
              <a:ext uri="{FF2B5EF4-FFF2-40B4-BE49-F238E27FC236}">
                <a16:creationId xmlns:a16="http://schemas.microsoft.com/office/drawing/2014/main" id="{A92A1C0C-6BE5-709C-116E-6353EFC9894A}"/>
              </a:ext>
            </a:extLst>
          </p:cNvPr>
          <p:cNvSpPr/>
          <p:nvPr/>
        </p:nvSpPr>
        <p:spPr>
          <a:xfrm>
            <a:off x="238053" y="6098021"/>
            <a:ext cx="604333" cy="1779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203200" dist="215900" dir="5400000" sx="77000" sy="77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Сервисы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безопасности</a:t>
            </a:r>
          </a:p>
        </p:txBody>
      </p:sp>
      <p:sp>
        <p:nvSpPr>
          <p:cNvPr id="921" name="Прямоугольник: скругленные углы 920">
            <a:extLst>
              <a:ext uri="{FF2B5EF4-FFF2-40B4-BE49-F238E27FC236}">
                <a16:creationId xmlns:a16="http://schemas.microsoft.com/office/drawing/2014/main" id="{6B625317-20B0-909A-7505-B1A1E70655E4}"/>
              </a:ext>
            </a:extLst>
          </p:cNvPr>
          <p:cNvSpPr/>
          <p:nvPr/>
        </p:nvSpPr>
        <p:spPr>
          <a:xfrm>
            <a:off x="1504949" y="6068215"/>
            <a:ext cx="805814" cy="180000"/>
          </a:xfrm>
          <a:prstGeom prst="roundRect">
            <a:avLst>
              <a:gd name="adj" fmla="val 13139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Аудит</a:t>
            </a:r>
          </a:p>
        </p:txBody>
      </p:sp>
      <p:sp>
        <p:nvSpPr>
          <p:cNvPr id="922" name="Прямоугольник: скругленные углы 921">
            <a:extLst>
              <a:ext uri="{FF2B5EF4-FFF2-40B4-BE49-F238E27FC236}">
                <a16:creationId xmlns:a16="http://schemas.microsoft.com/office/drawing/2014/main" id="{AAFD134F-86A9-F8E5-0149-8EECB05F0B8F}"/>
              </a:ext>
            </a:extLst>
          </p:cNvPr>
          <p:cNvSpPr/>
          <p:nvPr/>
        </p:nvSpPr>
        <p:spPr>
          <a:xfrm>
            <a:off x="2367033" y="6068215"/>
            <a:ext cx="805814" cy="180000"/>
          </a:xfrm>
          <a:prstGeom prst="roundRect">
            <a:avLst>
              <a:gd name="adj" fmla="val 13139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Авторизация</a:t>
            </a:r>
          </a:p>
        </p:txBody>
      </p:sp>
      <p:sp>
        <p:nvSpPr>
          <p:cNvPr id="923" name="Прямоугольник: скругленные углы 922">
            <a:extLst>
              <a:ext uri="{FF2B5EF4-FFF2-40B4-BE49-F238E27FC236}">
                <a16:creationId xmlns:a16="http://schemas.microsoft.com/office/drawing/2014/main" id="{F1465E3C-08B6-D425-31D9-070DDF6CF3F6}"/>
              </a:ext>
            </a:extLst>
          </p:cNvPr>
          <p:cNvSpPr/>
          <p:nvPr/>
        </p:nvSpPr>
        <p:spPr>
          <a:xfrm>
            <a:off x="3229116" y="6068215"/>
            <a:ext cx="805814" cy="180000"/>
          </a:xfrm>
          <a:prstGeom prst="roundRect">
            <a:avLst>
              <a:gd name="adj" fmla="val 13139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Аутентификация</a:t>
            </a:r>
          </a:p>
        </p:txBody>
      </p:sp>
      <p:sp>
        <p:nvSpPr>
          <p:cNvPr id="924" name="Прямоугольник: скругленные углы 923">
            <a:extLst>
              <a:ext uri="{FF2B5EF4-FFF2-40B4-BE49-F238E27FC236}">
                <a16:creationId xmlns:a16="http://schemas.microsoft.com/office/drawing/2014/main" id="{A63336A5-C60D-374E-A954-4569C96A4032}"/>
              </a:ext>
            </a:extLst>
          </p:cNvPr>
          <p:cNvSpPr/>
          <p:nvPr/>
        </p:nvSpPr>
        <p:spPr>
          <a:xfrm>
            <a:off x="4091199" y="6068215"/>
            <a:ext cx="805814" cy="180000"/>
          </a:xfrm>
          <a:prstGeom prst="roundRect">
            <a:avLst>
              <a:gd name="adj" fmla="val 13139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Сессионные данные</a:t>
            </a:r>
          </a:p>
        </p:txBody>
      </p:sp>
      <p:sp>
        <p:nvSpPr>
          <p:cNvPr id="925" name="Прямоугольник: скругленные углы 924">
            <a:extLst>
              <a:ext uri="{FF2B5EF4-FFF2-40B4-BE49-F238E27FC236}">
                <a16:creationId xmlns:a16="http://schemas.microsoft.com/office/drawing/2014/main" id="{3A3F9284-955C-63FF-8BE9-BD918479C7F2}"/>
              </a:ext>
            </a:extLst>
          </p:cNvPr>
          <p:cNvSpPr/>
          <p:nvPr/>
        </p:nvSpPr>
        <p:spPr>
          <a:xfrm>
            <a:off x="4953282" y="6068215"/>
            <a:ext cx="805814" cy="180000"/>
          </a:xfrm>
          <a:prstGeom prst="roundRect">
            <a:avLst>
              <a:gd name="adj" fmla="val 13139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Электронная подпись</a:t>
            </a:r>
          </a:p>
        </p:txBody>
      </p:sp>
      <p:sp>
        <p:nvSpPr>
          <p:cNvPr id="926" name="Прямоугольник: скругленные углы 925">
            <a:extLst>
              <a:ext uri="{FF2B5EF4-FFF2-40B4-BE49-F238E27FC236}">
                <a16:creationId xmlns:a16="http://schemas.microsoft.com/office/drawing/2014/main" id="{A521391B-EDC4-B174-7313-6F6D0D800C11}"/>
              </a:ext>
            </a:extLst>
          </p:cNvPr>
          <p:cNvSpPr/>
          <p:nvPr/>
        </p:nvSpPr>
        <p:spPr>
          <a:xfrm>
            <a:off x="5815363" y="6068215"/>
            <a:ext cx="582389" cy="180000"/>
          </a:xfrm>
          <a:prstGeom prst="roundRect">
            <a:avLst>
              <a:gd name="adj" fmla="val 13139"/>
            </a:avLst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Прочие сервисы</a:t>
            </a:r>
          </a:p>
        </p:txBody>
      </p:sp>
      <p:sp>
        <p:nvSpPr>
          <p:cNvPr id="758" name="Скругленный прямоугольник 102">
            <a:extLst>
              <a:ext uri="{FF2B5EF4-FFF2-40B4-BE49-F238E27FC236}">
                <a16:creationId xmlns:a16="http://schemas.microsoft.com/office/drawing/2014/main" id="{08CB72A6-396E-2EDF-ABF5-DA655C25B709}"/>
              </a:ext>
            </a:extLst>
          </p:cNvPr>
          <p:cNvSpPr/>
          <p:nvPr/>
        </p:nvSpPr>
        <p:spPr>
          <a:xfrm>
            <a:off x="238053" y="6324064"/>
            <a:ext cx="719749" cy="1779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203200" dist="215900" dir="5400000" sx="77000" sy="77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Облачная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инфраструктура</a:t>
            </a:r>
          </a:p>
        </p:txBody>
      </p:sp>
      <p:sp>
        <p:nvSpPr>
          <p:cNvPr id="927" name="Прямоугольник: скругленные углы 926">
            <a:extLst>
              <a:ext uri="{FF2B5EF4-FFF2-40B4-BE49-F238E27FC236}">
                <a16:creationId xmlns:a16="http://schemas.microsoft.com/office/drawing/2014/main" id="{FBCB1146-0132-6D9A-B106-29D2BC49D64E}"/>
              </a:ext>
            </a:extLst>
          </p:cNvPr>
          <p:cNvSpPr/>
          <p:nvPr/>
        </p:nvSpPr>
        <p:spPr>
          <a:xfrm>
            <a:off x="1504949" y="6307494"/>
            <a:ext cx="3584891" cy="180000"/>
          </a:xfrm>
          <a:prstGeom prst="roundRect">
            <a:avLst>
              <a:gd name="adj" fmla="val 13139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Облачная платформа</a:t>
            </a:r>
          </a:p>
        </p:txBody>
      </p:sp>
      <p:sp>
        <p:nvSpPr>
          <p:cNvPr id="928" name="Прямоугольник: скругленные углы 927">
            <a:extLst>
              <a:ext uri="{FF2B5EF4-FFF2-40B4-BE49-F238E27FC236}">
                <a16:creationId xmlns:a16="http://schemas.microsoft.com/office/drawing/2014/main" id="{7CBE1896-E1F7-2912-E9BD-65F0568B9942}"/>
              </a:ext>
            </a:extLst>
          </p:cNvPr>
          <p:cNvSpPr/>
          <p:nvPr/>
        </p:nvSpPr>
        <p:spPr>
          <a:xfrm>
            <a:off x="5265850" y="6307494"/>
            <a:ext cx="3584891" cy="180000"/>
          </a:xfrm>
          <a:prstGeom prst="roundRect">
            <a:avLst>
              <a:gd name="adj" fmla="val 13139"/>
            </a:avLst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Инструменты управления контейнерами</a:t>
            </a:r>
          </a:p>
        </p:txBody>
      </p:sp>
      <p:sp>
        <p:nvSpPr>
          <p:cNvPr id="759" name="Скругленный прямоугольник 102">
            <a:extLst>
              <a:ext uri="{FF2B5EF4-FFF2-40B4-BE49-F238E27FC236}">
                <a16:creationId xmlns:a16="http://schemas.microsoft.com/office/drawing/2014/main" id="{E2125730-EDC5-FF18-51BF-D5E011617377}"/>
              </a:ext>
            </a:extLst>
          </p:cNvPr>
          <p:cNvSpPr/>
          <p:nvPr/>
        </p:nvSpPr>
        <p:spPr>
          <a:xfrm>
            <a:off x="238053" y="6540578"/>
            <a:ext cx="662041" cy="14350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203200" dist="215900" dir="5400000" sx="77000" sy="77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0F2851">
                    <a:alpha val="63000"/>
                  </a:srgbClr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Оборудование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0F2851">
                    <a:alpha val="63000"/>
                  </a:srgbClr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Bare metal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srgbClr val="0F2851">
                  <a:alpha val="63000"/>
                </a:srgbClr>
              </a:solidFill>
              <a:effectLst/>
              <a:uLnTx/>
              <a:uFillTx/>
              <a:latin typeface="Calibri"/>
              <a:ea typeface="DejaVu Sans"/>
              <a:cs typeface="Segoe UI" panose="020B0502040204020203" pitchFamily="34" charset="0"/>
            </a:endParaRPr>
          </a:p>
        </p:txBody>
      </p:sp>
      <p:sp>
        <p:nvSpPr>
          <p:cNvPr id="929" name="Прямоугольник: скругленные углы 928">
            <a:extLst>
              <a:ext uri="{FF2B5EF4-FFF2-40B4-BE49-F238E27FC236}">
                <a16:creationId xmlns:a16="http://schemas.microsoft.com/office/drawing/2014/main" id="{3E4F869E-F625-C800-5601-28FC5CD5A453}"/>
              </a:ext>
            </a:extLst>
          </p:cNvPr>
          <p:cNvSpPr/>
          <p:nvPr/>
        </p:nvSpPr>
        <p:spPr>
          <a:xfrm>
            <a:off x="1504949" y="6556577"/>
            <a:ext cx="1630680" cy="93420"/>
          </a:xfrm>
          <a:prstGeom prst="roundRect">
            <a:avLst>
              <a:gd name="adj" fmla="val 13139"/>
            </a:avLst>
          </a:prstGeom>
          <a:solidFill>
            <a:srgbClr val="C9D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72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ЦОД 1</a:t>
            </a:r>
          </a:p>
        </p:txBody>
      </p:sp>
      <p:sp>
        <p:nvSpPr>
          <p:cNvPr id="930" name="Прямоугольник: скругленные углы 929">
            <a:extLst>
              <a:ext uri="{FF2B5EF4-FFF2-40B4-BE49-F238E27FC236}">
                <a16:creationId xmlns:a16="http://schemas.microsoft.com/office/drawing/2014/main" id="{31F27EF8-E1EE-B32E-1132-DE3872FB484E}"/>
              </a:ext>
            </a:extLst>
          </p:cNvPr>
          <p:cNvSpPr/>
          <p:nvPr/>
        </p:nvSpPr>
        <p:spPr>
          <a:xfrm>
            <a:off x="3584873" y="6556577"/>
            <a:ext cx="1630680" cy="93420"/>
          </a:xfrm>
          <a:prstGeom prst="roundRect">
            <a:avLst>
              <a:gd name="adj" fmla="val 13139"/>
            </a:avLst>
          </a:prstGeom>
          <a:solidFill>
            <a:srgbClr val="C9D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72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ЦОД 2</a:t>
            </a:r>
          </a:p>
        </p:txBody>
      </p:sp>
      <p:sp>
        <p:nvSpPr>
          <p:cNvPr id="931" name="Прямоугольник: скругленные углы 930">
            <a:extLst>
              <a:ext uri="{FF2B5EF4-FFF2-40B4-BE49-F238E27FC236}">
                <a16:creationId xmlns:a16="http://schemas.microsoft.com/office/drawing/2014/main" id="{8B5F61C1-B093-6FEA-3D9E-13D541E6B6D0}"/>
              </a:ext>
            </a:extLst>
          </p:cNvPr>
          <p:cNvSpPr/>
          <p:nvPr/>
        </p:nvSpPr>
        <p:spPr>
          <a:xfrm>
            <a:off x="5320772" y="6556577"/>
            <a:ext cx="1630680" cy="93420"/>
          </a:xfrm>
          <a:prstGeom prst="roundRect">
            <a:avLst>
              <a:gd name="adj" fmla="val 13139"/>
            </a:avLst>
          </a:prstGeom>
          <a:solidFill>
            <a:srgbClr val="C9D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72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ЦОД 3</a:t>
            </a:r>
          </a:p>
        </p:txBody>
      </p:sp>
      <p:sp>
        <p:nvSpPr>
          <p:cNvPr id="932" name="Прямоугольник: скругленные углы 931">
            <a:extLst>
              <a:ext uri="{FF2B5EF4-FFF2-40B4-BE49-F238E27FC236}">
                <a16:creationId xmlns:a16="http://schemas.microsoft.com/office/drawing/2014/main" id="{B2DDB779-F5CD-8580-0E7F-DA8768288545}"/>
              </a:ext>
            </a:extLst>
          </p:cNvPr>
          <p:cNvSpPr/>
          <p:nvPr/>
        </p:nvSpPr>
        <p:spPr>
          <a:xfrm>
            <a:off x="7052444" y="6556577"/>
            <a:ext cx="1630680" cy="93420"/>
          </a:xfrm>
          <a:prstGeom prst="roundRect">
            <a:avLst>
              <a:gd name="adj" fmla="val 13139"/>
            </a:avLst>
          </a:prstGeom>
          <a:solidFill>
            <a:srgbClr val="C9D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72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ЦОД 4</a:t>
            </a:r>
          </a:p>
        </p:txBody>
      </p:sp>
      <p:sp>
        <p:nvSpPr>
          <p:cNvPr id="933" name="Прямоугольник: скругленные углы 932">
            <a:extLst>
              <a:ext uri="{FF2B5EF4-FFF2-40B4-BE49-F238E27FC236}">
                <a16:creationId xmlns:a16="http://schemas.microsoft.com/office/drawing/2014/main" id="{AAFE9B97-5BFA-85CA-203E-1EAC13EA0E03}"/>
              </a:ext>
            </a:extLst>
          </p:cNvPr>
          <p:cNvSpPr/>
          <p:nvPr/>
        </p:nvSpPr>
        <p:spPr>
          <a:xfrm>
            <a:off x="9156469" y="6556577"/>
            <a:ext cx="1630680" cy="93420"/>
          </a:xfrm>
          <a:prstGeom prst="roundRect">
            <a:avLst>
              <a:gd name="adj" fmla="val 13139"/>
            </a:avLst>
          </a:prstGeom>
          <a:solidFill>
            <a:srgbClr val="C9D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72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ЦОД 5</a:t>
            </a:r>
          </a:p>
        </p:txBody>
      </p:sp>
      <p:sp>
        <p:nvSpPr>
          <p:cNvPr id="934" name="Прямоугольник: скругленные углы 933">
            <a:extLst>
              <a:ext uri="{FF2B5EF4-FFF2-40B4-BE49-F238E27FC236}">
                <a16:creationId xmlns:a16="http://schemas.microsoft.com/office/drawing/2014/main" id="{3DD2D7D8-B4FB-B916-2DDB-8352BE24AF4D}"/>
              </a:ext>
            </a:extLst>
          </p:cNvPr>
          <p:cNvSpPr/>
          <p:nvPr/>
        </p:nvSpPr>
        <p:spPr>
          <a:xfrm>
            <a:off x="1514255" y="6719084"/>
            <a:ext cx="66895" cy="67263"/>
          </a:xfrm>
          <a:prstGeom prst="roundRect">
            <a:avLst/>
          </a:prstGeom>
          <a:solidFill>
            <a:srgbClr val="316B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ts val="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sp>
        <p:nvSpPr>
          <p:cNvPr id="937" name="TextBox 936">
            <a:extLst>
              <a:ext uri="{FF2B5EF4-FFF2-40B4-BE49-F238E27FC236}">
                <a16:creationId xmlns:a16="http://schemas.microsoft.com/office/drawing/2014/main" id="{FA496D15-F108-9B96-3E02-1BD93265EEAD}"/>
              </a:ext>
            </a:extLst>
          </p:cNvPr>
          <p:cNvSpPr txBox="1"/>
          <p:nvPr/>
        </p:nvSpPr>
        <p:spPr>
          <a:xfrm>
            <a:off x="1619250" y="6727013"/>
            <a:ext cx="1133983" cy="6668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Компонент есть в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Solution </a:t>
            </a:r>
            <a:r>
              <a:rPr kumimoji="0" lang="ru-RU" sz="5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ГосТех</a:t>
            </a:r>
            <a:endParaRPr kumimoji="0" lang="ru-RU" sz="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grpSp>
        <p:nvGrpSpPr>
          <p:cNvPr id="947" name="Группа 946">
            <a:extLst>
              <a:ext uri="{FF2B5EF4-FFF2-40B4-BE49-F238E27FC236}">
                <a16:creationId xmlns:a16="http://schemas.microsoft.com/office/drawing/2014/main" id="{9399BCEC-F928-4631-9846-2C0768934EEC}"/>
              </a:ext>
            </a:extLst>
          </p:cNvPr>
          <p:cNvGrpSpPr/>
          <p:nvPr/>
        </p:nvGrpSpPr>
        <p:grpSpPr>
          <a:xfrm>
            <a:off x="1467317" y="805042"/>
            <a:ext cx="622606" cy="360157"/>
            <a:chOff x="1467317" y="643184"/>
            <a:chExt cx="622606" cy="360157"/>
          </a:xfrm>
        </p:grpSpPr>
        <p:sp>
          <p:nvSpPr>
            <p:cNvPr id="938" name="TextBox 937">
              <a:extLst>
                <a:ext uri="{FF2B5EF4-FFF2-40B4-BE49-F238E27FC236}">
                  <a16:creationId xmlns:a16="http://schemas.microsoft.com/office/drawing/2014/main" id="{5CF744C3-76CA-1A23-AF0D-0D1E0C97A00F}"/>
                </a:ext>
              </a:extLst>
            </p:cNvPr>
            <p:cNvSpPr txBox="1"/>
            <p:nvPr/>
          </p:nvSpPr>
          <p:spPr>
            <a:xfrm>
              <a:off x="1706805" y="676423"/>
              <a:ext cx="227626" cy="9105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Врачи</a:t>
              </a:r>
            </a:p>
          </p:txBody>
        </p:sp>
        <p:sp>
          <p:nvSpPr>
            <p:cNvPr id="939" name="TextBox 938">
              <a:extLst>
                <a:ext uri="{FF2B5EF4-FFF2-40B4-BE49-F238E27FC236}">
                  <a16:creationId xmlns:a16="http://schemas.microsoft.com/office/drawing/2014/main" id="{1D7F40F1-7EC8-ED67-EBCA-1E11B4F2D785}"/>
                </a:ext>
              </a:extLst>
            </p:cNvPr>
            <p:cNvSpPr txBox="1"/>
            <p:nvPr/>
          </p:nvSpPr>
          <p:spPr>
            <a:xfrm>
              <a:off x="1706805" y="886148"/>
              <a:ext cx="383118" cy="9105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Пациенты</a:t>
              </a:r>
            </a:p>
          </p:txBody>
        </p:sp>
        <p:sp>
          <p:nvSpPr>
            <p:cNvPr id="941" name="Овал 940">
              <a:extLst>
                <a:ext uri="{FF2B5EF4-FFF2-40B4-BE49-F238E27FC236}">
                  <a16:creationId xmlns:a16="http://schemas.microsoft.com/office/drawing/2014/main" id="{A12D3EFF-6033-DABD-8E5C-047859537250}"/>
                </a:ext>
              </a:extLst>
            </p:cNvPr>
            <p:cNvSpPr/>
            <p:nvPr/>
          </p:nvSpPr>
          <p:spPr>
            <a:xfrm>
              <a:off x="1467317" y="643184"/>
              <a:ext cx="162000" cy="162000"/>
            </a:xfrm>
            <a:prstGeom prst="ellipse">
              <a:avLst/>
            </a:prstGeom>
            <a:solidFill>
              <a:srgbClr val="E4E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942" name="Овал 941">
              <a:extLst>
                <a:ext uri="{FF2B5EF4-FFF2-40B4-BE49-F238E27FC236}">
                  <a16:creationId xmlns:a16="http://schemas.microsoft.com/office/drawing/2014/main" id="{522CBA7B-D02B-E376-53FB-C3168B1A6055}"/>
                </a:ext>
              </a:extLst>
            </p:cNvPr>
            <p:cNvSpPr/>
            <p:nvPr/>
          </p:nvSpPr>
          <p:spPr>
            <a:xfrm>
              <a:off x="1467317" y="841341"/>
              <a:ext cx="162000" cy="162000"/>
            </a:xfrm>
            <a:prstGeom prst="ellipse">
              <a:avLst/>
            </a:prstGeom>
            <a:solidFill>
              <a:srgbClr val="E4E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</p:grpSp>
      <p:grpSp>
        <p:nvGrpSpPr>
          <p:cNvPr id="948" name="Группа 947">
            <a:extLst>
              <a:ext uri="{FF2B5EF4-FFF2-40B4-BE49-F238E27FC236}">
                <a16:creationId xmlns:a16="http://schemas.microsoft.com/office/drawing/2014/main" id="{BC414DD5-97B8-04A0-D71E-F4D800D06C09}"/>
              </a:ext>
            </a:extLst>
          </p:cNvPr>
          <p:cNvGrpSpPr/>
          <p:nvPr/>
        </p:nvGrpSpPr>
        <p:grpSpPr>
          <a:xfrm>
            <a:off x="2351377" y="805042"/>
            <a:ext cx="547265" cy="360157"/>
            <a:chOff x="1467317" y="643184"/>
            <a:chExt cx="547265" cy="360157"/>
          </a:xfrm>
        </p:grpSpPr>
        <p:sp>
          <p:nvSpPr>
            <p:cNvPr id="949" name="TextBox 948">
              <a:extLst>
                <a:ext uri="{FF2B5EF4-FFF2-40B4-BE49-F238E27FC236}">
                  <a16:creationId xmlns:a16="http://schemas.microsoft.com/office/drawing/2014/main" id="{4F3FAC6B-D133-C8B8-FE33-4FE1EF76ACD0}"/>
                </a:ext>
              </a:extLst>
            </p:cNvPr>
            <p:cNvSpPr txBox="1"/>
            <p:nvPr/>
          </p:nvSpPr>
          <p:spPr>
            <a:xfrm>
              <a:off x="1706805" y="676423"/>
              <a:ext cx="240450" cy="9105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Мамы</a:t>
              </a:r>
            </a:p>
          </p:txBody>
        </p:sp>
        <p:sp>
          <p:nvSpPr>
            <p:cNvPr id="950" name="TextBox 949">
              <a:extLst>
                <a:ext uri="{FF2B5EF4-FFF2-40B4-BE49-F238E27FC236}">
                  <a16:creationId xmlns:a16="http://schemas.microsoft.com/office/drawing/2014/main" id="{2FE0F52C-B2C4-F10C-EDDE-499E552D0CF4}"/>
                </a:ext>
              </a:extLst>
            </p:cNvPr>
            <p:cNvSpPr txBox="1"/>
            <p:nvPr/>
          </p:nvSpPr>
          <p:spPr>
            <a:xfrm>
              <a:off x="1706805" y="886148"/>
              <a:ext cx="307777" cy="9105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Учителя</a:t>
              </a:r>
            </a:p>
          </p:txBody>
        </p:sp>
        <p:sp>
          <p:nvSpPr>
            <p:cNvPr id="951" name="Овал 950">
              <a:extLst>
                <a:ext uri="{FF2B5EF4-FFF2-40B4-BE49-F238E27FC236}">
                  <a16:creationId xmlns:a16="http://schemas.microsoft.com/office/drawing/2014/main" id="{07CF3C2B-BC18-F2E7-0C9F-60E74301D4C9}"/>
                </a:ext>
              </a:extLst>
            </p:cNvPr>
            <p:cNvSpPr/>
            <p:nvPr/>
          </p:nvSpPr>
          <p:spPr>
            <a:xfrm>
              <a:off x="1467317" y="643184"/>
              <a:ext cx="162000" cy="162000"/>
            </a:xfrm>
            <a:prstGeom prst="ellipse">
              <a:avLst/>
            </a:prstGeom>
            <a:solidFill>
              <a:srgbClr val="E4E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952" name="Овал 951">
              <a:extLst>
                <a:ext uri="{FF2B5EF4-FFF2-40B4-BE49-F238E27FC236}">
                  <a16:creationId xmlns:a16="http://schemas.microsoft.com/office/drawing/2014/main" id="{FB68C369-BA71-22D1-5371-EB976916FBA0}"/>
                </a:ext>
              </a:extLst>
            </p:cNvPr>
            <p:cNvSpPr/>
            <p:nvPr/>
          </p:nvSpPr>
          <p:spPr>
            <a:xfrm>
              <a:off x="1467317" y="841341"/>
              <a:ext cx="162000" cy="162000"/>
            </a:xfrm>
            <a:prstGeom prst="ellipse">
              <a:avLst/>
            </a:prstGeom>
            <a:solidFill>
              <a:srgbClr val="E4E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</p:grpSp>
      <p:grpSp>
        <p:nvGrpSpPr>
          <p:cNvPr id="953" name="Группа 952">
            <a:extLst>
              <a:ext uri="{FF2B5EF4-FFF2-40B4-BE49-F238E27FC236}">
                <a16:creationId xmlns:a16="http://schemas.microsoft.com/office/drawing/2014/main" id="{A2AACD43-C64A-C063-423F-51E98CC175A1}"/>
              </a:ext>
            </a:extLst>
          </p:cNvPr>
          <p:cNvGrpSpPr/>
          <p:nvPr/>
        </p:nvGrpSpPr>
        <p:grpSpPr>
          <a:xfrm>
            <a:off x="3160096" y="805042"/>
            <a:ext cx="721992" cy="360157"/>
            <a:chOff x="1467317" y="643184"/>
            <a:chExt cx="721992" cy="360157"/>
          </a:xfrm>
        </p:grpSpPr>
        <p:sp>
          <p:nvSpPr>
            <p:cNvPr id="954" name="TextBox 953">
              <a:extLst>
                <a:ext uri="{FF2B5EF4-FFF2-40B4-BE49-F238E27FC236}">
                  <a16:creationId xmlns:a16="http://schemas.microsoft.com/office/drawing/2014/main" id="{1D67FD82-7B82-7644-8A87-2C4669908D49}"/>
                </a:ext>
              </a:extLst>
            </p:cNvPr>
            <p:cNvSpPr txBox="1"/>
            <p:nvPr/>
          </p:nvSpPr>
          <p:spPr>
            <a:xfrm>
              <a:off x="1706805" y="676423"/>
              <a:ext cx="476092" cy="9105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Спортсмены</a:t>
              </a:r>
            </a:p>
          </p:txBody>
        </p:sp>
        <p:sp>
          <p:nvSpPr>
            <p:cNvPr id="955" name="TextBox 954">
              <a:extLst>
                <a:ext uri="{FF2B5EF4-FFF2-40B4-BE49-F238E27FC236}">
                  <a16:creationId xmlns:a16="http://schemas.microsoft.com/office/drawing/2014/main" id="{F250FB2D-44E4-A88C-6584-225B338850E7}"/>
                </a:ext>
              </a:extLst>
            </p:cNvPr>
            <p:cNvSpPr txBox="1"/>
            <p:nvPr/>
          </p:nvSpPr>
          <p:spPr>
            <a:xfrm>
              <a:off x="1706805" y="886148"/>
              <a:ext cx="482504" cy="9105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Пенсионеры</a:t>
              </a:r>
            </a:p>
          </p:txBody>
        </p:sp>
        <p:sp>
          <p:nvSpPr>
            <p:cNvPr id="956" name="Овал 955">
              <a:extLst>
                <a:ext uri="{FF2B5EF4-FFF2-40B4-BE49-F238E27FC236}">
                  <a16:creationId xmlns:a16="http://schemas.microsoft.com/office/drawing/2014/main" id="{7B4A94A7-5029-F82F-65D4-02C2BDA19B05}"/>
                </a:ext>
              </a:extLst>
            </p:cNvPr>
            <p:cNvSpPr/>
            <p:nvPr/>
          </p:nvSpPr>
          <p:spPr>
            <a:xfrm>
              <a:off x="1467317" y="643184"/>
              <a:ext cx="162000" cy="162000"/>
            </a:xfrm>
            <a:prstGeom prst="ellipse">
              <a:avLst/>
            </a:prstGeom>
            <a:solidFill>
              <a:srgbClr val="E4E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957" name="Овал 956">
              <a:extLst>
                <a:ext uri="{FF2B5EF4-FFF2-40B4-BE49-F238E27FC236}">
                  <a16:creationId xmlns:a16="http://schemas.microsoft.com/office/drawing/2014/main" id="{A1284505-29C5-35C9-1DFC-CB26CD88F629}"/>
                </a:ext>
              </a:extLst>
            </p:cNvPr>
            <p:cNvSpPr/>
            <p:nvPr/>
          </p:nvSpPr>
          <p:spPr>
            <a:xfrm>
              <a:off x="1467317" y="841341"/>
              <a:ext cx="162000" cy="162000"/>
            </a:xfrm>
            <a:prstGeom prst="ellipse">
              <a:avLst/>
            </a:prstGeom>
            <a:solidFill>
              <a:srgbClr val="E4E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</p:grpSp>
      <p:grpSp>
        <p:nvGrpSpPr>
          <p:cNvPr id="958" name="Группа 957">
            <a:extLst>
              <a:ext uri="{FF2B5EF4-FFF2-40B4-BE49-F238E27FC236}">
                <a16:creationId xmlns:a16="http://schemas.microsoft.com/office/drawing/2014/main" id="{AE3A7BE7-6922-006A-B1A2-CBCAC6BFE202}"/>
              </a:ext>
            </a:extLst>
          </p:cNvPr>
          <p:cNvGrpSpPr/>
          <p:nvPr/>
        </p:nvGrpSpPr>
        <p:grpSpPr>
          <a:xfrm>
            <a:off x="4581326" y="793397"/>
            <a:ext cx="1052211" cy="371802"/>
            <a:chOff x="1467317" y="631539"/>
            <a:chExt cx="1052211" cy="371802"/>
          </a:xfrm>
        </p:grpSpPr>
        <p:sp>
          <p:nvSpPr>
            <p:cNvPr id="959" name="TextBox 958">
              <a:extLst>
                <a:ext uri="{FF2B5EF4-FFF2-40B4-BE49-F238E27FC236}">
                  <a16:creationId xmlns:a16="http://schemas.microsoft.com/office/drawing/2014/main" id="{B007AA7E-E3D4-7781-67DD-2555296D6902}"/>
                </a:ext>
              </a:extLst>
            </p:cNvPr>
            <p:cNvSpPr txBox="1"/>
            <p:nvPr/>
          </p:nvSpPr>
          <p:spPr>
            <a:xfrm>
              <a:off x="1706805" y="631539"/>
              <a:ext cx="537006" cy="18081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Медицинские</a:t>
              </a:r>
            </a:p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организации</a:t>
              </a:r>
            </a:p>
          </p:txBody>
        </p:sp>
        <p:sp>
          <p:nvSpPr>
            <p:cNvPr id="960" name="TextBox 959">
              <a:extLst>
                <a:ext uri="{FF2B5EF4-FFF2-40B4-BE49-F238E27FC236}">
                  <a16:creationId xmlns:a16="http://schemas.microsoft.com/office/drawing/2014/main" id="{4F14D1F1-7184-279A-B7C6-D8047C1F3501}"/>
                </a:ext>
              </a:extLst>
            </p:cNvPr>
            <p:cNvSpPr txBox="1"/>
            <p:nvPr/>
          </p:nvSpPr>
          <p:spPr>
            <a:xfrm>
              <a:off x="1706805" y="886148"/>
              <a:ext cx="812723" cy="9105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Страховые компании</a:t>
              </a:r>
            </a:p>
          </p:txBody>
        </p:sp>
        <p:sp>
          <p:nvSpPr>
            <p:cNvPr id="961" name="Овал 960">
              <a:extLst>
                <a:ext uri="{FF2B5EF4-FFF2-40B4-BE49-F238E27FC236}">
                  <a16:creationId xmlns:a16="http://schemas.microsoft.com/office/drawing/2014/main" id="{DC6B5B07-D972-6DDA-0F78-380240866B34}"/>
                </a:ext>
              </a:extLst>
            </p:cNvPr>
            <p:cNvSpPr/>
            <p:nvPr/>
          </p:nvSpPr>
          <p:spPr>
            <a:xfrm>
              <a:off x="1467317" y="643184"/>
              <a:ext cx="162000" cy="162000"/>
            </a:xfrm>
            <a:prstGeom prst="ellipse">
              <a:avLst/>
            </a:prstGeom>
            <a:solidFill>
              <a:srgbClr val="E4E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962" name="Овал 961">
              <a:extLst>
                <a:ext uri="{FF2B5EF4-FFF2-40B4-BE49-F238E27FC236}">
                  <a16:creationId xmlns:a16="http://schemas.microsoft.com/office/drawing/2014/main" id="{9908430C-F8D3-D1F9-EA84-8C0DF7F2F31E}"/>
                </a:ext>
              </a:extLst>
            </p:cNvPr>
            <p:cNvSpPr/>
            <p:nvPr/>
          </p:nvSpPr>
          <p:spPr>
            <a:xfrm>
              <a:off x="1467317" y="841341"/>
              <a:ext cx="162000" cy="162000"/>
            </a:xfrm>
            <a:prstGeom prst="ellipse">
              <a:avLst/>
            </a:prstGeom>
            <a:solidFill>
              <a:srgbClr val="E4E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</p:grpSp>
      <p:grpSp>
        <p:nvGrpSpPr>
          <p:cNvPr id="963" name="Группа 962">
            <a:extLst>
              <a:ext uri="{FF2B5EF4-FFF2-40B4-BE49-F238E27FC236}">
                <a16:creationId xmlns:a16="http://schemas.microsoft.com/office/drawing/2014/main" id="{691F0FA2-71DA-B803-11C1-448ACA13ADBA}"/>
              </a:ext>
            </a:extLst>
          </p:cNvPr>
          <p:cNvGrpSpPr/>
          <p:nvPr/>
        </p:nvGrpSpPr>
        <p:grpSpPr>
          <a:xfrm>
            <a:off x="5894991" y="805042"/>
            <a:ext cx="627415" cy="378899"/>
            <a:chOff x="1467317" y="643184"/>
            <a:chExt cx="627415" cy="378899"/>
          </a:xfrm>
        </p:grpSpPr>
        <p:sp>
          <p:nvSpPr>
            <p:cNvPr id="964" name="TextBox 963">
              <a:extLst>
                <a:ext uri="{FF2B5EF4-FFF2-40B4-BE49-F238E27FC236}">
                  <a16:creationId xmlns:a16="http://schemas.microsoft.com/office/drawing/2014/main" id="{110F4D64-1977-D3E6-374A-AAF79B68F45A}"/>
                </a:ext>
              </a:extLst>
            </p:cNvPr>
            <p:cNvSpPr txBox="1"/>
            <p:nvPr/>
          </p:nvSpPr>
          <p:spPr>
            <a:xfrm>
              <a:off x="1706805" y="676423"/>
              <a:ext cx="229230" cy="9105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Банки</a:t>
              </a:r>
            </a:p>
          </p:txBody>
        </p:sp>
        <p:sp>
          <p:nvSpPr>
            <p:cNvPr id="965" name="TextBox 964">
              <a:extLst>
                <a:ext uri="{FF2B5EF4-FFF2-40B4-BE49-F238E27FC236}">
                  <a16:creationId xmlns:a16="http://schemas.microsoft.com/office/drawing/2014/main" id="{F0600D15-0B20-F3F1-7144-AD0E77AC10CF}"/>
                </a:ext>
              </a:extLst>
            </p:cNvPr>
            <p:cNvSpPr txBox="1"/>
            <p:nvPr/>
          </p:nvSpPr>
          <p:spPr>
            <a:xfrm>
              <a:off x="1706805" y="841264"/>
              <a:ext cx="387927" cy="18081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Нефтяные</a:t>
              </a:r>
            </a:p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компании</a:t>
              </a:r>
            </a:p>
          </p:txBody>
        </p:sp>
        <p:sp>
          <p:nvSpPr>
            <p:cNvPr id="966" name="Овал 965">
              <a:extLst>
                <a:ext uri="{FF2B5EF4-FFF2-40B4-BE49-F238E27FC236}">
                  <a16:creationId xmlns:a16="http://schemas.microsoft.com/office/drawing/2014/main" id="{2756F443-7C33-B282-E6AF-33746C87AAB2}"/>
                </a:ext>
              </a:extLst>
            </p:cNvPr>
            <p:cNvSpPr/>
            <p:nvPr/>
          </p:nvSpPr>
          <p:spPr>
            <a:xfrm>
              <a:off x="1467317" y="643184"/>
              <a:ext cx="162000" cy="162000"/>
            </a:xfrm>
            <a:prstGeom prst="ellipse">
              <a:avLst/>
            </a:prstGeom>
            <a:solidFill>
              <a:srgbClr val="E4E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967" name="Овал 966">
              <a:extLst>
                <a:ext uri="{FF2B5EF4-FFF2-40B4-BE49-F238E27FC236}">
                  <a16:creationId xmlns:a16="http://schemas.microsoft.com/office/drawing/2014/main" id="{A2BFE732-F8C7-0DA3-BB20-FCB1BE0A896B}"/>
                </a:ext>
              </a:extLst>
            </p:cNvPr>
            <p:cNvSpPr/>
            <p:nvPr/>
          </p:nvSpPr>
          <p:spPr>
            <a:xfrm>
              <a:off x="1467317" y="841341"/>
              <a:ext cx="162000" cy="162000"/>
            </a:xfrm>
            <a:prstGeom prst="ellipse">
              <a:avLst/>
            </a:prstGeom>
            <a:solidFill>
              <a:srgbClr val="E4E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</p:grpSp>
      <p:grpSp>
        <p:nvGrpSpPr>
          <p:cNvPr id="968" name="Группа 967">
            <a:extLst>
              <a:ext uri="{FF2B5EF4-FFF2-40B4-BE49-F238E27FC236}">
                <a16:creationId xmlns:a16="http://schemas.microsoft.com/office/drawing/2014/main" id="{11471FDA-B11A-6446-D193-623ADA6B5F17}"/>
              </a:ext>
            </a:extLst>
          </p:cNvPr>
          <p:cNvGrpSpPr/>
          <p:nvPr/>
        </p:nvGrpSpPr>
        <p:grpSpPr>
          <a:xfrm>
            <a:off x="6783860" y="805042"/>
            <a:ext cx="1008929" cy="360157"/>
            <a:chOff x="1467317" y="643184"/>
            <a:chExt cx="1008929" cy="360157"/>
          </a:xfrm>
        </p:grpSpPr>
        <p:sp>
          <p:nvSpPr>
            <p:cNvPr id="969" name="TextBox 968">
              <a:extLst>
                <a:ext uri="{FF2B5EF4-FFF2-40B4-BE49-F238E27FC236}">
                  <a16:creationId xmlns:a16="http://schemas.microsoft.com/office/drawing/2014/main" id="{D4CD7C74-8280-E3D6-9C71-EF1F901DC2EC}"/>
                </a:ext>
              </a:extLst>
            </p:cNvPr>
            <p:cNvSpPr txBox="1"/>
            <p:nvPr/>
          </p:nvSpPr>
          <p:spPr>
            <a:xfrm>
              <a:off x="1706805" y="676423"/>
              <a:ext cx="769441" cy="9105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Телеком операторы</a:t>
              </a:r>
            </a:p>
          </p:txBody>
        </p:sp>
        <p:sp>
          <p:nvSpPr>
            <p:cNvPr id="970" name="TextBox 969">
              <a:extLst>
                <a:ext uri="{FF2B5EF4-FFF2-40B4-BE49-F238E27FC236}">
                  <a16:creationId xmlns:a16="http://schemas.microsoft.com/office/drawing/2014/main" id="{CB3F48EF-AD31-212B-B679-8A329BE57034}"/>
                </a:ext>
              </a:extLst>
            </p:cNvPr>
            <p:cNvSpPr txBox="1"/>
            <p:nvPr/>
          </p:nvSpPr>
          <p:spPr>
            <a:xfrm>
              <a:off x="1706805" y="886148"/>
              <a:ext cx="508152" cy="9105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Застройщики</a:t>
              </a:r>
            </a:p>
          </p:txBody>
        </p:sp>
        <p:sp>
          <p:nvSpPr>
            <p:cNvPr id="971" name="Овал 970">
              <a:extLst>
                <a:ext uri="{FF2B5EF4-FFF2-40B4-BE49-F238E27FC236}">
                  <a16:creationId xmlns:a16="http://schemas.microsoft.com/office/drawing/2014/main" id="{2222674A-5A93-3D17-1190-A8AA2148ED90}"/>
                </a:ext>
              </a:extLst>
            </p:cNvPr>
            <p:cNvSpPr/>
            <p:nvPr/>
          </p:nvSpPr>
          <p:spPr>
            <a:xfrm>
              <a:off x="1467317" y="643184"/>
              <a:ext cx="162000" cy="162000"/>
            </a:xfrm>
            <a:prstGeom prst="ellipse">
              <a:avLst/>
            </a:prstGeom>
            <a:solidFill>
              <a:srgbClr val="E4E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972" name="Овал 971">
              <a:extLst>
                <a:ext uri="{FF2B5EF4-FFF2-40B4-BE49-F238E27FC236}">
                  <a16:creationId xmlns:a16="http://schemas.microsoft.com/office/drawing/2014/main" id="{D820E14E-2090-C770-2E87-BCA7BE13BBBE}"/>
                </a:ext>
              </a:extLst>
            </p:cNvPr>
            <p:cNvSpPr/>
            <p:nvPr/>
          </p:nvSpPr>
          <p:spPr>
            <a:xfrm>
              <a:off x="1467317" y="841341"/>
              <a:ext cx="162000" cy="162000"/>
            </a:xfrm>
            <a:prstGeom prst="ellipse">
              <a:avLst/>
            </a:prstGeom>
            <a:solidFill>
              <a:srgbClr val="E4E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</p:grpSp>
      <p:sp>
        <p:nvSpPr>
          <p:cNvPr id="973" name="TextBox 972">
            <a:extLst>
              <a:ext uri="{FF2B5EF4-FFF2-40B4-BE49-F238E27FC236}">
                <a16:creationId xmlns:a16="http://schemas.microsoft.com/office/drawing/2014/main" id="{6C549961-563C-D79F-0E63-B6CA9CBEBC5C}"/>
              </a:ext>
            </a:extLst>
          </p:cNvPr>
          <p:cNvSpPr txBox="1"/>
          <p:nvPr/>
        </p:nvSpPr>
        <p:spPr>
          <a:xfrm>
            <a:off x="8568294" y="361974"/>
            <a:ext cx="184346" cy="8976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МСЗУ</a:t>
            </a:r>
          </a:p>
        </p:txBody>
      </p:sp>
      <p:grpSp>
        <p:nvGrpSpPr>
          <p:cNvPr id="974" name="Группа 973">
            <a:extLst>
              <a:ext uri="{FF2B5EF4-FFF2-40B4-BE49-F238E27FC236}">
                <a16:creationId xmlns:a16="http://schemas.microsoft.com/office/drawing/2014/main" id="{FB566BF2-01E5-F00B-3F2D-93FE4B6C321E}"/>
              </a:ext>
            </a:extLst>
          </p:cNvPr>
          <p:cNvGrpSpPr/>
          <p:nvPr/>
        </p:nvGrpSpPr>
        <p:grpSpPr>
          <a:xfrm>
            <a:off x="8054243" y="793397"/>
            <a:ext cx="957633" cy="371802"/>
            <a:chOff x="1467317" y="631539"/>
            <a:chExt cx="957633" cy="371802"/>
          </a:xfrm>
        </p:grpSpPr>
        <p:sp>
          <p:nvSpPr>
            <p:cNvPr id="975" name="TextBox 974">
              <a:extLst>
                <a:ext uri="{FF2B5EF4-FFF2-40B4-BE49-F238E27FC236}">
                  <a16:creationId xmlns:a16="http://schemas.microsoft.com/office/drawing/2014/main" id="{9BC81362-107D-B149-BB7B-845285031801}"/>
                </a:ext>
              </a:extLst>
            </p:cNvPr>
            <p:cNvSpPr txBox="1"/>
            <p:nvPr/>
          </p:nvSpPr>
          <p:spPr>
            <a:xfrm>
              <a:off x="1706805" y="631539"/>
              <a:ext cx="718145" cy="18081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Металлургические</a:t>
              </a:r>
            </a:p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компании</a:t>
              </a:r>
            </a:p>
          </p:txBody>
        </p:sp>
        <p:sp>
          <p:nvSpPr>
            <p:cNvPr id="976" name="TextBox 975">
              <a:extLst>
                <a:ext uri="{FF2B5EF4-FFF2-40B4-BE49-F238E27FC236}">
                  <a16:creationId xmlns:a16="http://schemas.microsoft.com/office/drawing/2014/main" id="{1AACC822-F638-6F82-5572-09A593F581E9}"/>
                </a:ext>
              </a:extLst>
            </p:cNvPr>
            <p:cNvSpPr txBox="1"/>
            <p:nvPr/>
          </p:nvSpPr>
          <p:spPr>
            <a:xfrm>
              <a:off x="1706805" y="886148"/>
              <a:ext cx="269304" cy="9105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Ритейл</a:t>
              </a:r>
            </a:p>
          </p:txBody>
        </p:sp>
        <p:sp>
          <p:nvSpPr>
            <p:cNvPr id="977" name="Овал 976">
              <a:extLst>
                <a:ext uri="{FF2B5EF4-FFF2-40B4-BE49-F238E27FC236}">
                  <a16:creationId xmlns:a16="http://schemas.microsoft.com/office/drawing/2014/main" id="{AF43BF85-F088-4E80-821A-E4BC3FB5E91A}"/>
                </a:ext>
              </a:extLst>
            </p:cNvPr>
            <p:cNvSpPr/>
            <p:nvPr/>
          </p:nvSpPr>
          <p:spPr>
            <a:xfrm>
              <a:off x="1467317" y="643184"/>
              <a:ext cx="162000" cy="162000"/>
            </a:xfrm>
            <a:prstGeom prst="ellipse">
              <a:avLst/>
            </a:prstGeom>
            <a:solidFill>
              <a:srgbClr val="E4E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978" name="Овал 977">
              <a:extLst>
                <a:ext uri="{FF2B5EF4-FFF2-40B4-BE49-F238E27FC236}">
                  <a16:creationId xmlns:a16="http://schemas.microsoft.com/office/drawing/2014/main" id="{64F5F897-9C01-C5DB-6BC9-B2C30B9DE372}"/>
                </a:ext>
              </a:extLst>
            </p:cNvPr>
            <p:cNvSpPr/>
            <p:nvPr/>
          </p:nvSpPr>
          <p:spPr>
            <a:xfrm>
              <a:off x="1467317" y="841341"/>
              <a:ext cx="162000" cy="162000"/>
            </a:xfrm>
            <a:prstGeom prst="ellipse">
              <a:avLst/>
            </a:prstGeom>
            <a:solidFill>
              <a:srgbClr val="E4E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</p:grpSp>
      <p:grpSp>
        <p:nvGrpSpPr>
          <p:cNvPr id="979" name="Группа 978">
            <a:extLst>
              <a:ext uri="{FF2B5EF4-FFF2-40B4-BE49-F238E27FC236}">
                <a16:creationId xmlns:a16="http://schemas.microsoft.com/office/drawing/2014/main" id="{5E80672F-361D-2819-1DD4-07E01102A4E7}"/>
              </a:ext>
            </a:extLst>
          </p:cNvPr>
          <p:cNvGrpSpPr/>
          <p:nvPr/>
        </p:nvGrpSpPr>
        <p:grpSpPr>
          <a:xfrm>
            <a:off x="9451551" y="793397"/>
            <a:ext cx="907941" cy="390544"/>
            <a:chOff x="1467317" y="631539"/>
            <a:chExt cx="907941" cy="390544"/>
          </a:xfrm>
        </p:grpSpPr>
        <p:sp>
          <p:nvSpPr>
            <p:cNvPr id="980" name="TextBox 979">
              <a:extLst>
                <a:ext uri="{FF2B5EF4-FFF2-40B4-BE49-F238E27FC236}">
                  <a16:creationId xmlns:a16="http://schemas.microsoft.com/office/drawing/2014/main" id="{B48C5C6A-1AD7-CC5B-A800-58A5975B4303}"/>
                </a:ext>
              </a:extLst>
            </p:cNvPr>
            <p:cNvSpPr txBox="1"/>
            <p:nvPr/>
          </p:nvSpPr>
          <p:spPr>
            <a:xfrm>
              <a:off x="1706805" y="631539"/>
              <a:ext cx="668453" cy="18081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Законодательная</a:t>
              </a:r>
            </a:p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власть</a:t>
              </a:r>
            </a:p>
          </p:txBody>
        </p:sp>
        <p:sp>
          <p:nvSpPr>
            <p:cNvPr id="981" name="TextBox 980">
              <a:extLst>
                <a:ext uri="{FF2B5EF4-FFF2-40B4-BE49-F238E27FC236}">
                  <a16:creationId xmlns:a16="http://schemas.microsoft.com/office/drawing/2014/main" id="{B4618ABD-A786-604D-AAC5-E4CBE72D9DF8}"/>
                </a:ext>
              </a:extLst>
            </p:cNvPr>
            <p:cNvSpPr txBox="1"/>
            <p:nvPr/>
          </p:nvSpPr>
          <p:spPr>
            <a:xfrm>
              <a:off x="1706805" y="841264"/>
              <a:ext cx="636393" cy="18081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Исполнительная</a:t>
              </a:r>
            </a:p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власть</a:t>
              </a:r>
            </a:p>
          </p:txBody>
        </p:sp>
        <p:sp>
          <p:nvSpPr>
            <p:cNvPr id="982" name="Овал 981">
              <a:extLst>
                <a:ext uri="{FF2B5EF4-FFF2-40B4-BE49-F238E27FC236}">
                  <a16:creationId xmlns:a16="http://schemas.microsoft.com/office/drawing/2014/main" id="{B9C76991-B942-3DDA-7A6A-7C544816E060}"/>
                </a:ext>
              </a:extLst>
            </p:cNvPr>
            <p:cNvSpPr/>
            <p:nvPr/>
          </p:nvSpPr>
          <p:spPr>
            <a:xfrm>
              <a:off x="1467317" y="643184"/>
              <a:ext cx="162000" cy="162000"/>
            </a:xfrm>
            <a:prstGeom prst="ellipse">
              <a:avLst/>
            </a:prstGeom>
            <a:solidFill>
              <a:srgbClr val="E4E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983" name="Овал 982">
              <a:extLst>
                <a:ext uri="{FF2B5EF4-FFF2-40B4-BE49-F238E27FC236}">
                  <a16:creationId xmlns:a16="http://schemas.microsoft.com/office/drawing/2014/main" id="{A01C1357-4AE6-506F-C1E2-79D5F4ADD3B0}"/>
                </a:ext>
              </a:extLst>
            </p:cNvPr>
            <p:cNvSpPr/>
            <p:nvPr/>
          </p:nvSpPr>
          <p:spPr>
            <a:xfrm>
              <a:off x="1467317" y="841341"/>
              <a:ext cx="162000" cy="162000"/>
            </a:xfrm>
            <a:prstGeom prst="ellipse">
              <a:avLst/>
            </a:prstGeom>
            <a:solidFill>
              <a:srgbClr val="E4E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</p:grpSp>
      <p:grpSp>
        <p:nvGrpSpPr>
          <p:cNvPr id="984" name="Группа 983">
            <a:extLst>
              <a:ext uri="{FF2B5EF4-FFF2-40B4-BE49-F238E27FC236}">
                <a16:creationId xmlns:a16="http://schemas.microsoft.com/office/drawing/2014/main" id="{F9040D40-52E7-0790-1480-765A1A712F4E}"/>
              </a:ext>
            </a:extLst>
          </p:cNvPr>
          <p:cNvGrpSpPr/>
          <p:nvPr/>
        </p:nvGrpSpPr>
        <p:grpSpPr>
          <a:xfrm>
            <a:off x="10620949" y="793397"/>
            <a:ext cx="904735" cy="371802"/>
            <a:chOff x="1467317" y="631539"/>
            <a:chExt cx="904735" cy="371802"/>
          </a:xfrm>
        </p:grpSpPr>
        <p:sp>
          <p:nvSpPr>
            <p:cNvPr id="985" name="TextBox 984">
              <a:extLst>
                <a:ext uri="{FF2B5EF4-FFF2-40B4-BE49-F238E27FC236}">
                  <a16:creationId xmlns:a16="http://schemas.microsoft.com/office/drawing/2014/main" id="{7487FF5F-0A94-0884-94DE-375ABA47587F}"/>
                </a:ext>
              </a:extLst>
            </p:cNvPr>
            <p:cNvSpPr txBox="1"/>
            <p:nvPr/>
          </p:nvSpPr>
          <p:spPr>
            <a:xfrm>
              <a:off x="1706805" y="631539"/>
              <a:ext cx="365485" cy="180819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Судебная</a:t>
              </a:r>
            </a:p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власть</a:t>
              </a:r>
            </a:p>
          </p:txBody>
        </p:sp>
        <p:sp>
          <p:nvSpPr>
            <p:cNvPr id="986" name="TextBox 985">
              <a:extLst>
                <a:ext uri="{FF2B5EF4-FFF2-40B4-BE49-F238E27FC236}">
                  <a16:creationId xmlns:a16="http://schemas.microsoft.com/office/drawing/2014/main" id="{35993600-25B9-370E-6D3E-098E0F6114F4}"/>
                </a:ext>
              </a:extLst>
            </p:cNvPr>
            <p:cNvSpPr txBox="1"/>
            <p:nvPr/>
          </p:nvSpPr>
          <p:spPr>
            <a:xfrm>
              <a:off x="1706805" y="886148"/>
              <a:ext cx="665247" cy="9105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rPr>
                <a:t>Муницепалитеты</a:t>
              </a:r>
              <a:endPara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987" name="Овал 986">
              <a:extLst>
                <a:ext uri="{FF2B5EF4-FFF2-40B4-BE49-F238E27FC236}">
                  <a16:creationId xmlns:a16="http://schemas.microsoft.com/office/drawing/2014/main" id="{152B01DB-AAA6-60F8-A8CA-1F1D0803B07B}"/>
                </a:ext>
              </a:extLst>
            </p:cNvPr>
            <p:cNvSpPr/>
            <p:nvPr/>
          </p:nvSpPr>
          <p:spPr>
            <a:xfrm>
              <a:off x="1467317" y="643184"/>
              <a:ext cx="162000" cy="162000"/>
            </a:xfrm>
            <a:prstGeom prst="ellipse">
              <a:avLst/>
            </a:prstGeom>
            <a:solidFill>
              <a:srgbClr val="E4E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988" name="Овал 987">
              <a:extLst>
                <a:ext uri="{FF2B5EF4-FFF2-40B4-BE49-F238E27FC236}">
                  <a16:creationId xmlns:a16="http://schemas.microsoft.com/office/drawing/2014/main" id="{1BF54489-5C97-C769-41FB-72A44B65851C}"/>
                </a:ext>
              </a:extLst>
            </p:cNvPr>
            <p:cNvSpPr/>
            <p:nvPr/>
          </p:nvSpPr>
          <p:spPr>
            <a:xfrm>
              <a:off x="1467317" y="841341"/>
              <a:ext cx="162000" cy="162000"/>
            </a:xfrm>
            <a:prstGeom prst="ellipse">
              <a:avLst/>
            </a:prstGeom>
            <a:solidFill>
              <a:srgbClr val="E4E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</p:grpSp>
      <p:sp>
        <p:nvSpPr>
          <p:cNvPr id="990" name="Звезда: 5 точек 989">
            <a:extLst>
              <a:ext uri="{FF2B5EF4-FFF2-40B4-BE49-F238E27FC236}">
                <a16:creationId xmlns:a16="http://schemas.microsoft.com/office/drawing/2014/main" id="{C42F5950-DBB3-BE8B-7758-E0D30E3B9ACB}"/>
              </a:ext>
            </a:extLst>
          </p:cNvPr>
          <p:cNvSpPr/>
          <p:nvPr/>
        </p:nvSpPr>
        <p:spPr>
          <a:xfrm>
            <a:off x="8389275" y="341679"/>
            <a:ext cx="108000" cy="1080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sp>
        <p:nvSpPr>
          <p:cNvPr id="1012" name="TextBox 1011">
            <a:extLst>
              <a:ext uri="{FF2B5EF4-FFF2-40B4-BE49-F238E27FC236}">
                <a16:creationId xmlns:a16="http://schemas.microsoft.com/office/drawing/2014/main" id="{89B545D6-9093-890A-8BB1-7AFE11BD1144}"/>
              </a:ext>
            </a:extLst>
          </p:cNvPr>
          <p:cNvSpPr txBox="1"/>
          <p:nvPr/>
        </p:nvSpPr>
        <p:spPr>
          <a:xfrm>
            <a:off x="4143542" y="926453"/>
            <a:ext cx="176330" cy="139892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…</a:t>
            </a:r>
          </a:p>
        </p:txBody>
      </p:sp>
      <p:sp>
        <p:nvSpPr>
          <p:cNvPr id="1013" name="TextBox 1012">
            <a:extLst>
              <a:ext uri="{FF2B5EF4-FFF2-40B4-BE49-F238E27FC236}">
                <a16:creationId xmlns:a16="http://schemas.microsoft.com/office/drawing/2014/main" id="{7F6188DD-EE7B-D027-FBD6-42237DA9C303}"/>
              </a:ext>
            </a:extLst>
          </p:cNvPr>
          <p:cNvSpPr txBox="1"/>
          <p:nvPr/>
        </p:nvSpPr>
        <p:spPr>
          <a:xfrm>
            <a:off x="9190204" y="926453"/>
            <a:ext cx="176330" cy="139892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…</a:t>
            </a:r>
          </a:p>
        </p:txBody>
      </p:sp>
      <p:sp>
        <p:nvSpPr>
          <p:cNvPr id="1014" name="Прямоугольник: скругленные верхние углы 1013">
            <a:extLst>
              <a:ext uri="{FF2B5EF4-FFF2-40B4-BE49-F238E27FC236}">
                <a16:creationId xmlns:a16="http://schemas.microsoft.com/office/drawing/2014/main" id="{B2B6881B-2272-87D1-6095-0F8CFF25003E}"/>
              </a:ext>
            </a:extLst>
          </p:cNvPr>
          <p:cNvSpPr/>
          <p:nvPr/>
        </p:nvSpPr>
        <p:spPr>
          <a:xfrm>
            <a:off x="1346489" y="1736196"/>
            <a:ext cx="10188000" cy="2975464"/>
          </a:xfrm>
          <a:prstGeom prst="round2SameRect">
            <a:avLst>
              <a:gd name="adj1" fmla="val 2326"/>
              <a:gd name="adj2" fmla="val 0"/>
            </a:avLst>
          </a:prstGeom>
          <a:noFill/>
          <a:ln w="63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5000">
                  <a:schemeClr val="accent1">
                    <a:lumMod val="90000"/>
                    <a:alpha val="38000"/>
                  </a:schemeClr>
                </a:gs>
              </a:gsLst>
              <a:lin ang="162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DejaVu Sans"/>
              <a:cs typeface="Segoe UI" panose="020B0502040204020203" pitchFamily="34" charset="0"/>
            </a:endParaRPr>
          </a:p>
        </p:txBody>
      </p:sp>
      <p:sp>
        <p:nvSpPr>
          <p:cNvPr id="1017" name="Скругленный прямоугольник 102">
            <a:extLst>
              <a:ext uri="{FF2B5EF4-FFF2-40B4-BE49-F238E27FC236}">
                <a16:creationId xmlns:a16="http://schemas.microsoft.com/office/drawing/2014/main" id="{670B27C1-FA51-9722-D86C-622FFD0CF5AE}"/>
              </a:ext>
            </a:extLst>
          </p:cNvPr>
          <p:cNvSpPr/>
          <p:nvPr/>
        </p:nvSpPr>
        <p:spPr>
          <a:xfrm>
            <a:off x="9865103" y="327501"/>
            <a:ext cx="849287" cy="180000"/>
          </a:xfrm>
          <a:prstGeom prst="roundRect">
            <a:avLst>
              <a:gd name="adj" fmla="val 15444"/>
            </a:avLst>
          </a:prstGeom>
          <a:solidFill>
            <a:schemeClr val="bg1"/>
          </a:solidFill>
          <a:ln w="6350" cap="flat" cmpd="sng" algn="ctr">
            <a:solidFill>
              <a:srgbClr val="0F2851">
                <a:alpha val="50000"/>
              </a:srgbClr>
            </a:solidFill>
            <a:prstDash val="solid"/>
            <a:miter lim="800000"/>
          </a:ln>
          <a:effectLst>
            <a:outerShdw blurRad="203200" dist="215900" dir="5400000" sx="77000" sy="77000" algn="t" rotWithShape="0">
              <a:prstClr val="black">
                <a:alpha val="8000"/>
              </a:prstClr>
            </a:outerShdw>
          </a:effectLst>
        </p:spPr>
        <p:txBody>
          <a:bodyPr rot="0" spcFirstLastPara="0" vertOverflow="overflow" horzOverflow="overflow" vert="horz" wrap="square" lIns="72000" tIns="1800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Обеспечивающий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F2851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сервис</a:t>
            </a:r>
          </a:p>
        </p:txBody>
      </p:sp>
      <p:sp>
        <p:nvSpPr>
          <p:cNvPr id="1020" name="Скругленный прямоугольник 102">
            <a:extLst>
              <a:ext uri="{FF2B5EF4-FFF2-40B4-BE49-F238E27FC236}">
                <a16:creationId xmlns:a16="http://schemas.microsoft.com/office/drawing/2014/main" id="{CE3F58E1-B124-1904-67DA-EAC2C90BD468}"/>
              </a:ext>
            </a:extLst>
          </p:cNvPr>
          <p:cNvSpPr/>
          <p:nvPr/>
        </p:nvSpPr>
        <p:spPr>
          <a:xfrm>
            <a:off x="8976703" y="327039"/>
            <a:ext cx="849287" cy="180000"/>
          </a:xfrm>
          <a:prstGeom prst="roundRect">
            <a:avLst>
              <a:gd name="adj" fmla="val 15444"/>
            </a:avLst>
          </a:prstGeom>
          <a:gradFill flip="none" rotWithShape="1">
            <a:gsLst>
              <a:gs pos="100000">
                <a:srgbClr val="7B9EDC"/>
              </a:gs>
              <a:gs pos="0">
                <a:srgbClr val="6191DD"/>
              </a:gs>
            </a:gsLst>
            <a:lin ang="0" scaled="0"/>
            <a:tileRect/>
          </a:gradFill>
          <a:ln w="6350">
            <a:noFill/>
          </a:ln>
          <a:effectLst>
            <a:outerShdw blurRad="96944" dist="111931" dir="5040000" algn="tl" rotWithShape="0">
              <a:schemeClr val="accent1">
                <a:lumMod val="50000"/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1080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Клиентский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DejaVu Sans"/>
                <a:cs typeface="Segoe UI" panose="020B0502040204020203" pitchFamily="34" charset="0"/>
              </a:rPr>
              <a:t>сервис</a:t>
            </a:r>
          </a:p>
        </p:txBody>
      </p:sp>
      <p:sp>
        <p:nvSpPr>
          <p:cNvPr id="1021" name="Звезда: 5 точек 1020">
            <a:extLst>
              <a:ext uri="{FF2B5EF4-FFF2-40B4-BE49-F238E27FC236}">
                <a16:creationId xmlns:a16="http://schemas.microsoft.com/office/drawing/2014/main" id="{B51E9D0E-9D6D-3427-1CC1-D6A56208A8B8}"/>
              </a:ext>
            </a:extLst>
          </p:cNvPr>
          <p:cNvSpPr/>
          <p:nvPr/>
        </p:nvSpPr>
        <p:spPr>
          <a:xfrm>
            <a:off x="1928678" y="2090321"/>
            <a:ext cx="64448" cy="64448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sp>
        <p:nvSpPr>
          <p:cNvPr id="1022" name="Звезда: 5 точек 1021">
            <a:extLst>
              <a:ext uri="{FF2B5EF4-FFF2-40B4-BE49-F238E27FC236}">
                <a16:creationId xmlns:a16="http://schemas.microsoft.com/office/drawing/2014/main" id="{187184CD-7A5D-612C-825D-1243060F01A9}"/>
              </a:ext>
            </a:extLst>
          </p:cNvPr>
          <p:cNvSpPr/>
          <p:nvPr/>
        </p:nvSpPr>
        <p:spPr>
          <a:xfrm>
            <a:off x="1928678" y="2330119"/>
            <a:ext cx="64448" cy="64448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sp>
        <p:nvSpPr>
          <p:cNvPr id="1023" name="Звезда: 5 точек 1022">
            <a:extLst>
              <a:ext uri="{FF2B5EF4-FFF2-40B4-BE49-F238E27FC236}">
                <a16:creationId xmlns:a16="http://schemas.microsoft.com/office/drawing/2014/main" id="{5510F751-10E6-3914-C286-DCBACFEEA7CF}"/>
              </a:ext>
            </a:extLst>
          </p:cNvPr>
          <p:cNvSpPr/>
          <p:nvPr/>
        </p:nvSpPr>
        <p:spPr>
          <a:xfrm>
            <a:off x="2497562" y="2331619"/>
            <a:ext cx="64448" cy="64448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sp>
        <p:nvSpPr>
          <p:cNvPr id="1024" name="Звезда: 5 точек 1023">
            <a:extLst>
              <a:ext uri="{FF2B5EF4-FFF2-40B4-BE49-F238E27FC236}">
                <a16:creationId xmlns:a16="http://schemas.microsoft.com/office/drawing/2014/main" id="{4966F605-E532-EC64-C910-E330B096368B}"/>
              </a:ext>
            </a:extLst>
          </p:cNvPr>
          <p:cNvSpPr/>
          <p:nvPr/>
        </p:nvSpPr>
        <p:spPr>
          <a:xfrm>
            <a:off x="2497562" y="2566956"/>
            <a:ext cx="64448" cy="64448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sp>
        <p:nvSpPr>
          <p:cNvPr id="1025" name="Звезда: 5 точек 1024">
            <a:extLst>
              <a:ext uri="{FF2B5EF4-FFF2-40B4-BE49-F238E27FC236}">
                <a16:creationId xmlns:a16="http://schemas.microsoft.com/office/drawing/2014/main" id="{C0E500AB-B815-630F-FA73-61026EA8D522}"/>
              </a:ext>
            </a:extLst>
          </p:cNvPr>
          <p:cNvSpPr/>
          <p:nvPr/>
        </p:nvSpPr>
        <p:spPr>
          <a:xfrm>
            <a:off x="2497562" y="3051006"/>
            <a:ext cx="64448" cy="64448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sp>
        <p:nvSpPr>
          <p:cNvPr id="1026" name="Звезда: 5 точек 1025">
            <a:extLst>
              <a:ext uri="{FF2B5EF4-FFF2-40B4-BE49-F238E27FC236}">
                <a16:creationId xmlns:a16="http://schemas.microsoft.com/office/drawing/2014/main" id="{A486A23B-D81D-7A31-8677-0481A0909414}"/>
              </a:ext>
            </a:extLst>
          </p:cNvPr>
          <p:cNvSpPr/>
          <p:nvPr/>
        </p:nvSpPr>
        <p:spPr>
          <a:xfrm>
            <a:off x="3764592" y="2090321"/>
            <a:ext cx="64448" cy="64448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sp>
        <p:nvSpPr>
          <p:cNvPr id="1027" name="Звезда: 5 точек 1026">
            <a:extLst>
              <a:ext uri="{FF2B5EF4-FFF2-40B4-BE49-F238E27FC236}">
                <a16:creationId xmlns:a16="http://schemas.microsoft.com/office/drawing/2014/main" id="{9A5DEC97-FB58-A32A-A704-4D2EA608666E}"/>
              </a:ext>
            </a:extLst>
          </p:cNvPr>
          <p:cNvSpPr/>
          <p:nvPr/>
        </p:nvSpPr>
        <p:spPr>
          <a:xfrm>
            <a:off x="3764592" y="2331619"/>
            <a:ext cx="64448" cy="64448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sp>
        <p:nvSpPr>
          <p:cNvPr id="1028" name="Звезда: 5 точек 1027">
            <a:extLst>
              <a:ext uri="{FF2B5EF4-FFF2-40B4-BE49-F238E27FC236}">
                <a16:creationId xmlns:a16="http://schemas.microsoft.com/office/drawing/2014/main" id="{66B1D7C0-FE06-53E7-1DAE-8771FB945EFB}"/>
              </a:ext>
            </a:extLst>
          </p:cNvPr>
          <p:cNvSpPr/>
          <p:nvPr/>
        </p:nvSpPr>
        <p:spPr>
          <a:xfrm>
            <a:off x="3764592" y="2566956"/>
            <a:ext cx="64448" cy="64448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sp>
        <p:nvSpPr>
          <p:cNvPr id="1029" name="Звезда: 5 точек 1028">
            <a:extLst>
              <a:ext uri="{FF2B5EF4-FFF2-40B4-BE49-F238E27FC236}">
                <a16:creationId xmlns:a16="http://schemas.microsoft.com/office/drawing/2014/main" id="{9C7DAC86-8180-88C7-6C42-BCD31B6EC550}"/>
              </a:ext>
            </a:extLst>
          </p:cNvPr>
          <p:cNvSpPr/>
          <p:nvPr/>
        </p:nvSpPr>
        <p:spPr>
          <a:xfrm>
            <a:off x="3764592" y="3051006"/>
            <a:ext cx="64448" cy="64448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sp>
        <p:nvSpPr>
          <p:cNvPr id="1030" name="Звезда: 5 точек 1029">
            <a:extLst>
              <a:ext uri="{FF2B5EF4-FFF2-40B4-BE49-F238E27FC236}">
                <a16:creationId xmlns:a16="http://schemas.microsoft.com/office/drawing/2014/main" id="{3CA0FFB0-B8C9-78C7-74DD-6985AA7CF6B2}"/>
              </a:ext>
            </a:extLst>
          </p:cNvPr>
          <p:cNvSpPr/>
          <p:nvPr/>
        </p:nvSpPr>
        <p:spPr>
          <a:xfrm>
            <a:off x="3764592" y="2806903"/>
            <a:ext cx="64448" cy="64448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sp>
        <p:nvSpPr>
          <p:cNvPr id="1031" name="Звезда: 5 точек 1030">
            <a:extLst>
              <a:ext uri="{FF2B5EF4-FFF2-40B4-BE49-F238E27FC236}">
                <a16:creationId xmlns:a16="http://schemas.microsoft.com/office/drawing/2014/main" id="{B3470F0D-B88F-E979-8B5A-9735BCE52446}"/>
              </a:ext>
            </a:extLst>
          </p:cNvPr>
          <p:cNvSpPr/>
          <p:nvPr/>
        </p:nvSpPr>
        <p:spPr>
          <a:xfrm>
            <a:off x="3194012" y="2090321"/>
            <a:ext cx="64448" cy="64448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sp>
        <p:nvSpPr>
          <p:cNvPr id="1032" name="Звезда: 5 точек 1031">
            <a:extLst>
              <a:ext uri="{FF2B5EF4-FFF2-40B4-BE49-F238E27FC236}">
                <a16:creationId xmlns:a16="http://schemas.microsoft.com/office/drawing/2014/main" id="{12C8D9CC-E4B6-8351-DE25-7D318C3CD5F5}"/>
              </a:ext>
            </a:extLst>
          </p:cNvPr>
          <p:cNvSpPr/>
          <p:nvPr/>
        </p:nvSpPr>
        <p:spPr>
          <a:xfrm>
            <a:off x="3194012" y="3051006"/>
            <a:ext cx="64448" cy="64448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sp>
        <p:nvSpPr>
          <p:cNvPr id="1033" name="Звезда: 5 точек 1032">
            <a:extLst>
              <a:ext uri="{FF2B5EF4-FFF2-40B4-BE49-F238E27FC236}">
                <a16:creationId xmlns:a16="http://schemas.microsoft.com/office/drawing/2014/main" id="{B133632B-4D04-A033-C49C-E669D5D96A7E}"/>
              </a:ext>
            </a:extLst>
          </p:cNvPr>
          <p:cNvSpPr/>
          <p:nvPr/>
        </p:nvSpPr>
        <p:spPr>
          <a:xfrm>
            <a:off x="3194012" y="2806903"/>
            <a:ext cx="64448" cy="64448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grpSp>
        <p:nvGrpSpPr>
          <p:cNvPr id="160" name="Group 24">
            <a:extLst>
              <a:ext uri="{FF2B5EF4-FFF2-40B4-BE49-F238E27FC236}">
                <a16:creationId xmlns:a16="http://schemas.microsoft.com/office/drawing/2014/main" id="{8F55871D-5801-3F1B-A883-81C823DCCE75}"/>
              </a:ext>
            </a:extLst>
          </p:cNvPr>
          <p:cNvGrpSpPr/>
          <p:nvPr/>
        </p:nvGrpSpPr>
        <p:grpSpPr>
          <a:xfrm>
            <a:off x="5200095" y="1800298"/>
            <a:ext cx="1230790" cy="1447183"/>
            <a:chOff x="3955956" y="1603080"/>
            <a:chExt cx="1224000" cy="1439999"/>
          </a:xfrm>
        </p:grpSpPr>
        <p:sp>
          <p:nvSpPr>
            <p:cNvPr id="161" name="Скругленный прямоугольник 531">
              <a:extLst>
                <a:ext uri="{FF2B5EF4-FFF2-40B4-BE49-F238E27FC236}">
                  <a16:creationId xmlns:a16="http://schemas.microsoft.com/office/drawing/2014/main" id="{0D8C70B0-BC04-C6F5-886D-2423A07406EA}"/>
                </a:ext>
              </a:extLst>
            </p:cNvPr>
            <p:cNvSpPr/>
            <p:nvPr/>
          </p:nvSpPr>
          <p:spPr>
            <a:xfrm>
              <a:off x="3955956" y="1603080"/>
              <a:ext cx="1224000" cy="1439999"/>
            </a:xfrm>
            <a:prstGeom prst="roundRect">
              <a:avLst>
                <a:gd name="adj" fmla="val 1822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solidFill>
                <a:srgbClr val="7030A0"/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  <p:sp>
          <p:nvSpPr>
            <p:cNvPr id="162" name="object 3">
              <a:extLst>
                <a:ext uri="{FF2B5EF4-FFF2-40B4-BE49-F238E27FC236}">
                  <a16:creationId xmlns:a16="http://schemas.microsoft.com/office/drawing/2014/main" id="{23099758-9A9A-E4AB-7CD5-30CD2D28A006}"/>
                </a:ext>
              </a:extLst>
            </p:cNvPr>
            <p:cNvSpPr txBox="1"/>
            <p:nvPr/>
          </p:nvSpPr>
          <p:spPr>
            <a:xfrm>
              <a:off x="4009956" y="1618899"/>
              <a:ext cx="1116000" cy="122500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Наука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C4A9DF60-6188-1215-6861-BA965F65C03C}"/>
                </a:ext>
              </a:extLst>
            </p:cNvPr>
            <p:cNvSpPr txBox="1"/>
            <p:nvPr/>
          </p:nvSpPr>
          <p:spPr>
            <a:xfrm>
              <a:off x="4576470" y="2472810"/>
              <a:ext cx="543600" cy="216000"/>
            </a:xfrm>
            <a:prstGeom prst="roundRect">
              <a:avLst>
                <a:gd name="adj" fmla="val 4421"/>
              </a:avLst>
            </a:prstGeom>
            <a:solidFill>
              <a:schemeClr val="bg1"/>
            </a:solidFill>
            <a:ln w="6350">
              <a:solidFill>
                <a:srgbClr val="7030A0"/>
              </a:solidFill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>
                <a:lnSpc>
                  <a:spcPct val="80000"/>
                </a:lnSpc>
                <a:defRPr sz="380" kern="0">
                  <a:solidFill>
                    <a:schemeClr val="tx1"/>
                  </a:solidFill>
                  <a:latin typeface="SB Sans Text" panose="020B0503040504020204" pitchFamily="34" charset="-52"/>
                  <a:ea typeface="Roboto Slab" pitchFamily="2" charset="0"/>
                  <a:cs typeface="SB Sans Text" panose="020B0503040504020204" pitchFamily="34" charset="-5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Сервис управления научной организацией</a:t>
              </a:r>
            </a:p>
          </p:txBody>
        </p:sp>
        <p:grpSp>
          <p:nvGrpSpPr>
            <p:cNvPr id="164" name="Group 963">
              <a:extLst>
                <a:ext uri="{FF2B5EF4-FFF2-40B4-BE49-F238E27FC236}">
                  <a16:creationId xmlns:a16="http://schemas.microsoft.com/office/drawing/2014/main" id="{D4A2DA30-5BC6-D5A5-2640-3C561518BB71}"/>
                </a:ext>
              </a:extLst>
            </p:cNvPr>
            <p:cNvGrpSpPr/>
            <p:nvPr/>
          </p:nvGrpSpPr>
          <p:grpSpPr>
            <a:xfrm>
              <a:off x="4009956" y="2472810"/>
              <a:ext cx="543600" cy="216000"/>
              <a:chOff x="6793136" y="3110042"/>
              <a:chExt cx="543600" cy="216000"/>
            </a:xfrm>
          </p:grpSpPr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8E189177-6797-F4F1-DF08-6F17E379D3AC}"/>
                  </a:ext>
                </a:extLst>
              </p:cNvPr>
              <p:cNvSpPr txBox="1"/>
              <p:nvPr/>
            </p:nvSpPr>
            <p:spPr>
              <a:xfrm>
                <a:off x="6793136" y="3110042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Сквозная прослеживаемость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науки</a:t>
                </a:r>
              </a:p>
            </p:txBody>
          </p:sp>
          <p:sp>
            <p:nvSpPr>
              <p:cNvPr id="193" name="Rounded Rectangle 602">
                <a:extLst>
                  <a:ext uri="{FF2B5EF4-FFF2-40B4-BE49-F238E27FC236}">
                    <a16:creationId xmlns:a16="http://schemas.microsoft.com/office/drawing/2014/main" id="{F0DE0FBF-9E7F-2A46-3F2F-0D4762A824C0}"/>
                  </a:ext>
                </a:extLst>
              </p:cNvPr>
              <p:cNvSpPr/>
              <p:nvPr/>
            </p:nvSpPr>
            <p:spPr>
              <a:xfrm>
                <a:off x="7282736" y="31100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65" name="Group 964">
              <a:extLst>
                <a:ext uri="{FF2B5EF4-FFF2-40B4-BE49-F238E27FC236}">
                  <a16:creationId xmlns:a16="http://schemas.microsoft.com/office/drawing/2014/main" id="{90DBE90B-E9E1-D4B9-0FE6-004815E7209B}"/>
                </a:ext>
              </a:extLst>
            </p:cNvPr>
            <p:cNvGrpSpPr/>
            <p:nvPr/>
          </p:nvGrpSpPr>
          <p:grpSpPr>
            <a:xfrm>
              <a:off x="4009956" y="2711210"/>
              <a:ext cx="543600" cy="216629"/>
              <a:chOff x="6793136" y="3367160"/>
              <a:chExt cx="543600" cy="216629"/>
            </a:xfrm>
          </p:grpSpPr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E84BDDE2-37F5-3460-E0CA-3B6EDFEE2F5C}"/>
                  </a:ext>
                </a:extLst>
              </p:cNvPr>
              <p:cNvSpPr txBox="1"/>
              <p:nvPr/>
            </p:nvSpPr>
            <p:spPr>
              <a:xfrm>
                <a:off x="6793136" y="3367789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Подтверждение научных степеней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и званий</a:t>
                </a:r>
              </a:p>
            </p:txBody>
          </p:sp>
          <p:sp>
            <p:nvSpPr>
              <p:cNvPr id="191" name="Rounded Rectangle 603">
                <a:extLst>
                  <a:ext uri="{FF2B5EF4-FFF2-40B4-BE49-F238E27FC236}">
                    <a16:creationId xmlns:a16="http://schemas.microsoft.com/office/drawing/2014/main" id="{508332A9-EA03-46D2-F4CB-8EEA11CDB549}"/>
                  </a:ext>
                </a:extLst>
              </p:cNvPr>
              <p:cNvSpPr/>
              <p:nvPr/>
            </p:nvSpPr>
            <p:spPr>
              <a:xfrm>
                <a:off x="7282736" y="3367160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66" name="Rounded Rectangle 607">
              <a:extLst>
                <a:ext uri="{FF2B5EF4-FFF2-40B4-BE49-F238E27FC236}">
                  <a16:creationId xmlns:a16="http://schemas.microsoft.com/office/drawing/2014/main" id="{47C61B97-8768-3951-0B3D-6EBECC2FD3C5}"/>
                </a:ext>
              </a:extLst>
            </p:cNvPr>
            <p:cNvSpPr/>
            <p:nvPr/>
          </p:nvSpPr>
          <p:spPr>
            <a:xfrm>
              <a:off x="5066070" y="2472810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67" name="Group 965">
              <a:extLst>
                <a:ext uri="{FF2B5EF4-FFF2-40B4-BE49-F238E27FC236}">
                  <a16:creationId xmlns:a16="http://schemas.microsoft.com/office/drawing/2014/main" id="{DDEBE3CB-E504-01F7-24DF-2CC0E63DD859}"/>
                </a:ext>
              </a:extLst>
            </p:cNvPr>
            <p:cNvGrpSpPr/>
            <p:nvPr/>
          </p:nvGrpSpPr>
          <p:grpSpPr>
            <a:xfrm>
              <a:off x="4576470" y="2711210"/>
              <a:ext cx="543600" cy="216629"/>
              <a:chOff x="7359650" y="3367160"/>
              <a:chExt cx="543600" cy="216629"/>
            </a:xfrm>
          </p:grpSpPr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0419134B-B251-9FD6-18F7-C8D4380CD8BF}"/>
                  </a:ext>
                </a:extLst>
              </p:cNvPr>
              <p:cNvSpPr txBox="1"/>
              <p:nvPr/>
            </p:nvSpPr>
            <p:spPr>
              <a:xfrm>
                <a:off x="7359650" y="3367789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Сервис смарт-контрактов</a:t>
                </a:r>
              </a:p>
            </p:txBody>
          </p:sp>
          <p:sp>
            <p:nvSpPr>
              <p:cNvPr id="189" name="Rounded Rectangle 608">
                <a:extLst>
                  <a:ext uri="{FF2B5EF4-FFF2-40B4-BE49-F238E27FC236}">
                    <a16:creationId xmlns:a16="http://schemas.microsoft.com/office/drawing/2014/main" id="{77832E9E-88A9-950D-48E2-66A2DCB84AB0}"/>
                  </a:ext>
                </a:extLst>
              </p:cNvPr>
              <p:cNvSpPr/>
              <p:nvPr/>
            </p:nvSpPr>
            <p:spPr>
              <a:xfrm>
                <a:off x="7849250" y="3367160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68" name="Rounded Rectangle 13">
              <a:extLst>
                <a:ext uri="{FF2B5EF4-FFF2-40B4-BE49-F238E27FC236}">
                  <a16:creationId xmlns:a16="http://schemas.microsoft.com/office/drawing/2014/main" id="{DE2D9A82-4E3C-8444-A506-6C66D7EDD23C}"/>
                </a:ext>
              </a:extLst>
            </p:cNvPr>
            <p:cNvSpPr/>
            <p:nvPr/>
          </p:nvSpPr>
          <p:spPr>
            <a:xfrm>
              <a:off x="5066070" y="1653454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7030A0"/>
              </a:solidFill>
            </a:ln>
            <a:effectLst>
              <a:outerShdw blurRad="25400" dist="12700" dir="5400000" algn="t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69" name="Group 53">
              <a:extLst>
                <a:ext uri="{FF2B5EF4-FFF2-40B4-BE49-F238E27FC236}">
                  <a16:creationId xmlns:a16="http://schemas.microsoft.com/office/drawing/2014/main" id="{6DF5B23A-FE04-F837-1D0E-CD4B3E091839}"/>
                </a:ext>
              </a:extLst>
            </p:cNvPr>
            <p:cNvGrpSpPr/>
            <p:nvPr/>
          </p:nvGrpSpPr>
          <p:grpSpPr>
            <a:xfrm>
              <a:off x="4009956" y="1753049"/>
              <a:ext cx="543600" cy="215988"/>
              <a:chOff x="6793136" y="2336801"/>
              <a:chExt cx="543600" cy="215988"/>
            </a:xfrm>
          </p:grpSpPr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58627376-9351-7161-38D1-27C1DB1B65EB}"/>
                  </a:ext>
                </a:extLst>
              </p:cNvPr>
              <p:cNvSpPr txBox="1"/>
              <p:nvPr/>
            </p:nvSpPr>
            <p:spPr>
              <a:xfrm>
                <a:off x="6793136" y="2336802"/>
                <a:ext cx="543600" cy="215987"/>
              </a:xfrm>
              <a:prstGeom prst="roundRect">
                <a:avLst>
                  <a:gd name="adj" fmla="val 7112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Виртуальный проектный офис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для исследователя</a:t>
                </a:r>
              </a:p>
            </p:txBody>
          </p:sp>
          <p:sp>
            <p:nvSpPr>
              <p:cNvPr id="187" name="Rounded Rectangle 599">
                <a:extLst>
                  <a:ext uri="{FF2B5EF4-FFF2-40B4-BE49-F238E27FC236}">
                    <a16:creationId xmlns:a16="http://schemas.microsoft.com/office/drawing/2014/main" id="{0F04B085-BA96-DBE6-8835-779E4C54847B}"/>
                  </a:ext>
                </a:extLst>
              </p:cNvPr>
              <p:cNvSpPr/>
              <p:nvPr/>
            </p:nvSpPr>
            <p:spPr>
              <a:xfrm>
                <a:off x="7282736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70" name="Group 54">
              <a:extLst>
                <a:ext uri="{FF2B5EF4-FFF2-40B4-BE49-F238E27FC236}">
                  <a16:creationId xmlns:a16="http://schemas.microsoft.com/office/drawing/2014/main" id="{406BB9E7-6685-8E0A-BC5E-EE2ED2DF6C5A}"/>
                </a:ext>
              </a:extLst>
            </p:cNvPr>
            <p:cNvGrpSpPr/>
            <p:nvPr/>
          </p:nvGrpSpPr>
          <p:grpSpPr>
            <a:xfrm>
              <a:off x="4009956" y="1994581"/>
              <a:ext cx="543600" cy="216171"/>
              <a:chOff x="6793136" y="2594377"/>
              <a:chExt cx="543600" cy="216171"/>
            </a:xfrm>
          </p:grpSpPr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3DB638B8-7B0C-2717-A9F6-44A827CB312F}"/>
                  </a:ext>
                </a:extLst>
              </p:cNvPr>
              <p:cNvSpPr txBox="1"/>
              <p:nvPr/>
            </p:nvSpPr>
            <p:spPr>
              <a:xfrm>
                <a:off x="6793136" y="2594561"/>
                <a:ext cx="543600" cy="215987"/>
              </a:xfrm>
              <a:prstGeom prst="roundRect">
                <a:avLst>
                  <a:gd name="adj" fmla="val 882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Поисковая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платформа патентной информации</a:t>
                </a:r>
              </a:p>
            </p:txBody>
          </p:sp>
          <p:sp>
            <p:nvSpPr>
              <p:cNvPr id="185" name="Rounded Rectangle 600">
                <a:extLst>
                  <a:ext uri="{FF2B5EF4-FFF2-40B4-BE49-F238E27FC236}">
                    <a16:creationId xmlns:a16="http://schemas.microsoft.com/office/drawing/2014/main" id="{C75785C6-24A1-1946-91ED-0C9644C11ADB}"/>
                  </a:ext>
                </a:extLst>
              </p:cNvPr>
              <p:cNvSpPr/>
              <p:nvPr/>
            </p:nvSpPr>
            <p:spPr>
              <a:xfrm>
                <a:off x="7282736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71" name="Group 55">
              <a:extLst>
                <a:ext uri="{FF2B5EF4-FFF2-40B4-BE49-F238E27FC236}">
                  <a16:creationId xmlns:a16="http://schemas.microsoft.com/office/drawing/2014/main" id="{74CB9839-F563-3669-389D-C5EBCBF92370}"/>
                </a:ext>
              </a:extLst>
            </p:cNvPr>
            <p:cNvGrpSpPr/>
            <p:nvPr/>
          </p:nvGrpSpPr>
          <p:grpSpPr>
            <a:xfrm>
              <a:off x="4009956" y="2230628"/>
              <a:ext cx="543600" cy="219153"/>
              <a:chOff x="6793136" y="2849142"/>
              <a:chExt cx="543600" cy="219153"/>
            </a:xfrm>
          </p:grpSpPr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C69A9BDA-8D1D-D433-A141-91DA64C21171}"/>
                  </a:ext>
                </a:extLst>
              </p:cNvPr>
              <p:cNvSpPr txBox="1"/>
              <p:nvPr/>
            </p:nvSpPr>
            <p:spPr>
              <a:xfrm>
                <a:off x="6793136" y="2852308"/>
                <a:ext cx="543600" cy="215987"/>
              </a:xfrm>
              <a:prstGeom prst="roundRect">
                <a:avLst>
                  <a:gd name="adj" fmla="val 686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Технологические запросы от бизнеса</a:t>
                </a:r>
              </a:p>
            </p:txBody>
          </p:sp>
          <p:sp>
            <p:nvSpPr>
              <p:cNvPr id="183" name="Rounded Rectangle 601">
                <a:extLst>
                  <a:ext uri="{FF2B5EF4-FFF2-40B4-BE49-F238E27FC236}">
                    <a16:creationId xmlns:a16="http://schemas.microsoft.com/office/drawing/2014/main" id="{F9BF4F88-2055-670C-2B8F-4FF20892FDEF}"/>
                  </a:ext>
                </a:extLst>
              </p:cNvPr>
              <p:cNvSpPr/>
              <p:nvPr/>
            </p:nvSpPr>
            <p:spPr>
              <a:xfrm>
                <a:off x="7282736" y="28491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72" name="Group 962">
              <a:extLst>
                <a:ext uri="{FF2B5EF4-FFF2-40B4-BE49-F238E27FC236}">
                  <a16:creationId xmlns:a16="http://schemas.microsoft.com/office/drawing/2014/main" id="{8E739B9D-F0B2-8342-0D7B-8596B5478822}"/>
                </a:ext>
              </a:extLst>
            </p:cNvPr>
            <p:cNvGrpSpPr/>
            <p:nvPr/>
          </p:nvGrpSpPr>
          <p:grpSpPr>
            <a:xfrm>
              <a:off x="4576470" y="1753049"/>
              <a:ext cx="543600" cy="215988"/>
              <a:chOff x="7359650" y="2336801"/>
              <a:chExt cx="543600" cy="215988"/>
            </a:xfrm>
          </p:grpSpPr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4CC93D60-4D33-F395-3F59-8FFCB5F53ECA}"/>
                  </a:ext>
                </a:extLst>
              </p:cNvPr>
              <p:cNvSpPr txBox="1"/>
              <p:nvPr/>
            </p:nvSpPr>
            <p:spPr>
              <a:xfrm>
                <a:off x="7359650" y="2336802"/>
                <a:ext cx="543600" cy="215987"/>
              </a:xfrm>
              <a:prstGeom prst="roundRect">
                <a:avLst>
                  <a:gd name="adj" fmla="val 7112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Цифровой помощник по выбору инструмента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финансирования</a:t>
                </a:r>
              </a:p>
            </p:txBody>
          </p:sp>
          <p:sp>
            <p:nvSpPr>
              <p:cNvPr id="181" name="Rounded Rectangle 604">
                <a:extLst>
                  <a:ext uri="{FF2B5EF4-FFF2-40B4-BE49-F238E27FC236}">
                    <a16:creationId xmlns:a16="http://schemas.microsoft.com/office/drawing/2014/main" id="{4E472C31-C6D0-830D-BBEA-8A70C9078364}"/>
                  </a:ext>
                </a:extLst>
              </p:cNvPr>
              <p:cNvSpPr/>
              <p:nvPr/>
            </p:nvSpPr>
            <p:spPr>
              <a:xfrm>
                <a:off x="7849250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73" name="Group 61">
              <a:extLst>
                <a:ext uri="{FF2B5EF4-FFF2-40B4-BE49-F238E27FC236}">
                  <a16:creationId xmlns:a16="http://schemas.microsoft.com/office/drawing/2014/main" id="{73C2056C-E4B3-5236-B1B2-E32129B747AB}"/>
                </a:ext>
              </a:extLst>
            </p:cNvPr>
            <p:cNvGrpSpPr/>
            <p:nvPr/>
          </p:nvGrpSpPr>
          <p:grpSpPr>
            <a:xfrm>
              <a:off x="4576470" y="1994581"/>
              <a:ext cx="543600" cy="216171"/>
              <a:chOff x="7359650" y="2594377"/>
              <a:chExt cx="543600" cy="216171"/>
            </a:xfrm>
          </p:grpSpPr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E0BECD76-3013-0752-CD58-CC394404D710}"/>
                  </a:ext>
                </a:extLst>
              </p:cNvPr>
              <p:cNvSpPr txBox="1"/>
              <p:nvPr/>
            </p:nvSpPr>
            <p:spPr>
              <a:xfrm>
                <a:off x="7359650" y="2594561"/>
                <a:ext cx="543600" cy="215987"/>
              </a:xfrm>
              <a:prstGeom prst="roundRect">
                <a:avLst>
                  <a:gd name="adj" fmla="val 882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Сервис доступа 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к системам научного цитирования</a:t>
                </a:r>
              </a:p>
            </p:txBody>
          </p:sp>
          <p:sp>
            <p:nvSpPr>
              <p:cNvPr id="179" name="Rounded Rectangle 605">
                <a:extLst>
                  <a:ext uri="{FF2B5EF4-FFF2-40B4-BE49-F238E27FC236}">
                    <a16:creationId xmlns:a16="http://schemas.microsoft.com/office/drawing/2014/main" id="{035865D7-CDF4-FBE8-FD94-DD48E58CB04E}"/>
                  </a:ext>
                </a:extLst>
              </p:cNvPr>
              <p:cNvSpPr/>
              <p:nvPr/>
            </p:nvSpPr>
            <p:spPr>
              <a:xfrm>
                <a:off x="7849250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74" name="Group 57">
              <a:extLst>
                <a:ext uri="{FF2B5EF4-FFF2-40B4-BE49-F238E27FC236}">
                  <a16:creationId xmlns:a16="http://schemas.microsoft.com/office/drawing/2014/main" id="{F0A4EF69-38F5-7E43-7425-4A17E3F606AB}"/>
                </a:ext>
              </a:extLst>
            </p:cNvPr>
            <p:cNvGrpSpPr/>
            <p:nvPr/>
          </p:nvGrpSpPr>
          <p:grpSpPr>
            <a:xfrm>
              <a:off x="4576470" y="2230628"/>
              <a:ext cx="543600" cy="219153"/>
              <a:chOff x="7359650" y="2849142"/>
              <a:chExt cx="543600" cy="219153"/>
            </a:xfrm>
          </p:grpSpPr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81A9AB06-3017-16AD-3259-349419E273A1}"/>
                  </a:ext>
                </a:extLst>
              </p:cNvPr>
              <p:cNvSpPr txBox="1"/>
              <p:nvPr/>
            </p:nvSpPr>
            <p:spPr>
              <a:xfrm>
                <a:off x="7359650" y="2852308"/>
                <a:ext cx="543600" cy="215987"/>
              </a:xfrm>
              <a:prstGeom prst="roundRect">
                <a:avLst>
                  <a:gd name="adj" fmla="val 686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Навигатор научных конференций</a:t>
                </a:r>
              </a:p>
            </p:txBody>
          </p:sp>
          <p:sp>
            <p:nvSpPr>
              <p:cNvPr id="177" name="Rounded Rectangle 606">
                <a:extLst>
                  <a:ext uri="{FF2B5EF4-FFF2-40B4-BE49-F238E27FC236}">
                    <a16:creationId xmlns:a16="http://schemas.microsoft.com/office/drawing/2014/main" id="{2CEE3F48-B0DF-6B7A-3DCE-9E18C5CB854E}"/>
                  </a:ext>
                </a:extLst>
              </p:cNvPr>
              <p:cNvSpPr/>
              <p:nvPr/>
            </p:nvSpPr>
            <p:spPr>
              <a:xfrm>
                <a:off x="7849250" y="28491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65FC99D6-2650-8159-61C3-78F2D20E2C86}"/>
                </a:ext>
              </a:extLst>
            </p:cNvPr>
            <p:cNvSpPr txBox="1"/>
            <p:nvPr/>
          </p:nvSpPr>
          <p:spPr>
            <a:xfrm>
              <a:off x="4009956" y="2951488"/>
              <a:ext cx="1116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7030A0"/>
              </a:solidFill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>
              <a:defPPr>
                <a:defRPr lang="ru-RU"/>
              </a:defPPr>
              <a:lvl1pPr>
                <a:lnSpc>
                  <a:spcPct val="80000"/>
                </a:lnSpc>
                <a:defRPr sz="600" kern="0">
                  <a:latin typeface="SB Sans Text" panose="020B0503040504020204" pitchFamily="34" charset="-52"/>
                  <a:ea typeface="Roboto Slab" pitchFamily="2" charset="0"/>
                  <a:cs typeface="SB Sans Text" panose="020B0503040504020204" pitchFamily="34" charset="-5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…</a:t>
              </a:r>
            </a:p>
          </p:txBody>
        </p:sp>
      </p:grpSp>
      <p:sp>
        <p:nvSpPr>
          <p:cNvPr id="1231" name="Скругленный прямоугольник 531">
            <a:extLst>
              <a:ext uri="{FF2B5EF4-FFF2-40B4-BE49-F238E27FC236}">
                <a16:creationId xmlns:a16="http://schemas.microsoft.com/office/drawing/2014/main" id="{3C2404D6-993A-2835-4979-41BC437E35E1}"/>
              </a:ext>
            </a:extLst>
          </p:cNvPr>
          <p:cNvSpPr/>
          <p:nvPr/>
        </p:nvSpPr>
        <p:spPr>
          <a:xfrm>
            <a:off x="6470349" y="1800298"/>
            <a:ext cx="626929" cy="1447183"/>
          </a:xfrm>
          <a:prstGeom prst="roundRect">
            <a:avLst>
              <a:gd name="adj" fmla="val 1822"/>
            </a:avLst>
          </a:prstGeom>
          <a:solidFill>
            <a:srgbClr val="C9D8FB">
              <a:alpha val="50000"/>
            </a:srgbClr>
          </a:solidFill>
          <a:ln w="25400" cap="flat" cmpd="sng" algn="ctr">
            <a:solidFill>
              <a:srgbClr val="7030A0"/>
            </a:solidFill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Segoe UI" panose="020B0502040204020203" pitchFamily="34" charset="0"/>
            </a:endParaRPr>
          </a:p>
        </p:txBody>
      </p:sp>
      <p:sp>
        <p:nvSpPr>
          <p:cNvPr id="1232" name="object 3">
            <a:extLst>
              <a:ext uri="{FF2B5EF4-FFF2-40B4-BE49-F238E27FC236}">
                <a16:creationId xmlns:a16="http://schemas.microsoft.com/office/drawing/2014/main" id="{2A6B5628-8CA2-4C1D-3065-1BB014FD9617}"/>
              </a:ext>
            </a:extLst>
          </p:cNvPr>
          <p:cNvSpPr txBox="1"/>
          <p:nvPr/>
        </p:nvSpPr>
        <p:spPr>
          <a:xfrm>
            <a:off x="6524649" y="1816196"/>
            <a:ext cx="112219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-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rPr>
              <a:t>Спорт</a:t>
            </a:r>
          </a:p>
        </p:txBody>
      </p:sp>
      <p:sp>
        <p:nvSpPr>
          <p:cNvPr id="1233" name="TextBox 1232">
            <a:extLst>
              <a:ext uri="{FF2B5EF4-FFF2-40B4-BE49-F238E27FC236}">
                <a16:creationId xmlns:a16="http://schemas.microsoft.com/office/drawing/2014/main" id="{86F13B35-A4C6-302F-AF7A-91C485E822EF}"/>
              </a:ext>
            </a:extLst>
          </p:cNvPr>
          <p:cNvSpPr txBox="1"/>
          <p:nvPr/>
        </p:nvSpPr>
        <p:spPr>
          <a:xfrm>
            <a:off x="6527688" y="2726303"/>
            <a:ext cx="546615" cy="176805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 w="6350">
            <a:noFill/>
          </a:ln>
          <a:effectLst>
            <a:outerShdw blurRad="96944" dist="111931" dir="5040000" algn="tl" rotWithShape="0">
              <a:schemeClr val="accent1">
                <a:lumMod val="50000"/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" tIns="0" rIns="10800" bIns="0" rtlCol="0" anchor="ctr"/>
          <a:lstStyle>
            <a:defPPr>
              <a:defRPr lang="ru-RU"/>
            </a:defPPr>
            <a:lvl1pPr>
              <a:lnSpc>
                <a:spcPct val="80000"/>
              </a:lnSpc>
              <a:defRPr sz="380" kern="0">
                <a:solidFill>
                  <a:schemeClr val="tx1"/>
                </a:solidFill>
                <a:latin typeface="SB Sans Text" panose="020B0503040504020204" pitchFamily="34" charset="-52"/>
                <a:ea typeface="Roboto Slab" pitchFamily="2" charset="0"/>
                <a:cs typeface="SB Sans Text" panose="020B0503040504020204" pitchFamily="34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rPr>
              <a:t>Присвоение званий</a:t>
            </a:r>
            <a:br>
              <a:rPr kumimoji="0" lang="ru-RU" sz="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ru-RU" sz="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rPr>
              <a:t>и спортивных</a:t>
            </a:r>
            <a:br>
              <a:rPr kumimoji="0" lang="ru-RU" sz="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ru-RU" sz="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rPr>
              <a:t>разрядов</a:t>
            </a:r>
          </a:p>
        </p:txBody>
      </p:sp>
      <p:grpSp>
        <p:nvGrpSpPr>
          <p:cNvPr id="1234" name="Group 963">
            <a:extLst>
              <a:ext uri="{FF2B5EF4-FFF2-40B4-BE49-F238E27FC236}">
                <a16:creationId xmlns:a16="http://schemas.microsoft.com/office/drawing/2014/main" id="{BB945890-2B2E-A1FE-DE2E-655564BE6906}"/>
              </a:ext>
            </a:extLst>
          </p:cNvPr>
          <p:cNvGrpSpPr/>
          <p:nvPr/>
        </p:nvGrpSpPr>
        <p:grpSpPr>
          <a:xfrm>
            <a:off x="6524649" y="2482720"/>
            <a:ext cx="546615" cy="217078"/>
            <a:chOff x="6793136" y="3110042"/>
            <a:chExt cx="543600" cy="216000"/>
          </a:xfrm>
        </p:grpSpPr>
        <p:sp>
          <p:nvSpPr>
            <p:cNvPr id="1262" name="TextBox 1261">
              <a:extLst>
                <a:ext uri="{FF2B5EF4-FFF2-40B4-BE49-F238E27FC236}">
                  <a16:creationId xmlns:a16="http://schemas.microsoft.com/office/drawing/2014/main" id="{E96A136D-B88F-F2C7-9AF9-BF54CE5BACE1}"/>
                </a:ext>
              </a:extLst>
            </p:cNvPr>
            <p:cNvSpPr txBox="1"/>
            <p:nvPr/>
          </p:nvSpPr>
          <p:spPr>
            <a:xfrm>
              <a:off x="6793136" y="3110042"/>
              <a:ext cx="543600" cy="216000"/>
            </a:xfrm>
            <a:prstGeom prst="roundRect">
              <a:avLst>
                <a:gd name="adj" fmla="val 4421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>
                <a:lnSpc>
                  <a:spcPct val="80000"/>
                </a:lnSpc>
                <a:defRPr sz="380" kern="0">
                  <a:solidFill>
                    <a:schemeClr val="tx1"/>
                  </a:solidFill>
                  <a:latin typeface="SB Sans Text" panose="020B0503040504020204" pitchFamily="34" charset="-52"/>
                  <a:ea typeface="Roboto Slab" pitchFamily="2" charset="0"/>
                  <a:cs typeface="SB Sans Text" panose="020B0503040504020204" pitchFamily="34" charset="-5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Присвоение квалификационных категорий</a:t>
              </a:r>
              <a:b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спорт. судей</a:t>
              </a:r>
            </a:p>
          </p:txBody>
        </p:sp>
        <p:sp>
          <p:nvSpPr>
            <p:cNvPr id="1263" name="Rounded Rectangle 602">
              <a:extLst>
                <a:ext uri="{FF2B5EF4-FFF2-40B4-BE49-F238E27FC236}">
                  <a16:creationId xmlns:a16="http://schemas.microsoft.com/office/drawing/2014/main" id="{6E617350-EE09-E75A-86E1-D3C082F2B209}"/>
                </a:ext>
              </a:extLst>
            </p:cNvPr>
            <p:cNvSpPr/>
            <p:nvPr/>
          </p:nvSpPr>
          <p:spPr>
            <a:xfrm>
              <a:off x="7282736" y="3110042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7987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260" name="TextBox 1259">
            <a:extLst>
              <a:ext uri="{FF2B5EF4-FFF2-40B4-BE49-F238E27FC236}">
                <a16:creationId xmlns:a16="http://schemas.microsoft.com/office/drawing/2014/main" id="{E77313FA-266B-72B7-4433-6E1416B9932B}"/>
              </a:ext>
            </a:extLst>
          </p:cNvPr>
          <p:cNvSpPr txBox="1"/>
          <p:nvPr/>
        </p:nvSpPr>
        <p:spPr>
          <a:xfrm>
            <a:off x="7175221" y="2484204"/>
            <a:ext cx="448073" cy="21707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 w="6350">
            <a:noFill/>
          </a:ln>
          <a:effectLst>
            <a:outerShdw blurRad="96944" dist="111931" dir="5040000" algn="tl" rotWithShape="0">
              <a:schemeClr val="accent1">
                <a:lumMod val="50000"/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" tIns="0" rIns="10800" bIns="0" rtlCol="0" anchor="ctr"/>
          <a:lstStyle>
            <a:defPPr>
              <a:defRPr lang="ru-RU"/>
            </a:defPPr>
            <a:lvl1pPr>
              <a:lnSpc>
                <a:spcPct val="80000"/>
              </a:lnSpc>
              <a:defRPr sz="380" kern="0">
                <a:solidFill>
                  <a:schemeClr val="tx1"/>
                </a:solidFill>
                <a:latin typeface="SB Sans Text" panose="020B0503040504020204" pitchFamily="34" charset="-52"/>
                <a:ea typeface="Roboto Slab" pitchFamily="2" charset="0"/>
                <a:cs typeface="SB Sans Text" panose="020B0503040504020204" pitchFamily="34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rPr>
              <a:t>Формирование</a:t>
            </a:r>
            <a:br>
              <a:rPr kumimoji="0" lang="ru-RU" sz="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ru-RU" sz="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rPr>
              <a:t>и ведение единого реестра туроператоров</a:t>
            </a:r>
          </a:p>
        </p:txBody>
      </p:sp>
      <p:sp>
        <p:nvSpPr>
          <p:cNvPr id="1261" name="Rounded Rectangle 603">
            <a:extLst>
              <a:ext uri="{FF2B5EF4-FFF2-40B4-BE49-F238E27FC236}">
                <a16:creationId xmlns:a16="http://schemas.microsoft.com/office/drawing/2014/main" id="{BF00CAF1-9F62-9511-4996-AAA1A3090793}"/>
              </a:ext>
            </a:extLst>
          </p:cNvPr>
          <p:cNvSpPr/>
          <p:nvPr/>
        </p:nvSpPr>
        <p:spPr>
          <a:xfrm>
            <a:off x="7572898" y="2483865"/>
            <a:ext cx="51283" cy="54269"/>
          </a:xfrm>
          <a:prstGeom prst="roundRect">
            <a:avLst/>
          </a:prstGeom>
          <a:solidFill>
            <a:schemeClr val="bg1"/>
          </a:solidFill>
          <a:ln w="6350">
            <a:solidFill>
              <a:srgbClr val="7987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58" name="TextBox 1257">
            <a:extLst>
              <a:ext uri="{FF2B5EF4-FFF2-40B4-BE49-F238E27FC236}">
                <a16:creationId xmlns:a16="http://schemas.microsoft.com/office/drawing/2014/main" id="{EC0D2617-793F-0E1A-132D-96129790CD2B}"/>
              </a:ext>
            </a:extLst>
          </p:cNvPr>
          <p:cNvSpPr txBox="1"/>
          <p:nvPr/>
        </p:nvSpPr>
        <p:spPr>
          <a:xfrm>
            <a:off x="6529965" y="2916007"/>
            <a:ext cx="546615" cy="21707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 w="6350">
            <a:noFill/>
          </a:ln>
          <a:effectLst>
            <a:outerShdw blurRad="96944" dist="111931" dir="5040000" algn="tl" rotWithShape="0">
              <a:schemeClr val="accent1">
                <a:lumMod val="50000"/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" tIns="0" rIns="10800" bIns="0" rtlCol="0" anchor="ctr"/>
          <a:lstStyle>
            <a:defPPr>
              <a:defRPr lang="ru-RU"/>
            </a:defPPr>
            <a:lvl1pPr>
              <a:lnSpc>
                <a:spcPct val="80000"/>
              </a:lnSpc>
              <a:defRPr sz="380" kern="0">
                <a:solidFill>
                  <a:schemeClr val="tx1"/>
                </a:solidFill>
                <a:latin typeface="SB Sans Text" panose="020B0503040504020204" pitchFamily="34" charset="-52"/>
                <a:ea typeface="Roboto Slab" pitchFamily="2" charset="0"/>
                <a:cs typeface="SB Sans Text" panose="020B0503040504020204" pitchFamily="34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rPr>
              <a:t>Планирование спортивных мероприятий (ед. календарный план)</a:t>
            </a:r>
          </a:p>
        </p:txBody>
      </p:sp>
      <p:sp>
        <p:nvSpPr>
          <p:cNvPr id="1259" name="Rounded Rectangle 608">
            <a:extLst>
              <a:ext uri="{FF2B5EF4-FFF2-40B4-BE49-F238E27FC236}">
                <a16:creationId xmlns:a16="http://schemas.microsoft.com/office/drawing/2014/main" id="{AFB3C74D-DB95-9EED-0957-2870A29EA7F1}"/>
              </a:ext>
            </a:extLst>
          </p:cNvPr>
          <p:cNvSpPr/>
          <p:nvPr/>
        </p:nvSpPr>
        <p:spPr>
          <a:xfrm>
            <a:off x="7006752" y="2928278"/>
            <a:ext cx="54300" cy="54269"/>
          </a:xfrm>
          <a:prstGeom prst="roundRect">
            <a:avLst/>
          </a:prstGeom>
          <a:solidFill>
            <a:schemeClr val="bg1"/>
          </a:solidFill>
          <a:ln w="6350">
            <a:solidFill>
              <a:srgbClr val="7987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38" name="Rounded Rectangle 13">
            <a:extLst>
              <a:ext uri="{FF2B5EF4-FFF2-40B4-BE49-F238E27FC236}">
                <a16:creationId xmlns:a16="http://schemas.microsoft.com/office/drawing/2014/main" id="{B4F7A51C-FAAC-B55C-6477-55098568FAFA}"/>
              </a:ext>
            </a:extLst>
          </p:cNvPr>
          <p:cNvSpPr/>
          <p:nvPr/>
        </p:nvSpPr>
        <p:spPr>
          <a:xfrm>
            <a:off x="7579477" y="1858066"/>
            <a:ext cx="54300" cy="54269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>
            <a:outerShdw blurRad="25400" dist="12700" dir="5400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239" name="Group 53">
            <a:extLst>
              <a:ext uri="{FF2B5EF4-FFF2-40B4-BE49-F238E27FC236}">
                <a16:creationId xmlns:a16="http://schemas.microsoft.com/office/drawing/2014/main" id="{C938ACA4-87FC-2FE0-D2D3-A201EC3B76F7}"/>
              </a:ext>
            </a:extLst>
          </p:cNvPr>
          <p:cNvGrpSpPr/>
          <p:nvPr/>
        </p:nvGrpSpPr>
        <p:grpSpPr>
          <a:xfrm>
            <a:off x="6524649" y="2058105"/>
            <a:ext cx="546615" cy="125061"/>
            <a:chOff x="6793136" y="2336799"/>
            <a:chExt cx="543600" cy="215990"/>
          </a:xfrm>
        </p:grpSpPr>
        <p:sp>
          <p:nvSpPr>
            <p:cNvPr id="1256" name="TextBox 1255">
              <a:extLst>
                <a:ext uri="{FF2B5EF4-FFF2-40B4-BE49-F238E27FC236}">
                  <a16:creationId xmlns:a16="http://schemas.microsoft.com/office/drawing/2014/main" id="{82FF4E17-76DB-64F1-2963-2F9B414612FC}"/>
                </a:ext>
              </a:extLst>
            </p:cNvPr>
            <p:cNvSpPr txBox="1"/>
            <p:nvPr/>
          </p:nvSpPr>
          <p:spPr>
            <a:xfrm>
              <a:off x="6793136" y="2336802"/>
              <a:ext cx="543600" cy="215987"/>
            </a:xfrm>
            <a:prstGeom prst="roundRect">
              <a:avLst>
                <a:gd name="adj" fmla="val 7112"/>
              </a:avLst>
            </a:prstGeom>
            <a:gradFill flip="none" rotWithShape="1">
              <a:gsLst>
                <a:gs pos="100000">
                  <a:srgbClr val="7B9EDC"/>
                </a:gs>
                <a:gs pos="0">
                  <a:srgbClr val="6191DD"/>
                </a:gs>
              </a:gsLst>
              <a:lin ang="0" scaled="0"/>
              <a:tileRect/>
            </a:gra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Бронирование спортивной площадки</a:t>
              </a:r>
            </a:p>
          </p:txBody>
        </p:sp>
        <p:sp>
          <p:nvSpPr>
            <p:cNvPr id="1257" name="Rounded Rectangle 599">
              <a:extLst>
                <a:ext uri="{FF2B5EF4-FFF2-40B4-BE49-F238E27FC236}">
                  <a16:creationId xmlns:a16="http://schemas.microsoft.com/office/drawing/2014/main" id="{5D88426A-4F16-790A-6C4D-D7656D0D6F8D}"/>
                </a:ext>
              </a:extLst>
            </p:cNvPr>
            <p:cNvSpPr/>
            <p:nvPr/>
          </p:nvSpPr>
          <p:spPr>
            <a:xfrm>
              <a:off x="7282736" y="2336799"/>
              <a:ext cx="54000" cy="93262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>
              <a:outerShdw blurRad="25400" dist="12700" dir="5400000" algn="t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240" name="Group 54">
            <a:extLst>
              <a:ext uri="{FF2B5EF4-FFF2-40B4-BE49-F238E27FC236}">
                <a16:creationId xmlns:a16="http://schemas.microsoft.com/office/drawing/2014/main" id="{EB77B5A0-5181-D067-7F36-615D6E6D28E6}"/>
              </a:ext>
            </a:extLst>
          </p:cNvPr>
          <p:cNvGrpSpPr/>
          <p:nvPr/>
        </p:nvGrpSpPr>
        <p:grpSpPr>
          <a:xfrm>
            <a:off x="6524649" y="2193743"/>
            <a:ext cx="546615" cy="130355"/>
            <a:chOff x="6793136" y="2594377"/>
            <a:chExt cx="543600" cy="129708"/>
          </a:xfrm>
        </p:grpSpPr>
        <p:sp>
          <p:nvSpPr>
            <p:cNvPr id="1254" name="TextBox 1253">
              <a:extLst>
                <a:ext uri="{FF2B5EF4-FFF2-40B4-BE49-F238E27FC236}">
                  <a16:creationId xmlns:a16="http://schemas.microsoft.com/office/drawing/2014/main" id="{FFE58994-E5FE-1AD5-8FCD-FE232EF30319}"/>
                </a:ext>
              </a:extLst>
            </p:cNvPr>
            <p:cNvSpPr txBox="1"/>
            <p:nvPr/>
          </p:nvSpPr>
          <p:spPr>
            <a:xfrm>
              <a:off x="6793136" y="2594561"/>
              <a:ext cx="543600" cy="129524"/>
            </a:xfrm>
            <a:prstGeom prst="roundRect">
              <a:avLst>
                <a:gd name="adj" fmla="val 8827"/>
              </a:avLst>
            </a:prstGeom>
            <a:gradFill flip="none" rotWithShape="1">
              <a:gsLst>
                <a:gs pos="100000">
                  <a:srgbClr val="7B9EDC"/>
                </a:gs>
                <a:gs pos="0">
                  <a:srgbClr val="6191DD"/>
                </a:gs>
              </a:gsLst>
              <a:lin ang="0" scaled="0"/>
              <a:tileRect/>
            </a:gra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Запись в спортшколу</a:t>
              </a:r>
            </a:p>
          </p:txBody>
        </p:sp>
        <p:sp>
          <p:nvSpPr>
            <p:cNvPr id="1255" name="Rounded Rectangle 600">
              <a:extLst>
                <a:ext uri="{FF2B5EF4-FFF2-40B4-BE49-F238E27FC236}">
                  <a16:creationId xmlns:a16="http://schemas.microsoft.com/office/drawing/2014/main" id="{1DB34F50-39B1-6557-F88F-1D39B3766C18}"/>
                </a:ext>
              </a:extLst>
            </p:cNvPr>
            <p:cNvSpPr/>
            <p:nvPr/>
          </p:nvSpPr>
          <p:spPr>
            <a:xfrm>
              <a:off x="7282736" y="2594377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>
              <a:outerShdw blurRad="25400" dist="12700" dir="5400000" algn="t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241" name="Group 55">
            <a:extLst>
              <a:ext uri="{FF2B5EF4-FFF2-40B4-BE49-F238E27FC236}">
                <a16:creationId xmlns:a16="http://schemas.microsoft.com/office/drawing/2014/main" id="{6522FCD3-389C-8E43-9C67-1D97BB6D8914}"/>
              </a:ext>
            </a:extLst>
          </p:cNvPr>
          <p:cNvGrpSpPr/>
          <p:nvPr/>
        </p:nvGrpSpPr>
        <p:grpSpPr>
          <a:xfrm>
            <a:off x="6524649" y="2339309"/>
            <a:ext cx="546615" cy="118370"/>
            <a:chOff x="6793136" y="2849142"/>
            <a:chExt cx="543600" cy="117783"/>
          </a:xfrm>
        </p:grpSpPr>
        <p:sp>
          <p:nvSpPr>
            <p:cNvPr id="1252" name="TextBox 1251">
              <a:extLst>
                <a:ext uri="{FF2B5EF4-FFF2-40B4-BE49-F238E27FC236}">
                  <a16:creationId xmlns:a16="http://schemas.microsoft.com/office/drawing/2014/main" id="{5ED3FF3B-A7A1-4FB7-6D86-E479A307FFB0}"/>
                </a:ext>
              </a:extLst>
            </p:cNvPr>
            <p:cNvSpPr txBox="1"/>
            <p:nvPr/>
          </p:nvSpPr>
          <p:spPr>
            <a:xfrm>
              <a:off x="6793136" y="2852308"/>
              <a:ext cx="543600" cy="114617"/>
            </a:xfrm>
            <a:prstGeom prst="roundRect">
              <a:avLst>
                <a:gd name="adj" fmla="val 6867"/>
              </a:avLst>
            </a:prstGeom>
            <a:gradFill flip="none" rotWithShape="1">
              <a:gsLst>
                <a:gs pos="100000">
                  <a:srgbClr val="7B9EDC"/>
                </a:gs>
                <a:gs pos="0">
                  <a:srgbClr val="6191DD"/>
                </a:gs>
              </a:gsLst>
              <a:lin ang="0" scaled="0"/>
              <a:tileRect/>
            </a:gra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Дневник спортсмена</a:t>
              </a:r>
            </a:p>
          </p:txBody>
        </p:sp>
        <p:sp>
          <p:nvSpPr>
            <p:cNvPr id="1253" name="Rounded Rectangle 601">
              <a:extLst>
                <a:ext uri="{FF2B5EF4-FFF2-40B4-BE49-F238E27FC236}">
                  <a16:creationId xmlns:a16="http://schemas.microsoft.com/office/drawing/2014/main" id="{9EC80619-6C64-5564-01F7-1B933F3478EC}"/>
                </a:ext>
              </a:extLst>
            </p:cNvPr>
            <p:cNvSpPr/>
            <p:nvPr/>
          </p:nvSpPr>
          <p:spPr>
            <a:xfrm>
              <a:off x="7282736" y="2849142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>
              <a:outerShdw blurRad="25400" dist="12700" dir="5400000" algn="t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242" name="Group 962">
            <a:extLst>
              <a:ext uri="{FF2B5EF4-FFF2-40B4-BE49-F238E27FC236}">
                <a16:creationId xmlns:a16="http://schemas.microsoft.com/office/drawing/2014/main" id="{73BF1EBE-A924-78FB-39C3-5ED68AB8AD7C}"/>
              </a:ext>
            </a:extLst>
          </p:cNvPr>
          <p:cNvGrpSpPr/>
          <p:nvPr/>
        </p:nvGrpSpPr>
        <p:grpSpPr>
          <a:xfrm>
            <a:off x="6525618" y="1937395"/>
            <a:ext cx="544466" cy="105556"/>
            <a:chOff x="7366522" y="2336801"/>
            <a:chExt cx="541463" cy="215988"/>
          </a:xfrm>
        </p:grpSpPr>
        <p:sp>
          <p:nvSpPr>
            <p:cNvPr id="1250" name="TextBox 1249">
              <a:extLst>
                <a:ext uri="{FF2B5EF4-FFF2-40B4-BE49-F238E27FC236}">
                  <a16:creationId xmlns:a16="http://schemas.microsoft.com/office/drawing/2014/main" id="{13F8DBC5-1B74-0B92-53AA-7DFA2454BB3D}"/>
                </a:ext>
              </a:extLst>
            </p:cNvPr>
            <p:cNvSpPr txBox="1"/>
            <p:nvPr/>
          </p:nvSpPr>
          <p:spPr>
            <a:xfrm>
              <a:off x="7366522" y="2336801"/>
              <a:ext cx="536729" cy="215988"/>
            </a:xfrm>
            <a:prstGeom prst="roundRect">
              <a:avLst>
                <a:gd name="adj" fmla="val 7112"/>
              </a:avLst>
            </a:prstGeom>
            <a:gradFill flip="none" rotWithShape="1">
              <a:gsLst>
                <a:gs pos="100000">
                  <a:srgbClr val="7B9EDC"/>
                </a:gs>
                <a:gs pos="0">
                  <a:srgbClr val="6191DD"/>
                </a:gs>
              </a:gsLst>
              <a:lin ang="0" scaled="0"/>
              <a:tileRect/>
            </a:gra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ИИ-консультант тренера</a:t>
              </a:r>
            </a:p>
          </p:txBody>
        </p:sp>
        <p:sp>
          <p:nvSpPr>
            <p:cNvPr id="1251" name="Rounded Rectangle 604">
              <a:extLst>
                <a:ext uri="{FF2B5EF4-FFF2-40B4-BE49-F238E27FC236}">
                  <a16:creationId xmlns:a16="http://schemas.microsoft.com/office/drawing/2014/main" id="{0DA9228B-43A4-BB7D-02E8-522B246E37F3}"/>
                </a:ext>
              </a:extLst>
            </p:cNvPr>
            <p:cNvSpPr/>
            <p:nvPr/>
          </p:nvSpPr>
          <p:spPr>
            <a:xfrm>
              <a:off x="7853985" y="2336801"/>
              <a:ext cx="54000" cy="110494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>
              <a:outerShdw blurRad="25400" dist="12700" dir="5400000" algn="t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243" name="Group 61">
            <a:extLst>
              <a:ext uri="{FF2B5EF4-FFF2-40B4-BE49-F238E27FC236}">
                <a16:creationId xmlns:a16="http://schemas.microsoft.com/office/drawing/2014/main" id="{ADDDA8E1-136B-71A3-AFEF-B1B6B68C7F86}"/>
              </a:ext>
            </a:extLst>
          </p:cNvPr>
          <p:cNvGrpSpPr/>
          <p:nvPr/>
        </p:nvGrpSpPr>
        <p:grpSpPr>
          <a:xfrm>
            <a:off x="7168975" y="1953600"/>
            <a:ext cx="465962" cy="267926"/>
            <a:chOff x="7421928" y="2594377"/>
            <a:chExt cx="463391" cy="216171"/>
          </a:xfrm>
        </p:grpSpPr>
        <p:sp>
          <p:nvSpPr>
            <p:cNvPr id="1248" name="TextBox 1247">
              <a:extLst>
                <a:ext uri="{FF2B5EF4-FFF2-40B4-BE49-F238E27FC236}">
                  <a16:creationId xmlns:a16="http://schemas.microsoft.com/office/drawing/2014/main" id="{DB618461-0243-88AE-D946-4233CB9EF00F}"/>
                </a:ext>
              </a:extLst>
            </p:cNvPr>
            <p:cNvSpPr txBox="1"/>
            <p:nvPr/>
          </p:nvSpPr>
          <p:spPr>
            <a:xfrm>
              <a:off x="7421928" y="2594561"/>
              <a:ext cx="460593" cy="215987"/>
            </a:xfrm>
            <a:prstGeom prst="roundRect">
              <a:avLst>
                <a:gd name="adj" fmla="val 8827"/>
              </a:avLst>
            </a:prstGeom>
            <a:gradFill flip="none" rotWithShape="1">
              <a:gsLst>
                <a:gs pos="100000">
                  <a:srgbClr val="7B9EDC"/>
                </a:gs>
                <a:gs pos="0">
                  <a:srgbClr val="6191DD"/>
                </a:gs>
              </a:gsLst>
              <a:lin ang="0" scaled="0"/>
              <a:tileRect/>
            </a:gra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Информирование </a:t>
              </a:r>
              <a:b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об угрозе безопасности туристов</a:t>
              </a:r>
            </a:p>
          </p:txBody>
        </p:sp>
        <p:sp>
          <p:nvSpPr>
            <p:cNvPr id="1249" name="Rounded Rectangle 605">
              <a:extLst>
                <a:ext uri="{FF2B5EF4-FFF2-40B4-BE49-F238E27FC236}">
                  <a16:creationId xmlns:a16="http://schemas.microsoft.com/office/drawing/2014/main" id="{5C9C3218-4E7A-6D28-A6B0-D0ABB05684B2}"/>
                </a:ext>
              </a:extLst>
            </p:cNvPr>
            <p:cNvSpPr/>
            <p:nvPr/>
          </p:nvSpPr>
          <p:spPr>
            <a:xfrm>
              <a:off x="7831319" y="2594377"/>
              <a:ext cx="54000" cy="43569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>
              <a:outerShdw blurRad="25400" dist="12700" dir="5400000" algn="t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246" name="TextBox 1245">
            <a:extLst>
              <a:ext uri="{FF2B5EF4-FFF2-40B4-BE49-F238E27FC236}">
                <a16:creationId xmlns:a16="http://schemas.microsoft.com/office/drawing/2014/main" id="{D0B18446-47F2-4798-65E5-FBF5E8CC5D64}"/>
              </a:ext>
            </a:extLst>
          </p:cNvPr>
          <p:cNvSpPr txBox="1"/>
          <p:nvPr/>
        </p:nvSpPr>
        <p:spPr>
          <a:xfrm>
            <a:off x="7171356" y="2244037"/>
            <a:ext cx="456138" cy="218440"/>
          </a:xfrm>
          <a:prstGeom prst="roundRect">
            <a:avLst>
              <a:gd name="adj" fmla="val 6867"/>
            </a:avLst>
          </a:prstGeom>
          <a:gradFill flip="none" rotWithShape="1">
            <a:gsLst>
              <a:gs pos="100000">
                <a:srgbClr val="7B9EDC"/>
              </a:gs>
              <a:gs pos="0">
                <a:srgbClr val="6191DD"/>
              </a:gs>
            </a:gsLst>
            <a:lin ang="0" scaled="0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" tIns="0" rIns="10800" bIns="0" rtlCol="0" anchor="ctr"/>
          <a:lstStyle>
            <a:defPPr>
              <a:defRPr lang="ru-RU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rPr>
              <a:t>Навигатор </a:t>
            </a:r>
            <a:r>
              <a:rPr kumimoji="0" lang="ru-RU" sz="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rPr>
              <a:t>автомаршрутов</a:t>
            </a:r>
            <a:br>
              <a:rPr kumimoji="0" lang="ru-RU" sz="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ru-RU" sz="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rPr>
              <a:t>по регионам России</a:t>
            </a:r>
          </a:p>
        </p:txBody>
      </p:sp>
      <p:sp>
        <p:nvSpPr>
          <p:cNvPr id="1247" name="Rounded Rectangle 606">
            <a:extLst>
              <a:ext uri="{FF2B5EF4-FFF2-40B4-BE49-F238E27FC236}">
                <a16:creationId xmlns:a16="http://schemas.microsoft.com/office/drawing/2014/main" id="{C03911E0-1C12-A8BE-F110-F497008A4F60}"/>
              </a:ext>
            </a:extLst>
          </p:cNvPr>
          <p:cNvSpPr/>
          <p:nvPr/>
        </p:nvSpPr>
        <p:spPr>
          <a:xfrm>
            <a:off x="7570517" y="2237655"/>
            <a:ext cx="54300" cy="54269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>
            <a:outerShdw blurRad="25400" dist="12700" dir="5400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45" name="TextBox 1244">
            <a:extLst>
              <a:ext uri="{FF2B5EF4-FFF2-40B4-BE49-F238E27FC236}">
                <a16:creationId xmlns:a16="http://schemas.microsoft.com/office/drawing/2014/main" id="{C5B8D797-BC4C-1E83-5D49-F93EEA551B34}"/>
              </a:ext>
            </a:extLst>
          </p:cNvPr>
          <p:cNvSpPr txBox="1"/>
          <p:nvPr/>
        </p:nvSpPr>
        <p:spPr>
          <a:xfrm>
            <a:off x="6532265" y="3149144"/>
            <a:ext cx="544315" cy="52968"/>
          </a:xfrm>
          <a:prstGeom prst="roundRect">
            <a:avLst/>
          </a:prstGeom>
          <a:solidFill>
            <a:schemeClr val="bg1"/>
          </a:solidFill>
          <a:ln w="6350">
            <a:noFill/>
          </a:ln>
          <a:effectLst>
            <a:outerShdw blurRad="96944" dist="111931" dir="5040000" algn="tl" rotWithShape="0">
              <a:schemeClr val="accent1">
                <a:lumMod val="50000"/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>
            <a:defPPr>
              <a:defRPr lang="ru-RU"/>
            </a:defPPr>
            <a:lvl1pPr>
              <a:lnSpc>
                <a:spcPct val="80000"/>
              </a:lnSpc>
              <a:defRPr sz="600" kern="0">
                <a:latin typeface="SB Sans Text" panose="020B0503040504020204" pitchFamily="34" charset="-52"/>
                <a:ea typeface="Roboto Slab" pitchFamily="2" charset="0"/>
                <a:cs typeface="SB Sans Text" panose="020B0503040504020204" pitchFamily="34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rPr>
              <a:t>…</a:t>
            </a:r>
          </a:p>
        </p:txBody>
      </p:sp>
      <p:sp>
        <p:nvSpPr>
          <p:cNvPr id="1225" name="Звезда: 5 точек 1224">
            <a:extLst>
              <a:ext uri="{FF2B5EF4-FFF2-40B4-BE49-F238E27FC236}">
                <a16:creationId xmlns:a16="http://schemas.microsoft.com/office/drawing/2014/main" id="{8BA44A85-062A-6F53-BC75-0CC3C67921ED}"/>
              </a:ext>
            </a:extLst>
          </p:cNvPr>
          <p:cNvSpPr/>
          <p:nvPr/>
        </p:nvSpPr>
        <p:spPr>
          <a:xfrm>
            <a:off x="6991124" y="2811135"/>
            <a:ext cx="64448" cy="64448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sp>
        <p:nvSpPr>
          <p:cNvPr id="1230" name="Звезда: 5 точек 1229">
            <a:extLst>
              <a:ext uri="{FF2B5EF4-FFF2-40B4-BE49-F238E27FC236}">
                <a16:creationId xmlns:a16="http://schemas.microsoft.com/office/drawing/2014/main" id="{456E490C-0B1B-7DCB-EA91-EB297EAD4D56}"/>
              </a:ext>
            </a:extLst>
          </p:cNvPr>
          <p:cNvSpPr/>
          <p:nvPr/>
        </p:nvSpPr>
        <p:spPr>
          <a:xfrm>
            <a:off x="6997746" y="2612380"/>
            <a:ext cx="64448" cy="64448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grpSp>
        <p:nvGrpSpPr>
          <p:cNvPr id="1265" name="Group 24">
            <a:extLst>
              <a:ext uri="{FF2B5EF4-FFF2-40B4-BE49-F238E27FC236}">
                <a16:creationId xmlns:a16="http://schemas.microsoft.com/office/drawing/2014/main" id="{004BCA8D-07E4-3F2A-97CA-126800B9ED91}"/>
              </a:ext>
            </a:extLst>
          </p:cNvPr>
          <p:cNvGrpSpPr/>
          <p:nvPr/>
        </p:nvGrpSpPr>
        <p:grpSpPr>
          <a:xfrm>
            <a:off x="7732638" y="1800298"/>
            <a:ext cx="1230790" cy="1447183"/>
            <a:chOff x="3955956" y="1603080"/>
            <a:chExt cx="1224000" cy="1439999"/>
          </a:xfrm>
        </p:grpSpPr>
        <p:sp>
          <p:nvSpPr>
            <p:cNvPr id="1277" name="Скругленный прямоугольник 531">
              <a:extLst>
                <a:ext uri="{FF2B5EF4-FFF2-40B4-BE49-F238E27FC236}">
                  <a16:creationId xmlns:a16="http://schemas.microsoft.com/office/drawing/2014/main" id="{8ABD8BB0-86DF-6DF1-8F64-63E445A4703D}"/>
                </a:ext>
              </a:extLst>
            </p:cNvPr>
            <p:cNvSpPr/>
            <p:nvPr/>
          </p:nvSpPr>
          <p:spPr>
            <a:xfrm>
              <a:off x="3955956" y="1603080"/>
              <a:ext cx="1224000" cy="1439999"/>
            </a:xfrm>
            <a:prstGeom prst="roundRect">
              <a:avLst>
                <a:gd name="adj" fmla="val 1822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  <p:sp>
          <p:nvSpPr>
            <p:cNvPr id="1278" name="object 3">
              <a:extLst>
                <a:ext uri="{FF2B5EF4-FFF2-40B4-BE49-F238E27FC236}">
                  <a16:creationId xmlns:a16="http://schemas.microsoft.com/office/drawing/2014/main" id="{1206D462-8B32-5B2F-AE92-8567157A2781}"/>
                </a:ext>
              </a:extLst>
            </p:cNvPr>
            <p:cNvSpPr txBox="1"/>
            <p:nvPr/>
          </p:nvSpPr>
          <p:spPr>
            <a:xfrm>
              <a:off x="4009956" y="1618899"/>
              <a:ext cx="1116000" cy="1225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Транспорт</a:t>
              </a:r>
            </a:p>
          </p:txBody>
        </p:sp>
        <p:sp>
          <p:nvSpPr>
            <p:cNvPr id="1279" name="TextBox 1278">
              <a:extLst>
                <a:ext uri="{FF2B5EF4-FFF2-40B4-BE49-F238E27FC236}">
                  <a16:creationId xmlns:a16="http://schemas.microsoft.com/office/drawing/2014/main" id="{1B6E04A7-20D2-3154-06A5-0D8A4390758D}"/>
                </a:ext>
              </a:extLst>
            </p:cNvPr>
            <p:cNvSpPr txBox="1"/>
            <p:nvPr/>
          </p:nvSpPr>
          <p:spPr>
            <a:xfrm>
              <a:off x="4576470" y="2472810"/>
              <a:ext cx="543600" cy="216000"/>
            </a:xfrm>
            <a:prstGeom prst="roundRect">
              <a:avLst>
                <a:gd name="adj" fmla="val 4421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>
                <a:lnSpc>
                  <a:spcPct val="80000"/>
                </a:lnSpc>
                <a:defRPr sz="380" kern="0">
                  <a:solidFill>
                    <a:schemeClr val="tx1"/>
                  </a:solidFill>
                  <a:latin typeface="SB Sans Text" panose="020B0503040504020204" pitchFamily="34" charset="-52"/>
                  <a:ea typeface="Roboto Slab" pitchFamily="2" charset="0"/>
                  <a:cs typeface="SB Sans Text" panose="020B0503040504020204" pitchFamily="34" charset="-5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Единая система организации воздушного</a:t>
              </a:r>
              <a:b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движения РФ</a:t>
              </a:r>
            </a:p>
          </p:txBody>
        </p:sp>
        <p:grpSp>
          <p:nvGrpSpPr>
            <p:cNvPr id="1280" name="Group 963">
              <a:extLst>
                <a:ext uri="{FF2B5EF4-FFF2-40B4-BE49-F238E27FC236}">
                  <a16:creationId xmlns:a16="http://schemas.microsoft.com/office/drawing/2014/main" id="{5F9A9F60-1D6A-C4F0-AECB-1C33C4B45AC1}"/>
                </a:ext>
              </a:extLst>
            </p:cNvPr>
            <p:cNvGrpSpPr/>
            <p:nvPr/>
          </p:nvGrpSpPr>
          <p:grpSpPr>
            <a:xfrm>
              <a:off x="4009956" y="2472810"/>
              <a:ext cx="543600" cy="216000"/>
              <a:chOff x="6793136" y="3110042"/>
              <a:chExt cx="543600" cy="216000"/>
            </a:xfrm>
          </p:grpSpPr>
          <p:sp>
            <p:nvSpPr>
              <p:cNvPr id="1308" name="TextBox 1307">
                <a:extLst>
                  <a:ext uri="{FF2B5EF4-FFF2-40B4-BE49-F238E27FC236}">
                    <a16:creationId xmlns:a16="http://schemas.microsoft.com/office/drawing/2014/main" id="{8E81ADD0-7491-B7CA-AE0A-56807AF5A732}"/>
                  </a:ext>
                </a:extLst>
              </p:cNvPr>
              <p:cNvSpPr txBox="1"/>
              <p:nvPr/>
            </p:nvSpPr>
            <p:spPr>
              <a:xfrm>
                <a:off x="6793136" y="3110042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Мониторинг работы водителей общественного транспорта</a:t>
                </a:r>
              </a:p>
            </p:txBody>
          </p:sp>
          <p:sp>
            <p:nvSpPr>
              <p:cNvPr id="1309" name="Rounded Rectangle 602">
                <a:extLst>
                  <a:ext uri="{FF2B5EF4-FFF2-40B4-BE49-F238E27FC236}">
                    <a16:creationId xmlns:a16="http://schemas.microsoft.com/office/drawing/2014/main" id="{5237BECC-C81B-41EF-686A-86905B5A8679}"/>
                  </a:ext>
                </a:extLst>
              </p:cNvPr>
              <p:cNvSpPr/>
              <p:nvPr/>
            </p:nvSpPr>
            <p:spPr>
              <a:xfrm>
                <a:off x="7282736" y="31100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281" name="Group 964">
              <a:extLst>
                <a:ext uri="{FF2B5EF4-FFF2-40B4-BE49-F238E27FC236}">
                  <a16:creationId xmlns:a16="http://schemas.microsoft.com/office/drawing/2014/main" id="{2B4A9EF8-6E7F-BB55-C2DE-8F2112803DB5}"/>
                </a:ext>
              </a:extLst>
            </p:cNvPr>
            <p:cNvGrpSpPr/>
            <p:nvPr/>
          </p:nvGrpSpPr>
          <p:grpSpPr>
            <a:xfrm>
              <a:off x="4009956" y="2711210"/>
              <a:ext cx="543600" cy="216629"/>
              <a:chOff x="6793136" y="3367160"/>
              <a:chExt cx="543600" cy="216629"/>
            </a:xfrm>
          </p:grpSpPr>
          <p:sp>
            <p:nvSpPr>
              <p:cNvPr id="1306" name="TextBox 1305">
                <a:extLst>
                  <a:ext uri="{FF2B5EF4-FFF2-40B4-BE49-F238E27FC236}">
                    <a16:creationId xmlns:a16="http://schemas.microsoft.com/office/drawing/2014/main" id="{0B68A381-82C7-0933-9F89-E54620B7CB23}"/>
                  </a:ext>
                </a:extLst>
              </p:cNvPr>
              <p:cNvSpPr txBox="1"/>
              <p:nvPr/>
            </p:nvSpPr>
            <p:spPr>
              <a:xfrm>
                <a:off x="6793136" y="3367789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Карты маршрутов регулярных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перевозок</a:t>
                </a:r>
              </a:p>
            </p:txBody>
          </p:sp>
          <p:sp>
            <p:nvSpPr>
              <p:cNvPr id="1307" name="Rounded Rectangle 603">
                <a:extLst>
                  <a:ext uri="{FF2B5EF4-FFF2-40B4-BE49-F238E27FC236}">
                    <a16:creationId xmlns:a16="http://schemas.microsoft.com/office/drawing/2014/main" id="{C9B3D91B-61B3-2683-80E5-ED12E3D541B7}"/>
                  </a:ext>
                </a:extLst>
              </p:cNvPr>
              <p:cNvSpPr/>
              <p:nvPr/>
            </p:nvSpPr>
            <p:spPr>
              <a:xfrm>
                <a:off x="7282736" y="3367160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282" name="Rounded Rectangle 607">
              <a:extLst>
                <a:ext uri="{FF2B5EF4-FFF2-40B4-BE49-F238E27FC236}">
                  <a16:creationId xmlns:a16="http://schemas.microsoft.com/office/drawing/2014/main" id="{92F19531-134E-DCF6-E010-B6D10276EF3E}"/>
                </a:ext>
              </a:extLst>
            </p:cNvPr>
            <p:cNvSpPr/>
            <p:nvPr/>
          </p:nvSpPr>
          <p:spPr>
            <a:xfrm>
              <a:off x="5066070" y="2472810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7987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83" name="Group 965">
              <a:extLst>
                <a:ext uri="{FF2B5EF4-FFF2-40B4-BE49-F238E27FC236}">
                  <a16:creationId xmlns:a16="http://schemas.microsoft.com/office/drawing/2014/main" id="{51DCDEB4-1AD9-ABA4-F03E-4594CB637DED}"/>
                </a:ext>
              </a:extLst>
            </p:cNvPr>
            <p:cNvGrpSpPr/>
            <p:nvPr/>
          </p:nvGrpSpPr>
          <p:grpSpPr>
            <a:xfrm>
              <a:off x="4576470" y="2711210"/>
              <a:ext cx="543600" cy="216629"/>
              <a:chOff x="7359650" y="3367160"/>
              <a:chExt cx="543600" cy="216629"/>
            </a:xfrm>
          </p:grpSpPr>
          <p:sp>
            <p:nvSpPr>
              <p:cNvPr id="1304" name="TextBox 1303">
                <a:extLst>
                  <a:ext uri="{FF2B5EF4-FFF2-40B4-BE49-F238E27FC236}">
                    <a16:creationId xmlns:a16="http://schemas.microsoft.com/office/drawing/2014/main" id="{77DF4589-F62A-3645-B68A-67A593911940}"/>
                  </a:ext>
                </a:extLst>
              </p:cNvPr>
              <p:cNvSpPr txBox="1"/>
              <p:nvPr/>
            </p:nvSpPr>
            <p:spPr>
              <a:xfrm>
                <a:off x="7359650" y="3367789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Формирование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и ведение реестра парковочных разрешений</a:t>
                </a:r>
              </a:p>
            </p:txBody>
          </p:sp>
          <p:sp>
            <p:nvSpPr>
              <p:cNvPr id="1305" name="Rounded Rectangle 608">
                <a:extLst>
                  <a:ext uri="{FF2B5EF4-FFF2-40B4-BE49-F238E27FC236}">
                    <a16:creationId xmlns:a16="http://schemas.microsoft.com/office/drawing/2014/main" id="{6E28D422-D001-217A-E9BD-6DF743158523}"/>
                  </a:ext>
                </a:extLst>
              </p:cNvPr>
              <p:cNvSpPr/>
              <p:nvPr/>
            </p:nvSpPr>
            <p:spPr>
              <a:xfrm>
                <a:off x="7849250" y="3367160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284" name="Rounded Rectangle 13">
              <a:extLst>
                <a:ext uri="{FF2B5EF4-FFF2-40B4-BE49-F238E27FC236}">
                  <a16:creationId xmlns:a16="http://schemas.microsoft.com/office/drawing/2014/main" id="{81442C2D-4AC8-14F4-CE40-CB97AC1013E7}"/>
                </a:ext>
              </a:extLst>
            </p:cNvPr>
            <p:cNvSpPr/>
            <p:nvPr/>
          </p:nvSpPr>
          <p:spPr>
            <a:xfrm>
              <a:off x="5066070" y="1653454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>
              <a:outerShdw blurRad="25400" dist="12700" dir="5400000" algn="t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85" name="Group 53">
              <a:extLst>
                <a:ext uri="{FF2B5EF4-FFF2-40B4-BE49-F238E27FC236}">
                  <a16:creationId xmlns:a16="http://schemas.microsoft.com/office/drawing/2014/main" id="{4BE4F662-5C61-1D3E-A6E5-86A89F79862E}"/>
                </a:ext>
              </a:extLst>
            </p:cNvPr>
            <p:cNvGrpSpPr/>
            <p:nvPr/>
          </p:nvGrpSpPr>
          <p:grpSpPr>
            <a:xfrm>
              <a:off x="4009956" y="1753049"/>
              <a:ext cx="543600" cy="215988"/>
              <a:chOff x="6793136" y="2336801"/>
              <a:chExt cx="543600" cy="215988"/>
            </a:xfrm>
          </p:grpSpPr>
          <p:sp>
            <p:nvSpPr>
              <p:cNvPr id="1302" name="TextBox 1301">
                <a:extLst>
                  <a:ext uri="{FF2B5EF4-FFF2-40B4-BE49-F238E27FC236}">
                    <a16:creationId xmlns:a16="http://schemas.microsoft.com/office/drawing/2014/main" id="{2271B806-CA22-F730-4F18-0D5C0119F729}"/>
                  </a:ext>
                </a:extLst>
              </p:cNvPr>
              <p:cNvSpPr txBox="1"/>
              <p:nvPr/>
            </p:nvSpPr>
            <p:spPr>
              <a:xfrm>
                <a:off x="6793136" y="2336802"/>
                <a:ext cx="543600" cy="215987"/>
              </a:xfrm>
              <a:prstGeom prst="roundRect">
                <a:avLst>
                  <a:gd name="adj" fmla="val 7112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Цифровая платформа мультимодальных перевозок</a:t>
                </a:r>
              </a:p>
            </p:txBody>
          </p:sp>
          <p:sp>
            <p:nvSpPr>
              <p:cNvPr id="1303" name="Rounded Rectangle 599">
                <a:extLst>
                  <a:ext uri="{FF2B5EF4-FFF2-40B4-BE49-F238E27FC236}">
                    <a16:creationId xmlns:a16="http://schemas.microsoft.com/office/drawing/2014/main" id="{A16A611E-1ECD-398F-20F0-458A3F0BCA9C}"/>
                  </a:ext>
                </a:extLst>
              </p:cNvPr>
              <p:cNvSpPr/>
              <p:nvPr/>
            </p:nvSpPr>
            <p:spPr>
              <a:xfrm>
                <a:off x="7282736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286" name="Group 54">
              <a:extLst>
                <a:ext uri="{FF2B5EF4-FFF2-40B4-BE49-F238E27FC236}">
                  <a16:creationId xmlns:a16="http://schemas.microsoft.com/office/drawing/2014/main" id="{5F488D08-B10A-31D8-DC0F-51302AAAB87D}"/>
                </a:ext>
              </a:extLst>
            </p:cNvPr>
            <p:cNvGrpSpPr/>
            <p:nvPr/>
          </p:nvGrpSpPr>
          <p:grpSpPr>
            <a:xfrm>
              <a:off x="4009956" y="1994581"/>
              <a:ext cx="543600" cy="216171"/>
              <a:chOff x="6793136" y="2594377"/>
              <a:chExt cx="543600" cy="216171"/>
            </a:xfrm>
          </p:grpSpPr>
          <p:sp>
            <p:nvSpPr>
              <p:cNvPr id="1300" name="TextBox 1299">
                <a:extLst>
                  <a:ext uri="{FF2B5EF4-FFF2-40B4-BE49-F238E27FC236}">
                    <a16:creationId xmlns:a16="http://schemas.microsoft.com/office/drawing/2014/main" id="{B8CC633D-069E-5BEC-797C-979F6AE7E147}"/>
                  </a:ext>
                </a:extLst>
              </p:cNvPr>
              <p:cNvSpPr txBox="1"/>
              <p:nvPr/>
            </p:nvSpPr>
            <p:spPr>
              <a:xfrm>
                <a:off x="6793136" y="2594561"/>
                <a:ext cx="543600" cy="215987"/>
              </a:xfrm>
              <a:prstGeom prst="roundRect">
                <a:avLst>
                  <a:gd name="adj" fmla="val 882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Получение водительских прав</a:t>
                </a:r>
              </a:p>
            </p:txBody>
          </p:sp>
          <p:sp>
            <p:nvSpPr>
              <p:cNvPr id="1301" name="Rounded Rectangle 600">
                <a:extLst>
                  <a:ext uri="{FF2B5EF4-FFF2-40B4-BE49-F238E27FC236}">
                    <a16:creationId xmlns:a16="http://schemas.microsoft.com/office/drawing/2014/main" id="{FE1AB5EA-0E1E-749C-D19A-CD8F65F6BE1E}"/>
                  </a:ext>
                </a:extLst>
              </p:cNvPr>
              <p:cNvSpPr/>
              <p:nvPr/>
            </p:nvSpPr>
            <p:spPr>
              <a:xfrm>
                <a:off x="7282736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287" name="Group 55">
              <a:extLst>
                <a:ext uri="{FF2B5EF4-FFF2-40B4-BE49-F238E27FC236}">
                  <a16:creationId xmlns:a16="http://schemas.microsoft.com/office/drawing/2014/main" id="{4CFD6BED-0870-97BA-DEB1-429E4053AD59}"/>
                </a:ext>
              </a:extLst>
            </p:cNvPr>
            <p:cNvGrpSpPr/>
            <p:nvPr/>
          </p:nvGrpSpPr>
          <p:grpSpPr>
            <a:xfrm>
              <a:off x="4009956" y="2230628"/>
              <a:ext cx="543600" cy="219153"/>
              <a:chOff x="6793136" y="2849142"/>
              <a:chExt cx="543600" cy="219153"/>
            </a:xfrm>
          </p:grpSpPr>
          <p:sp>
            <p:nvSpPr>
              <p:cNvPr id="1298" name="TextBox 1297">
                <a:extLst>
                  <a:ext uri="{FF2B5EF4-FFF2-40B4-BE49-F238E27FC236}">
                    <a16:creationId xmlns:a16="http://schemas.microsoft.com/office/drawing/2014/main" id="{E695B57C-CE2C-3ACF-5C58-6105A0B411A9}"/>
                  </a:ext>
                </a:extLst>
              </p:cNvPr>
              <p:cNvSpPr txBox="1"/>
              <p:nvPr/>
            </p:nvSpPr>
            <p:spPr>
              <a:xfrm>
                <a:off x="6793136" y="2852308"/>
                <a:ext cx="543600" cy="215987"/>
              </a:xfrm>
              <a:prstGeom prst="roundRect">
                <a:avLst>
                  <a:gd name="adj" fmla="val 686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Получение допуска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к перевозке опасных грузов</a:t>
                </a:r>
              </a:p>
            </p:txBody>
          </p:sp>
          <p:sp>
            <p:nvSpPr>
              <p:cNvPr id="1299" name="Rounded Rectangle 601">
                <a:extLst>
                  <a:ext uri="{FF2B5EF4-FFF2-40B4-BE49-F238E27FC236}">
                    <a16:creationId xmlns:a16="http://schemas.microsoft.com/office/drawing/2014/main" id="{C3973FDE-C754-D1B1-5647-A3B70F55DD9C}"/>
                  </a:ext>
                </a:extLst>
              </p:cNvPr>
              <p:cNvSpPr/>
              <p:nvPr/>
            </p:nvSpPr>
            <p:spPr>
              <a:xfrm>
                <a:off x="7282736" y="28491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288" name="Group 962">
              <a:extLst>
                <a:ext uri="{FF2B5EF4-FFF2-40B4-BE49-F238E27FC236}">
                  <a16:creationId xmlns:a16="http://schemas.microsoft.com/office/drawing/2014/main" id="{62E01224-995B-C210-5523-2C451D5E80EB}"/>
                </a:ext>
              </a:extLst>
            </p:cNvPr>
            <p:cNvGrpSpPr/>
            <p:nvPr/>
          </p:nvGrpSpPr>
          <p:grpSpPr>
            <a:xfrm>
              <a:off x="4576470" y="1753049"/>
              <a:ext cx="543600" cy="215988"/>
              <a:chOff x="7359650" y="2336801"/>
              <a:chExt cx="543600" cy="215988"/>
            </a:xfrm>
          </p:grpSpPr>
          <p:sp>
            <p:nvSpPr>
              <p:cNvPr id="1296" name="TextBox 1295">
                <a:extLst>
                  <a:ext uri="{FF2B5EF4-FFF2-40B4-BE49-F238E27FC236}">
                    <a16:creationId xmlns:a16="http://schemas.microsoft.com/office/drawing/2014/main" id="{B11A12FA-0E3C-ADAA-3147-318D8AD87547}"/>
                  </a:ext>
                </a:extLst>
              </p:cNvPr>
              <p:cNvSpPr txBox="1"/>
              <p:nvPr/>
            </p:nvSpPr>
            <p:spPr>
              <a:xfrm>
                <a:off x="7359650" y="2336802"/>
                <a:ext cx="543600" cy="215987"/>
              </a:xfrm>
              <a:prstGeom prst="roundRect">
                <a:avLst>
                  <a:gd name="adj" fmla="val 7112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Льготный проезд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на общественном транспорте</a:t>
                </a:r>
              </a:p>
            </p:txBody>
          </p:sp>
          <p:sp>
            <p:nvSpPr>
              <p:cNvPr id="1297" name="Rounded Rectangle 604">
                <a:extLst>
                  <a:ext uri="{FF2B5EF4-FFF2-40B4-BE49-F238E27FC236}">
                    <a16:creationId xmlns:a16="http://schemas.microsoft.com/office/drawing/2014/main" id="{7766E1AD-11D5-E7DD-0654-46BA8C2F450B}"/>
                  </a:ext>
                </a:extLst>
              </p:cNvPr>
              <p:cNvSpPr/>
              <p:nvPr/>
            </p:nvSpPr>
            <p:spPr>
              <a:xfrm>
                <a:off x="7849250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289" name="Group 61">
              <a:extLst>
                <a:ext uri="{FF2B5EF4-FFF2-40B4-BE49-F238E27FC236}">
                  <a16:creationId xmlns:a16="http://schemas.microsoft.com/office/drawing/2014/main" id="{47C927A7-F4EC-5716-A6DE-F4E18C546228}"/>
                </a:ext>
              </a:extLst>
            </p:cNvPr>
            <p:cNvGrpSpPr/>
            <p:nvPr/>
          </p:nvGrpSpPr>
          <p:grpSpPr>
            <a:xfrm>
              <a:off x="4576470" y="1994581"/>
              <a:ext cx="543600" cy="216171"/>
              <a:chOff x="7359650" y="2594377"/>
              <a:chExt cx="543600" cy="216171"/>
            </a:xfrm>
          </p:grpSpPr>
          <p:sp>
            <p:nvSpPr>
              <p:cNvPr id="1294" name="TextBox 1293">
                <a:extLst>
                  <a:ext uri="{FF2B5EF4-FFF2-40B4-BE49-F238E27FC236}">
                    <a16:creationId xmlns:a16="http://schemas.microsoft.com/office/drawing/2014/main" id="{A2300BEC-A5B3-D0EF-43D5-B0AA9CC128E2}"/>
                  </a:ext>
                </a:extLst>
              </p:cNvPr>
              <p:cNvSpPr txBox="1"/>
              <p:nvPr/>
            </p:nvSpPr>
            <p:spPr>
              <a:xfrm>
                <a:off x="7359650" y="2594561"/>
                <a:ext cx="543600" cy="215987"/>
              </a:xfrm>
              <a:prstGeom prst="roundRect">
                <a:avLst>
                  <a:gd name="adj" fmla="val 882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Обжалование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штрафов за нарушение ПДД</a:t>
                </a:r>
              </a:p>
            </p:txBody>
          </p:sp>
          <p:sp>
            <p:nvSpPr>
              <p:cNvPr id="1295" name="Rounded Rectangle 605">
                <a:extLst>
                  <a:ext uri="{FF2B5EF4-FFF2-40B4-BE49-F238E27FC236}">
                    <a16:creationId xmlns:a16="http://schemas.microsoft.com/office/drawing/2014/main" id="{682E8EE1-9C94-FE2B-D412-F698B7FB158C}"/>
                  </a:ext>
                </a:extLst>
              </p:cNvPr>
              <p:cNvSpPr/>
              <p:nvPr/>
            </p:nvSpPr>
            <p:spPr>
              <a:xfrm>
                <a:off x="7849250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290" name="Group 57">
              <a:extLst>
                <a:ext uri="{FF2B5EF4-FFF2-40B4-BE49-F238E27FC236}">
                  <a16:creationId xmlns:a16="http://schemas.microsoft.com/office/drawing/2014/main" id="{8BE15467-9716-D95D-CC1B-A3C6FD106FFC}"/>
                </a:ext>
              </a:extLst>
            </p:cNvPr>
            <p:cNvGrpSpPr/>
            <p:nvPr/>
          </p:nvGrpSpPr>
          <p:grpSpPr>
            <a:xfrm>
              <a:off x="4576470" y="2230628"/>
              <a:ext cx="543600" cy="219153"/>
              <a:chOff x="7359650" y="2849142"/>
              <a:chExt cx="543600" cy="219153"/>
            </a:xfrm>
          </p:grpSpPr>
          <p:sp>
            <p:nvSpPr>
              <p:cNvPr id="1292" name="TextBox 1291">
                <a:extLst>
                  <a:ext uri="{FF2B5EF4-FFF2-40B4-BE49-F238E27FC236}">
                    <a16:creationId xmlns:a16="http://schemas.microsoft.com/office/drawing/2014/main" id="{4B2C053A-CBFC-ADA7-1FAB-5CB3600ADD04}"/>
                  </a:ext>
                </a:extLst>
              </p:cNvPr>
              <p:cNvSpPr txBox="1"/>
              <p:nvPr/>
            </p:nvSpPr>
            <p:spPr>
              <a:xfrm>
                <a:off x="7359650" y="2852308"/>
                <a:ext cx="543600" cy="215987"/>
              </a:xfrm>
              <a:prstGeom prst="roundRect">
                <a:avLst>
                  <a:gd name="adj" fmla="val 686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Разрешение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на перевозку пассажиров легковым такси</a:t>
                </a:r>
              </a:p>
            </p:txBody>
          </p:sp>
          <p:sp>
            <p:nvSpPr>
              <p:cNvPr id="1293" name="Rounded Rectangle 606">
                <a:extLst>
                  <a:ext uri="{FF2B5EF4-FFF2-40B4-BE49-F238E27FC236}">
                    <a16:creationId xmlns:a16="http://schemas.microsoft.com/office/drawing/2014/main" id="{D365A54E-1008-A1D0-F152-D7C571EBC10C}"/>
                  </a:ext>
                </a:extLst>
              </p:cNvPr>
              <p:cNvSpPr/>
              <p:nvPr/>
            </p:nvSpPr>
            <p:spPr>
              <a:xfrm>
                <a:off x="7849250" y="28491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291" name="TextBox 1290">
              <a:extLst>
                <a:ext uri="{FF2B5EF4-FFF2-40B4-BE49-F238E27FC236}">
                  <a16:creationId xmlns:a16="http://schemas.microsoft.com/office/drawing/2014/main" id="{585853D8-8F21-69C8-535B-60C2CE26813B}"/>
                </a:ext>
              </a:extLst>
            </p:cNvPr>
            <p:cNvSpPr txBox="1"/>
            <p:nvPr/>
          </p:nvSpPr>
          <p:spPr>
            <a:xfrm>
              <a:off x="4009956" y="2951488"/>
              <a:ext cx="1116000" cy="54000"/>
            </a:xfrm>
            <a:prstGeom prst="round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>
              <a:defPPr>
                <a:defRPr lang="ru-RU"/>
              </a:defPPr>
              <a:lvl1pPr>
                <a:lnSpc>
                  <a:spcPct val="80000"/>
                </a:lnSpc>
                <a:defRPr sz="600" kern="0">
                  <a:latin typeface="SB Sans Text" panose="020B0503040504020204" pitchFamily="34" charset="-52"/>
                  <a:ea typeface="Roboto Slab" pitchFamily="2" charset="0"/>
                  <a:cs typeface="SB Sans Text" panose="020B0503040504020204" pitchFamily="34" charset="-5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…</a:t>
              </a:r>
            </a:p>
          </p:txBody>
        </p:sp>
      </p:grpSp>
      <p:grpSp>
        <p:nvGrpSpPr>
          <p:cNvPr id="1266" name="Группа 1265">
            <a:extLst>
              <a:ext uri="{FF2B5EF4-FFF2-40B4-BE49-F238E27FC236}">
                <a16:creationId xmlns:a16="http://schemas.microsoft.com/office/drawing/2014/main" id="{29C5DB14-C5B8-87BA-B32F-D35BD85BAEF6}"/>
              </a:ext>
            </a:extLst>
          </p:cNvPr>
          <p:cNvGrpSpPr/>
          <p:nvPr/>
        </p:nvGrpSpPr>
        <p:grpSpPr>
          <a:xfrm>
            <a:off x="8252887" y="2090321"/>
            <a:ext cx="632893" cy="1025133"/>
            <a:chOff x="5720345" y="2090321"/>
            <a:chExt cx="632893" cy="1025133"/>
          </a:xfrm>
        </p:grpSpPr>
        <p:sp>
          <p:nvSpPr>
            <p:cNvPr id="1267" name="Звезда: 5 точек 1266">
              <a:extLst>
                <a:ext uri="{FF2B5EF4-FFF2-40B4-BE49-F238E27FC236}">
                  <a16:creationId xmlns:a16="http://schemas.microsoft.com/office/drawing/2014/main" id="{7C9598ED-70A2-B22D-5414-48FCDDDC1357}"/>
                </a:ext>
              </a:extLst>
            </p:cNvPr>
            <p:cNvSpPr/>
            <p:nvPr/>
          </p:nvSpPr>
          <p:spPr>
            <a:xfrm>
              <a:off x="6288790" y="2090321"/>
              <a:ext cx="64448" cy="64448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1268" name="Звезда: 5 точек 1267">
              <a:extLst>
                <a:ext uri="{FF2B5EF4-FFF2-40B4-BE49-F238E27FC236}">
                  <a16:creationId xmlns:a16="http://schemas.microsoft.com/office/drawing/2014/main" id="{98E2CE9E-8BCE-9DA4-70E6-D02B4F589BE0}"/>
                </a:ext>
              </a:extLst>
            </p:cNvPr>
            <p:cNvSpPr/>
            <p:nvPr/>
          </p:nvSpPr>
          <p:spPr>
            <a:xfrm>
              <a:off x="6288790" y="2331619"/>
              <a:ext cx="64448" cy="64448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1269" name="Звезда: 5 точек 1268">
              <a:extLst>
                <a:ext uri="{FF2B5EF4-FFF2-40B4-BE49-F238E27FC236}">
                  <a16:creationId xmlns:a16="http://schemas.microsoft.com/office/drawing/2014/main" id="{E7009035-8563-42C9-47EE-91A063FB23F8}"/>
                </a:ext>
              </a:extLst>
            </p:cNvPr>
            <p:cNvSpPr/>
            <p:nvPr/>
          </p:nvSpPr>
          <p:spPr>
            <a:xfrm>
              <a:off x="6288790" y="2566956"/>
              <a:ext cx="64448" cy="64448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1273" name="Звезда: 5 точек 1272">
              <a:extLst>
                <a:ext uri="{FF2B5EF4-FFF2-40B4-BE49-F238E27FC236}">
                  <a16:creationId xmlns:a16="http://schemas.microsoft.com/office/drawing/2014/main" id="{E9DD56AB-5F14-1F9E-E566-0B84A614554A}"/>
                </a:ext>
              </a:extLst>
            </p:cNvPr>
            <p:cNvSpPr/>
            <p:nvPr/>
          </p:nvSpPr>
          <p:spPr>
            <a:xfrm>
              <a:off x="5720345" y="2331619"/>
              <a:ext cx="64448" cy="64448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1274" name="Звезда: 5 точек 1273">
              <a:extLst>
                <a:ext uri="{FF2B5EF4-FFF2-40B4-BE49-F238E27FC236}">
                  <a16:creationId xmlns:a16="http://schemas.microsoft.com/office/drawing/2014/main" id="{43C071A9-7AD9-B50A-E41F-BEF3547C565A}"/>
                </a:ext>
              </a:extLst>
            </p:cNvPr>
            <p:cNvSpPr/>
            <p:nvPr/>
          </p:nvSpPr>
          <p:spPr>
            <a:xfrm>
              <a:off x="5720345" y="2566956"/>
              <a:ext cx="64448" cy="64448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1275" name="Звезда: 5 точек 1274">
              <a:extLst>
                <a:ext uri="{FF2B5EF4-FFF2-40B4-BE49-F238E27FC236}">
                  <a16:creationId xmlns:a16="http://schemas.microsoft.com/office/drawing/2014/main" id="{97D6D80C-D74E-F4DB-6FDB-50B8B5931FA2}"/>
                </a:ext>
              </a:extLst>
            </p:cNvPr>
            <p:cNvSpPr/>
            <p:nvPr/>
          </p:nvSpPr>
          <p:spPr>
            <a:xfrm>
              <a:off x="5720345" y="3051006"/>
              <a:ext cx="64448" cy="64448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</p:grpSp>
      <p:grpSp>
        <p:nvGrpSpPr>
          <p:cNvPr id="1495" name="Group 24">
            <a:extLst>
              <a:ext uri="{FF2B5EF4-FFF2-40B4-BE49-F238E27FC236}">
                <a16:creationId xmlns:a16="http://schemas.microsoft.com/office/drawing/2014/main" id="{7AF01BFF-36D3-3BB4-11A4-8DDC6A4F486D}"/>
              </a:ext>
            </a:extLst>
          </p:cNvPr>
          <p:cNvGrpSpPr/>
          <p:nvPr/>
        </p:nvGrpSpPr>
        <p:grpSpPr>
          <a:xfrm>
            <a:off x="7730576" y="3285789"/>
            <a:ext cx="1230790" cy="1447183"/>
            <a:chOff x="3955956" y="1603080"/>
            <a:chExt cx="1224000" cy="1439999"/>
          </a:xfrm>
        </p:grpSpPr>
        <p:sp>
          <p:nvSpPr>
            <p:cNvPr id="1507" name="Скругленный прямоугольник 531">
              <a:extLst>
                <a:ext uri="{FF2B5EF4-FFF2-40B4-BE49-F238E27FC236}">
                  <a16:creationId xmlns:a16="http://schemas.microsoft.com/office/drawing/2014/main" id="{C480399C-318C-284E-BC64-D8799A8A02AB}"/>
                </a:ext>
              </a:extLst>
            </p:cNvPr>
            <p:cNvSpPr/>
            <p:nvPr/>
          </p:nvSpPr>
          <p:spPr>
            <a:xfrm>
              <a:off x="3955956" y="1603080"/>
              <a:ext cx="1224000" cy="1439999"/>
            </a:xfrm>
            <a:prstGeom prst="roundRect">
              <a:avLst>
                <a:gd name="adj" fmla="val 1822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solidFill>
                <a:srgbClr val="7030A0"/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  <p:sp>
          <p:nvSpPr>
            <p:cNvPr id="1508" name="object 3">
              <a:extLst>
                <a:ext uri="{FF2B5EF4-FFF2-40B4-BE49-F238E27FC236}">
                  <a16:creationId xmlns:a16="http://schemas.microsoft.com/office/drawing/2014/main" id="{6E81B6DC-1D26-4A4E-79BF-225673C9CD11}"/>
                </a:ext>
              </a:extLst>
            </p:cNvPr>
            <p:cNvSpPr txBox="1"/>
            <p:nvPr/>
          </p:nvSpPr>
          <p:spPr>
            <a:xfrm>
              <a:off x="4009956" y="1618899"/>
              <a:ext cx="1116000" cy="122500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Экология</a:t>
              </a:r>
            </a:p>
          </p:txBody>
        </p:sp>
        <p:sp>
          <p:nvSpPr>
            <p:cNvPr id="1509" name="TextBox 1508">
              <a:extLst>
                <a:ext uri="{FF2B5EF4-FFF2-40B4-BE49-F238E27FC236}">
                  <a16:creationId xmlns:a16="http://schemas.microsoft.com/office/drawing/2014/main" id="{CE7C38CE-9F57-FB71-937C-E13A5FCB36B0}"/>
                </a:ext>
              </a:extLst>
            </p:cNvPr>
            <p:cNvSpPr txBox="1"/>
            <p:nvPr/>
          </p:nvSpPr>
          <p:spPr>
            <a:xfrm>
              <a:off x="4576470" y="2472810"/>
              <a:ext cx="543600" cy="216000"/>
            </a:xfrm>
            <a:prstGeom prst="roundRect">
              <a:avLst>
                <a:gd name="adj" fmla="val 4421"/>
              </a:avLst>
            </a:prstGeom>
            <a:solidFill>
              <a:schemeClr val="bg1"/>
            </a:solidFill>
            <a:ln w="6350">
              <a:solidFill>
                <a:srgbClr val="7030A0"/>
              </a:solidFill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>
                <a:lnSpc>
                  <a:spcPct val="80000"/>
                </a:lnSpc>
                <a:defRPr sz="380" kern="0">
                  <a:solidFill>
                    <a:schemeClr val="tx1"/>
                  </a:solidFill>
                  <a:latin typeface="SB Sans Text" panose="020B0503040504020204" pitchFamily="34" charset="-52"/>
                  <a:ea typeface="Roboto Slab" pitchFamily="2" charset="0"/>
                  <a:cs typeface="SB Sans Text" panose="020B0503040504020204" pitchFamily="34" charset="-5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Мониторинг</a:t>
              </a:r>
              <a:b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и контроль</a:t>
              </a:r>
            </a:p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использования</a:t>
              </a:r>
            </a:p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лесов</a:t>
              </a:r>
            </a:p>
          </p:txBody>
        </p:sp>
        <p:grpSp>
          <p:nvGrpSpPr>
            <p:cNvPr id="1510" name="Group 963">
              <a:extLst>
                <a:ext uri="{FF2B5EF4-FFF2-40B4-BE49-F238E27FC236}">
                  <a16:creationId xmlns:a16="http://schemas.microsoft.com/office/drawing/2014/main" id="{D17299D9-A18A-C249-D9EE-1496FDFF8024}"/>
                </a:ext>
              </a:extLst>
            </p:cNvPr>
            <p:cNvGrpSpPr/>
            <p:nvPr/>
          </p:nvGrpSpPr>
          <p:grpSpPr>
            <a:xfrm>
              <a:off x="4009956" y="2472810"/>
              <a:ext cx="543600" cy="216000"/>
              <a:chOff x="6793136" y="3110042"/>
              <a:chExt cx="543600" cy="216000"/>
            </a:xfrm>
          </p:grpSpPr>
          <p:sp>
            <p:nvSpPr>
              <p:cNvPr id="1538" name="TextBox 1537">
                <a:extLst>
                  <a:ext uri="{FF2B5EF4-FFF2-40B4-BE49-F238E27FC236}">
                    <a16:creationId xmlns:a16="http://schemas.microsoft.com/office/drawing/2014/main" id="{87823AD6-CBF2-1056-B17C-B4AFA9DAB19B}"/>
                  </a:ext>
                </a:extLst>
              </p:cNvPr>
              <p:cNvSpPr txBox="1"/>
              <p:nvPr/>
            </p:nvSpPr>
            <p:spPr>
              <a:xfrm>
                <a:off x="6793136" y="3110042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Лицензирование недропользования</a:t>
                </a:r>
              </a:p>
            </p:txBody>
          </p:sp>
          <p:sp>
            <p:nvSpPr>
              <p:cNvPr id="1539" name="Rounded Rectangle 602">
                <a:extLst>
                  <a:ext uri="{FF2B5EF4-FFF2-40B4-BE49-F238E27FC236}">
                    <a16:creationId xmlns:a16="http://schemas.microsoft.com/office/drawing/2014/main" id="{A5686A6F-14A6-560A-B329-5929AEFD7B02}"/>
                  </a:ext>
                </a:extLst>
              </p:cNvPr>
              <p:cNvSpPr/>
              <p:nvPr/>
            </p:nvSpPr>
            <p:spPr>
              <a:xfrm>
                <a:off x="7282736" y="31100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511" name="Group 964">
              <a:extLst>
                <a:ext uri="{FF2B5EF4-FFF2-40B4-BE49-F238E27FC236}">
                  <a16:creationId xmlns:a16="http://schemas.microsoft.com/office/drawing/2014/main" id="{95470089-60DA-321B-ED95-745C3F63E3B1}"/>
                </a:ext>
              </a:extLst>
            </p:cNvPr>
            <p:cNvGrpSpPr/>
            <p:nvPr/>
          </p:nvGrpSpPr>
          <p:grpSpPr>
            <a:xfrm>
              <a:off x="4009956" y="2711210"/>
              <a:ext cx="543600" cy="216629"/>
              <a:chOff x="6793136" y="3367160"/>
              <a:chExt cx="543600" cy="216629"/>
            </a:xfrm>
          </p:grpSpPr>
          <p:sp>
            <p:nvSpPr>
              <p:cNvPr id="1536" name="TextBox 1535">
                <a:extLst>
                  <a:ext uri="{FF2B5EF4-FFF2-40B4-BE49-F238E27FC236}">
                    <a16:creationId xmlns:a16="http://schemas.microsoft.com/office/drawing/2014/main" id="{38957709-3058-A8C0-828B-D930F4D57C88}"/>
                  </a:ext>
                </a:extLst>
              </p:cNvPr>
              <p:cNvSpPr txBox="1"/>
              <p:nvPr/>
            </p:nvSpPr>
            <p:spPr>
              <a:xfrm>
                <a:off x="6793136" y="3367789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Лиценз</a:t>
                </a: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. </a:t>
                </a:r>
                <a:r>
                  <a:rPr kumimoji="0" lang="ru-RU" sz="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деят-ти</a:t>
                </a:r>
                <a:endPara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по сбору, </a:t>
                </a:r>
                <a:r>
                  <a:rPr kumimoji="0" lang="ru-RU" sz="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транспорти-ровке</a:t>
                </a: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, обработке и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утилизация </a:t>
                </a:r>
                <a:r>
                  <a:rPr kumimoji="0" lang="ru-RU" sz="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отходо</a:t>
                </a: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в</a:t>
                </a:r>
              </a:p>
            </p:txBody>
          </p:sp>
          <p:sp>
            <p:nvSpPr>
              <p:cNvPr id="1537" name="Rounded Rectangle 603">
                <a:extLst>
                  <a:ext uri="{FF2B5EF4-FFF2-40B4-BE49-F238E27FC236}">
                    <a16:creationId xmlns:a16="http://schemas.microsoft.com/office/drawing/2014/main" id="{913569D7-D927-3012-3A15-56CD58DF08DC}"/>
                  </a:ext>
                </a:extLst>
              </p:cNvPr>
              <p:cNvSpPr/>
              <p:nvPr/>
            </p:nvSpPr>
            <p:spPr>
              <a:xfrm>
                <a:off x="7282736" y="3367160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512" name="Rounded Rectangle 607">
              <a:extLst>
                <a:ext uri="{FF2B5EF4-FFF2-40B4-BE49-F238E27FC236}">
                  <a16:creationId xmlns:a16="http://schemas.microsoft.com/office/drawing/2014/main" id="{21E3E172-E553-7C3A-488A-7D29C25C4632}"/>
                </a:ext>
              </a:extLst>
            </p:cNvPr>
            <p:cNvSpPr/>
            <p:nvPr/>
          </p:nvSpPr>
          <p:spPr>
            <a:xfrm>
              <a:off x="5066070" y="2472810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513" name="Group 965">
              <a:extLst>
                <a:ext uri="{FF2B5EF4-FFF2-40B4-BE49-F238E27FC236}">
                  <a16:creationId xmlns:a16="http://schemas.microsoft.com/office/drawing/2014/main" id="{B953248A-45D3-15CC-B715-61641160504E}"/>
                </a:ext>
              </a:extLst>
            </p:cNvPr>
            <p:cNvGrpSpPr/>
            <p:nvPr/>
          </p:nvGrpSpPr>
          <p:grpSpPr>
            <a:xfrm>
              <a:off x="4576470" y="2711210"/>
              <a:ext cx="543600" cy="216629"/>
              <a:chOff x="7359650" y="3367160"/>
              <a:chExt cx="543600" cy="216629"/>
            </a:xfrm>
          </p:grpSpPr>
          <p:sp>
            <p:nvSpPr>
              <p:cNvPr id="1534" name="TextBox 1533">
                <a:extLst>
                  <a:ext uri="{FF2B5EF4-FFF2-40B4-BE49-F238E27FC236}">
                    <a16:creationId xmlns:a16="http://schemas.microsoft.com/office/drawing/2014/main" id="{A94D2224-40AB-8B58-BBFF-2404F378F865}"/>
                  </a:ext>
                </a:extLst>
              </p:cNvPr>
              <p:cNvSpPr txBox="1"/>
              <p:nvPr/>
            </p:nvSpPr>
            <p:spPr>
              <a:xfrm>
                <a:off x="7359650" y="3367789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Мониторинг </a:t>
                </a:r>
                <a:r>
                  <a:rPr kumimoji="0" lang="ru-RU" sz="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объек</a:t>
                </a: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-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тов</a:t>
                </a: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, оказывающих нега-</a:t>
                </a:r>
                <a:r>
                  <a:rPr kumimoji="0" lang="ru-RU" sz="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тивное</a:t>
                </a: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 влияние на окружающую среду</a:t>
                </a:r>
              </a:p>
            </p:txBody>
          </p:sp>
          <p:sp>
            <p:nvSpPr>
              <p:cNvPr id="1535" name="Rounded Rectangle 608">
                <a:extLst>
                  <a:ext uri="{FF2B5EF4-FFF2-40B4-BE49-F238E27FC236}">
                    <a16:creationId xmlns:a16="http://schemas.microsoft.com/office/drawing/2014/main" id="{11951360-FBB6-21B9-C2BB-E65FBFD12375}"/>
                  </a:ext>
                </a:extLst>
              </p:cNvPr>
              <p:cNvSpPr/>
              <p:nvPr/>
            </p:nvSpPr>
            <p:spPr>
              <a:xfrm>
                <a:off x="7849250" y="3367160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514" name="Rounded Rectangle 13">
              <a:extLst>
                <a:ext uri="{FF2B5EF4-FFF2-40B4-BE49-F238E27FC236}">
                  <a16:creationId xmlns:a16="http://schemas.microsoft.com/office/drawing/2014/main" id="{8DE4F427-B132-0EBB-A9EC-6F012F513ED6}"/>
                </a:ext>
              </a:extLst>
            </p:cNvPr>
            <p:cNvSpPr/>
            <p:nvPr/>
          </p:nvSpPr>
          <p:spPr>
            <a:xfrm>
              <a:off x="5066070" y="1653454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7030A0"/>
              </a:solidFill>
            </a:ln>
            <a:effectLst>
              <a:outerShdw blurRad="25400" dist="12700" dir="5400000" algn="t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515" name="Group 53">
              <a:extLst>
                <a:ext uri="{FF2B5EF4-FFF2-40B4-BE49-F238E27FC236}">
                  <a16:creationId xmlns:a16="http://schemas.microsoft.com/office/drawing/2014/main" id="{E010A24F-D369-B905-548A-891865E22B4C}"/>
                </a:ext>
              </a:extLst>
            </p:cNvPr>
            <p:cNvGrpSpPr/>
            <p:nvPr/>
          </p:nvGrpSpPr>
          <p:grpSpPr>
            <a:xfrm>
              <a:off x="4009956" y="1753049"/>
              <a:ext cx="543600" cy="215988"/>
              <a:chOff x="6793136" y="2336801"/>
              <a:chExt cx="543600" cy="215988"/>
            </a:xfrm>
          </p:grpSpPr>
          <p:sp>
            <p:nvSpPr>
              <p:cNvPr id="1532" name="TextBox 1531">
                <a:extLst>
                  <a:ext uri="{FF2B5EF4-FFF2-40B4-BE49-F238E27FC236}">
                    <a16:creationId xmlns:a16="http://schemas.microsoft.com/office/drawing/2014/main" id="{F9B2B9FA-D649-51FA-F12F-F363A602970D}"/>
                  </a:ext>
                </a:extLst>
              </p:cNvPr>
              <p:cNvSpPr txBox="1"/>
              <p:nvPr/>
            </p:nvSpPr>
            <p:spPr>
              <a:xfrm>
                <a:off x="6793136" y="2336802"/>
                <a:ext cx="543600" cy="215987"/>
              </a:xfrm>
              <a:prstGeom prst="roundRect">
                <a:avLst>
                  <a:gd name="adj" fmla="val 7112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Охотничий билет единого федерального образца</a:t>
                </a:r>
              </a:p>
            </p:txBody>
          </p:sp>
          <p:sp>
            <p:nvSpPr>
              <p:cNvPr id="1533" name="Rounded Rectangle 599">
                <a:extLst>
                  <a:ext uri="{FF2B5EF4-FFF2-40B4-BE49-F238E27FC236}">
                    <a16:creationId xmlns:a16="http://schemas.microsoft.com/office/drawing/2014/main" id="{8D4F37D1-D2D6-C372-5969-3D04ECDC9556}"/>
                  </a:ext>
                </a:extLst>
              </p:cNvPr>
              <p:cNvSpPr/>
              <p:nvPr/>
            </p:nvSpPr>
            <p:spPr>
              <a:xfrm>
                <a:off x="7282736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516" name="Group 54">
              <a:extLst>
                <a:ext uri="{FF2B5EF4-FFF2-40B4-BE49-F238E27FC236}">
                  <a16:creationId xmlns:a16="http://schemas.microsoft.com/office/drawing/2014/main" id="{8037BFA1-F596-C4DD-0C20-4F60F5B83618}"/>
                </a:ext>
              </a:extLst>
            </p:cNvPr>
            <p:cNvGrpSpPr/>
            <p:nvPr/>
          </p:nvGrpSpPr>
          <p:grpSpPr>
            <a:xfrm>
              <a:off x="4009956" y="1994581"/>
              <a:ext cx="543600" cy="216171"/>
              <a:chOff x="6793136" y="2594377"/>
              <a:chExt cx="543600" cy="216171"/>
            </a:xfrm>
          </p:grpSpPr>
          <p:sp>
            <p:nvSpPr>
              <p:cNvPr id="1530" name="TextBox 1529">
                <a:extLst>
                  <a:ext uri="{FF2B5EF4-FFF2-40B4-BE49-F238E27FC236}">
                    <a16:creationId xmlns:a16="http://schemas.microsoft.com/office/drawing/2014/main" id="{6B9C5804-38DA-320D-84DB-F1A6F86C99AC}"/>
                  </a:ext>
                </a:extLst>
              </p:cNvPr>
              <p:cNvSpPr txBox="1"/>
              <p:nvPr/>
            </p:nvSpPr>
            <p:spPr>
              <a:xfrm>
                <a:off x="6793136" y="2594561"/>
                <a:ext cx="543600" cy="215987"/>
              </a:xfrm>
              <a:prstGeom prst="roundRect">
                <a:avLst>
                  <a:gd name="adj" fmla="val 882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Мониторинг лесных пожаров</a:t>
                </a:r>
              </a:p>
            </p:txBody>
          </p:sp>
          <p:sp>
            <p:nvSpPr>
              <p:cNvPr id="1531" name="Rounded Rectangle 600">
                <a:extLst>
                  <a:ext uri="{FF2B5EF4-FFF2-40B4-BE49-F238E27FC236}">
                    <a16:creationId xmlns:a16="http://schemas.microsoft.com/office/drawing/2014/main" id="{5E02348A-0A2B-6F56-4223-14488371EE81}"/>
                  </a:ext>
                </a:extLst>
              </p:cNvPr>
              <p:cNvSpPr/>
              <p:nvPr/>
            </p:nvSpPr>
            <p:spPr>
              <a:xfrm>
                <a:off x="7282736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517" name="Group 55">
              <a:extLst>
                <a:ext uri="{FF2B5EF4-FFF2-40B4-BE49-F238E27FC236}">
                  <a16:creationId xmlns:a16="http://schemas.microsoft.com/office/drawing/2014/main" id="{CF3C1768-FF87-D082-D0F4-1C973937F34E}"/>
                </a:ext>
              </a:extLst>
            </p:cNvPr>
            <p:cNvGrpSpPr/>
            <p:nvPr/>
          </p:nvGrpSpPr>
          <p:grpSpPr>
            <a:xfrm>
              <a:off x="4009956" y="2230628"/>
              <a:ext cx="543600" cy="219153"/>
              <a:chOff x="6793136" y="2849142"/>
              <a:chExt cx="543600" cy="219153"/>
            </a:xfrm>
          </p:grpSpPr>
          <p:sp>
            <p:nvSpPr>
              <p:cNvPr id="1528" name="TextBox 1527">
                <a:extLst>
                  <a:ext uri="{FF2B5EF4-FFF2-40B4-BE49-F238E27FC236}">
                    <a16:creationId xmlns:a16="http://schemas.microsoft.com/office/drawing/2014/main" id="{2F7C4DCE-FBDA-1D3F-6F87-BBDDDFB37D68}"/>
                  </a:ext>
                </a:extLst>
              </p:cNvPr>
              <p:cNvSpPr txBox="1"/>
              <p:nvPr/>
            </p:nvSpPr>
            <p:spPr>
              <a:xfrm>
                <a:off x="6793136" y="2852308"/>
                <a:ext cx="543600" cy="215987"/>
              </a:xfrm>
              <a:prstGeom prst="roundRect">
                <a:avLst>
                  <a:gd name="adj" fmla="val 686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Оперативный дежурный на водных объектах</a:t>
                </a:r>
              </a:p>
            </p:txBody>
          </p:sp>
          <p:sp>
            <p:nvSpPr>
              <p:cNvPr id="1529" name="Rounded Rectangle 601">
                <a:extLst>
                  <a:ext uri="{FF2B5EF4-FFF2-40B4-BE49-F238E27FC236}">
                    <a16:creationId xmlns:a16="http://schemas.microsoft.com/office/drawing/2014/main" id="{C94E717E-D73F-CD20-C8E5-B57DAA0DF951}"/>
                  </a:ext>
                </a:extLst>
              </p:cNvPr>
              <p:cNvSpPr/>
              <p:nvPr/>
            </p:nvSpPr>
            <p:spPr>
              <a:xfrm>
                <a:off x="7282736" y="28491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518" name="Group 962">
              <a:extLst>
                <a:ext uri="{FF2B5EF4-FFF2-40B4-BE49-F238E27FC236}">
                  <a16:creationId xmlns:a16="http://schemas.microsoft.com/office/drawing/2014/main" id="{26FF0090-FB36-1BF3-3ED3-C548FDC2E67E}"/>
                </a:ext>
              </a:extLst>
            </p:cNvPr>
            <p:cNvGrpSpPr/>
            <p:nvPr/>
          </p:nvGrpSpPr>
          <p:grpSpPr>
            <a:xfrm>
              <a:off x="4576470" y="1753049"/>
              <a:ext cx="543600" cy="215988"/>
              <a:chOff x="7359650" y="2336801"/>
              <a:chExt cx="543600" cy="215988"/>
            </a:xfrm>
          </p:grpSpPr>
          <p:sp>
            <p:nvSpPr>
              <p:cNvPr id="1526" name="TextBox 1525">
                <a:extLst>
                  <a:ext uri="{FF2B5EF4-FFF2-40B4-BE49-F238E27FC236}">
                    <a16:creationId xmlns:a16="http://schemas.microsoft.com/office/drawing/2014/main" id="{02B0CB6A-8223-8D64-BD92-D27A50AEAEEA}"/>
                  </a:ext>
                </a:extLst>
              </p:cNvPr>
              <p:cNvSpPr txBox="1"/>
              <p:nvPr/>
            </p:nvSpPr>
            <p:spPr>
              <a:xfrm>
                <a:off x="7359650" y="2336802"/>
                <a:ext cx="543600" cy="215987"/>
              </a:xfrm>
              <a:prstGeom prst="roundRect">
                <a:avLst>
                  <a:gd name="adj" fmla="val 7112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Разрешение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на добычу охотничьих ресурсов</a:t>
                </a:r>
              </a:p>
            </p:txBody>
          </p:sp>
          <p:sp>
            <p:nvSpPr>
              <p:cNvPr id="1527" name="Rounded Rectangle 604">
                <a:extLst>
                  <a:ext uri="{FF2B5EF4-FFF2-40B4-BE49-F238E27FC236}">
                    <a16:creationId xmlns:a16="http://schemas.microsoft.com/office/drawing/2014/main" id="{96A6E287-96CA-03B1-E965-3E61581BE13F}"/>
                  </a:ext>
                </a:extLst>
              </p:cNvPr>
              <p:cNvSpPr/>
              <p:nvPr/>
            </p:nvSpPr>
            <p:spPr>
              <a:xfrm>
                <a:off x="7849250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519" name="Group 61">
              <a:extLst>
                <a:ext uri="{FF2B5EF4-FFF2-40B4-BE49-F238E27FC236}">
                  <a16:creationId xmlns:a16="http://schemas.microsoft.com/office/drawing/2014/main" id="{C325231F-DD3C-839C-C1D6-C92ADE1C4C18}"/>
                </a:ext>
              </a:extLst>
            </p:cNvPr>
            <p:cNvGrpSpPr/>
            <p:nvPr/>
          </p:nvGrpSpPr>
          <p:grpSpPr>
            <a:xfrm>
              <a:off x="4576470" y="1994581"/>
              <a:ext cx="543600" cy="216171"/>
              <a:chOff x="7359650" y="2594377"/>
              <a:chExt cx="543600" cy="216171"/>
            </a:xfrm>
          </p:grpSpPr>
          <p:sp>
            <p:nvSpPr>
              <p:cNvPr id="1524" name="TextBox 1523">
                <a:extLst>
                  <a:ext uri="{FF2B5EF4-FFF2-40B4-BE49-F238E27FC236}">
                    <a16:creationId xmlns:a16="http://schemas.microsoft.com/office/drawing/2014/main" id="{CDAE7CE3-7935-D964-6531-15D6C1B08CE0}"/>
                  </a:ext>
                </a:extLst>
              </p:cNvPr>
              <p:cNvSpPr txBox="1"/>
              <p:nvPr/>
            </p:nvSpPr>
            <p:spPr>
              <a:xfrm>
                <a:off x="7359650" y="2594561"/>
                <a:ext cx="543600" cy="215987"/>
              </a:xfrm>
              <a:prstGeom prst="roundRect">
                <a:avLst>
                  <a:gd name="adj" fmla="val 882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Разрешение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на вырубку зеленых насаждений </a:t>
                </a:r>
              </a:p>
            </p:txBody>
          </p:sp>
          <p:sp>
            <p:nvSpPr>
              <p:cNvPr id="1525" name="Rounded Rectangle 605">
                <a:extLst>
                  <a:ext uri="{FF2B5EF4-FFF2-40B4-BE49-F238E27FC236}">
                    <a16:creationId xmlns:a16="http://schemas.microsoft.com/office/drawing/2014/main" id="{77B063C1-E737-4805-76F8-22B17E350D7A}"/>
                  </a:ext>
                </a:extLst>
              </p:cNvPr>
              <p:cNvSpPr/>
              <p:nvPr/>
            </p:nvSpPr>
            <p:spPr>
              <a:xfrm>
                <a:off x="7849250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520" name="Group 57">
              <a:extLst>
                <a:ext uri="{FF2B5EF4-FFF2-40B4-BE49-F238E27FC236}">
                  <a16:creationId xmlns:a16="http://schemas.microsoft.com/office/drawing/2014/main" id="{5EE4FD9D-6AD8-8C76-4866-E232449C9990}"/>
                </a:ext>
              </a:extLst>
            </p:cNvPr>
            <p:cNvGrpSpPr/>
            <p:nvPr/>
          </p:nvGrpSpPr>
          <p:grpSpPr>
            <a:xfrm>
              <a:off x="4576470" y="2230628"/>
              <a:ext cx="543600" cy="219153"/>
              <a:chOff x="7359650" y="2849142"/>
              <a:chExt cx="543600" cy="219153"/>
            </a:xfrm>
          </p:grpSpPr>
          <p:sp>
            <p:nvSpPr>
              <p:cNvPr id="1522" name="TextBox 1521">
                <a:extLst>
                  <a:ext uri="{FF2B5EF4-FFF2-40B4-BE49-F238E27FC236}">
                    <a16:creationId xmlns:a16="http://schemas.microsoft.com/office/drawing/2014/main" id="{2284A78E-DA80-6EDF-722A-F0B7FFFD3253}"/>
                  </a:ext>
                </a:extLst>
              </p:cNvPr>
              <p:cNvSpPr txBox="1"/>
              <p:nvPr/>
            </p:nvSpPr>
            <p:spPr>
              <a:xfrm>
                <a:off x="7359650" y="2852308"/>
                <a:ext cx="543600" cy="215987"/>
              </a:xfrm>
              <a:prstGeom prst="roundRect">
                <a:avLst>
                  <a:gd name="adj" fmla="val 686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solidFill>
                  <a:srgbClr val="7030A0"/>
                </a:solidFill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Заключение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о соответствии экологическим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нормам </a:t>
                </a:r>
              </a:p>
            </p:txBody>
          </p:sp>
          <p:sp>
            <p:nvSpPr>
              <p:cNvPr id="1523" name="Rounded Rectangle 606">
                <a:extLst>
                  <a:ext uri="{FF2B5EF4-FFF2-40B4-BE49-F238E27FC236}">
                    <a16:creationId xmlns:a16="http://schemas.microsoft.com/office/drawing/2014/main" id="{465E77F5-3F4C-2A8E-5838-41D783F9BE7D}"/>
                  </a:ext>
                </a:extLst>
              </p:cNvPr>
              <p:cNvSpPr/>
              <p:nvPr/>
            </p:nvSpPr>
            <p:spPr>
              <a:xfrm>
                <a:off x="7849250" y="28491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030A0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521" name="TextBox 1520">
              <a:extLst>
                <a:ext uri="{FF2B5EF4-FFF2-40B4-BE49-F238E27FC236}">
                  <a16:creationId xmlns:a16="http://schemas.microsoft.com/office/drawing/2014/main" id="{BB2FF6B4-FB79-A3B3-B86A-FF8198285C94}"/>
                </a:ext>
              </a:extLst>
            </p:cNvPr>
            <p:cNvSpPr txBox="1"/>
            <p:nvPr/>
          </p:nvSpPr>
          <p:spPr>
            <a:xfrm>
              <a:off x="4009956" y="2951488"/>
              <a:ext cx="1116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7030A0"/>
              </a:solidFill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>
              <a:defPPr>
                <a:defRPr lang="ru-RU"/>
              </a:defPPr>
              <a:lvl1pPr>
                <a:lnSpc>
                  <a:spcPct val="80000"/>
                </a:lnSpc>
                <a:defRPr sz="600" kern="0">
                  <a:latin typeface="SB Sans Text" panose="020B0503040504020204" pitchFamily="34" charset="-52"/>
                  <a:ea typeface="Roboto Slab" pitchFamily="2" charset="0"/>
                  <a:cs typeface="SB Sans Text" panose="020B0503040504020204" pitchFamily="34" charset="-5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…</a:t>
              </a:r>
            </a:p>
          </p:txBody>
        </p:sp>
      </p:grpSp>
      <p:grpSp>
        <p:nvGrpSpPr>
          <p:cNvPr id="1540" name="Группа 1539">
            <a:extLst>
              <a:ext uri="{FF2B5EF4-FFF2-40B4-BE49-F238E27FC236}">
                <a16:creationId xmlns:a16="http://schemas.microsoft.com/office/drawing/2014/main" id="{892777DD-5EFF-D350-867C-EB4729CE5DB5}"/>
              </a:ext>
            </a:extLst>
          </p:cNvPr>
          <p:cNvGrpSpPr/>
          <p:nvPr/>
        </p:nvGrpSpPr>
        <p:grpSpPr>
          <a:xfrm>
            <a:off x="8992861" y="3285789"/>
            <a:ext cx="1230790" cy="1447183"/>
            <a:chOff x="5200095" y="1800298"/>
            <a:chExt cx="1230790" cy="1447183"/>
          </a:xfrm>
        </p:grpSpPr>
        <p:grpSp>
          <p:nvGrpSpPr>
            <p:cNvPr id="1541" name="Group 24">
              <a:extLst>
                <a:ext uri="{FF2B5EF4-FFF2-40B4-BE49-F238E27FC236}">
                  <a16:creationId xmlns:a16="http://schemas.microsoft.com/office/drawing/2014/main" id="{06C69424-6B1A-A558-C3AC-FF8FC7FAA77A}"/>
                </a:ext>
              </a:extLst>
            </p:cNvPr>
            <p:cNvGrpSpPr/>
            <p:nvPr/>
          </p:nvGrpSpPr>
          <p:grpSpPr>
            <a:xfrm>
              <a:off x="5200095" y="1800298"/>
              <a:ext cx="1230790" cy="1447183"/>
              <a:chOff x="3955956" y="1603080"/>
              <a:chExt cx="1224000" cy="1439999"/>
            </a:xfrm>
          </p:grpSpPr>
          <p:sp>
            <p:nvSpPr>
              <p:cNvPr id="1553" name="Скругленный прямоугольник 531">
                <a:extLst>
                  <a:ext uri="{FF2B5EF4-FFF2-40B4-BE49-F238E27FC236}">
                    <a16:creationId xmlns:a16="http://schemas.microsoft.com/office/drawing/2014/main" id="{8138B5F7-32B9-BCA2-CD9F-AF5B34E8FE5A}"/>
                  </a:ext>
                </a:extLst>
              </p:cNvPr>
              <p:cNvSpPr/>
              <p:nvPr/>
            </p:nvSpPr>
            <p:spPr>
              <a:xfrm>
                <a:off x="3955956" y="1603080"/>
                <a:ext cx="1224000" cy="1439999"/>
              </a:xfrm>
              <a:prstGeom prst="roundRect">
                <a:avLst>
                  <a:gd name="adj" fmla="val 1822"/>
                </a:avLst>
              </a:prstGeom>
              <a:solidFill>
                <a:srgbClr val="C9D8FB">
                  <a:alpha val="50000"/>
                </a:srgbClr>
              </a:solidFill>
              <a:ln w="25400" cap="flat" cmpd="sng" algn="ctr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554" name="object 3">
                <a:extLst>
                  <a:ext uri="{FF2B5EF4-FFF2-40B4-BE49-F238E27FC236}">
                    <a16:creationId xmlns:a16="http://schemas.microsoft.com/office/drawing/2014/main" id="{E080EC83-6FB9-B6BF-1FA4-E7C6E0B4C9CB}"/>
                  </a:ext>
                </a:extLst>
              </p:cNvPr>
              <p:cNvSpPr txBox="1"/>
              <p:nvPr/>
            </p:nvSpPr>
            <p:spPr>
              <a:xfrm>
                <a:off x="4009956" y="1618899"/>
                <a:ext cx="1116000" cy="12250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1203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1200" cap="none" spc="-14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Защита и безопасность</a:t>
                </a:r>
              </a:p>
            </p:txBody>
          </p:sp>
          <p:sp>
            <p:nvSpPr>
              <p:cNvPr id="1555" name="TextBox 1554">
                <a:extLst>
                  <a:ext uri="{FF2B5EF4-FFF2-40B4-BE49-F238E27FC236}">
                    <a16:creationId xmlns:a16="http://schemas.microsoft.com/office/drawing/2014/main" id="{3C6E92F1-C319-99C5-2EEC-2E5FF6E725CD}"/>
                  </a:ext>
                </a:extLst>
              </p:cNvPr>
              <p:cNvSpPr txBox="1"/>
              <p:nvPr/>
            </p:nvSpPr>
            <p:spPr>
              <a:xfrm>
                <a:off x="4576470" y="2472810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Регистрационный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учет граждан РФ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по месту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пребывания</a:t>
                </a:r>
              </a:p>
            </p:txBody>
          </p:sp>
          <p:grpSp>
            <p:nvGrpSpPr>
              <p:cNvPr id="1556" name="Group 963">
                <a:extLst>
                  <a:ext uri="{FF2B5EF4-FFF2-40B4-BE49-F238E27FC236}">
                    <a16:creationId xmlns:a16="http://schemas.microsoft.com/office/drawing/2014/main" id="{EA2F49DF-0F96-B0AD-F153-13E18828E36C}"/>
                  </a:ext>
                </a:extLst>
              </p:cNvPr>
              <p:cNvGrpSpPr/>
              <p:nvPr/>
            </p:nvGrpSpPr>
            <p:grpSpPr>
              <a:xfrm>
                <a:off x="4009956" y="2472810"/>
                <a:ext cx="543600" cy="216000"/>
                <a:chOff x="6793136" y="3110042"/>
                <a:chExt cx="543600" cy="216000"/>
              </a:xfrm>
            </p:grpSpPr>
            <p:sp>
              <p:nvSpPr>
                <p:cNvPr id="1584" name="TextBox 1583">
                  <a:extLst>
                    <a:ext uri="{FF2B5EF4-FFF2-40B4-BE49-F238E27FC236}">
                      <a16:creationId xmlns:a16="http://schemas.microsoft.com/office/drawing/2014/main" id="{6A068270-9539-663B-1164-7AB28E9C5DA3}"/>
                    </a:ext>
                  </a:extLst>
                </p:cNvPr>
                <p:cNvSpPr txBox="1"/>
                <p:nvPr/>
              </p:nvSpPr>
              <p:spPr>
                <a:xfrm>
                  <a:off x="6793136" y="3110042"/>
                  <a:ext cx="543600" cy="216000"/>
                </a:xfrm>
                <a:prstGeom prst="roundRect">
                  <a:avLst>
                    <a:gd name="adj" fmla="val 4421"/>
                  </a:avLst>
                </a:prstGeom>
                <a:solidFill>
                  <a:schemeClr val="bg1"/>
                </a:soli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>
                    <a:lnSpc>
                      <a:spcPct val="80000"/>
                    </a:lnSpc>
                    <a:defRPr sz="380" kern="0">
                      <a:solidFill>
                        <a:schemeClr val="tx1"/>
                      </a:solidFill>
                      <a:latin typeface="SB Sans Text" panose="020B0503040504020204" pitchFamily="34" charset="-52"/>
                      <a:ea typeface="Roboto Slab" pitchFamily="2" charset="0"/>
                      <a:cs typeface="SB Sans Text" panose="020B0503040504020204" pitchFamily="34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Миграционный учет иностранных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граждан</a:t>
                  </a:r>
                </a:p>
              </p:txBody>
            </p:sp>
            <p:sp>
              <p:nvSpPr>
                <p:cNvPr id="1585" name="Rounded Rectangle 602">
                  <a:extLst>
                    <a:ext uri="{FF2B5EF4-FFF2-40B4-BE49-F238E27FC236}">
                      <a16:creationId xmlns:a16="http://schemas.microsoft.com/office/drawing/2014/main" id="{B99D3641-4BBE-C612-B250-DA217C73486A}"/>
                    </a:ext>
                  </a:extLst>
                </p:cNvPr>
                <p:cNvSpPr/>
                <p:nvPr/>
              </p:nvSpPr>
              <p:spPr>
                <a:xfrm>
                  <a:off x="7282736" y="3110042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rgbClr val="7987A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1557" name="Group 964">
                <a:extLst>
                  <a:ext uri="{FF2B5EF4-FFF2-40B4-BE49-F238E27FC236}">
                    <a16:creationId xmlns:a16="http://schemas.microsoft.com/office/drawing/2014/main" id="{72BB3C4F-E094-F63C-58C9-F4912D81FB94}"/>
                  </a:ext>
                </a:extLst>
              </p:cNvPr>
              <p:cNvGrpSpPr/>
              <p:nvPr/>
            </p:nvGrpSpPr>
            <p:grpSpPr>
              <a:xfrm>
                <a:off x="4009956" y="2711210"/>
                <a:ext cx="543600" cy="216629"/>
                <a:chOff x="6793136" y="3367160"/>
                <a:chExt cx="543600" cy="216629"/>
              </a:xfrm>
            </p:grpSpPr>
            <p:sp>
              <p:nvSpPr>
                <p:cNvPr id="1582" name="TextBox 1581">
                  <a:extLst>
                    <a:ext uri="{FF2B5EF4-FFF2-40B4-BE49-F238E27FC236}">
                      <a16:creationId xmlns:a16="http://schemas.microsoft.com/office/drawing/2014/main" id="{A1B66A26-C2EA-F4A7-6949-12DD5603B55C}"/>
                    </a:ext>
                  </a:extLst>
                </p:cNvPr>
                <p:cNvSpPr txBox="1"/>
                <p:nvPr/>
              </p:nvSpPr>
              <p:spPr>
                <a:xfrm>
                  <a:off x="6793136" y="3367789"/>
                  <a:ext cx="543600" cy="216000"/>
                </a:xfrm>
                <a:prstGeom prst="roundRect">
                  <a:avLst>
                    <a:gd name="adj" fmla="val 4421"/>
                  </a:avLst>
                </a:prstGeom>
                <a:solidFill>
                  <a:schemeClr val="bg1"/>
                </a:soli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>
                    <a:lnSpc>
                      <a:spcPct val="80000"/>
                    </a:lnSpc>
                    <a:defRPr sz="380" kern="0">
                      <a:solidFill>
                        <a:schemeClr val="tx1"/>
                      </a:solidFill>
                      <a:latin typeface="SB Sans Text" panose="020B0503040504020204" pitchFamily="34" charset="-52"/>
                      <a:ea typeface="Roboto Slab" pitchFamily="2" charset="0"/>
                      <a:cs typeface="SB Sans Text" panose="020B0503040504020204" pitchFamily="34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Информационно-аналитический портал ЕГР ЗАГС</a:t>
                  </a:r>
                </a:p>
              </p:txBody>
            </p:sp>
            <p:sp>
              <p:nvSpPr>
                <p:cNvPr id="1583" name="Rounded Rectangle 603">
                  <a:extLst>
                    <a:ext uri="{FF2B5EF4-FFF2-40B4-BE49-F238E27FC236}">
                      <a16:creationId xmlns:a16="http://schemas.microsoft.com/office/drawing/2014/main" id="{598ECC73-A928-CCDD-EAB9-7B1B8CBDC928}"/>
                    </a:ext>
                  </a:extLst>
                </p:cNvPr>
                <p:cNvSpPr/>
                <p:nvPr/>
              </p:nvSpPr>
              <p:spPr>
                <a:xfrm>
                  <a:off x="7282736" y="3367160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rgbClr val="7987A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1558" name="Rounded Rectangle 607">
                <a:extLst>
                  <a:ext uri="{FF2B5EF4-FFF2-40B4-BE49-F238E27FC236}">
                    <a16:creationId xmlns:a16="http://schemas.microsoft.com/office/drawing/2014/main" id="{92AACB5B-E97A-C3E0-190D-A6AD52A246C3}"/>
                  </a:ext>
                </a:extLst>
              </p:cNvPr>
              <p:cNvSpPr/>
              <p:nvPr/>
            </p:nvSpPr>
            <p:spPr>
              <a:xfrm>
                <a:off x="5066070" y="2472810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1559" name="Group 965">
                <a:extLst>
                  <a:ext uri="{FF2B5EF4-FFF2-40B4-BE49-F238E27FC236}">
                    <a16:creationId xmlns:a16="http://schemas.microsoft.com/office/drawing/2014/main" id="{B9F7227D-42E6-26D8-DE41-F2740EB325CA}"/>
                  </a:ext>
                </a:extLst>
              </p:cNvPr>
              <p:cNvGrpSpPr/>
              <p:nvPr/>
            </p:nvGrpSpPr>
            <p:grpSpPr>
              <a:xfrm>
                <a:off x="4576470" y="2711210"/>
                <a:ext cx="543600" cy="216629"/>
                <a:chOff x="7359650" y="3367160"/>
                <a:chExt cx="543600" cy="216629"/>
              </a:xfrm>
            </p:grpSpPr>
            <p:sp>
              <p:nvSpPr>
                <p:cNvPr id="1580" name="TextBox 1579">
                  <a:extLst>
                    <a:ext uri="{FF2B5EF4-FFF2-40B4-BE49-F238E27FC236}">
                      <a16:creationId xmlns:a16="http://schemas.microsoft.com/office/drawing/2014/main" id="{42EFCA33-FDF6-5EF5-A637-A59E35EA74C9}"/>
                    </a:ext>
                  </a:extLst>
                </p:cNvPr>
                <p:cNvSpPr txBox="1"/>
                <p:nvPr/>
              </p:nvSpPr>
              <p:spPr>
                <a:xfrm>
                  <a:off x="7359650" y="3367789"/>
                  <a:ext cx="543600" cy="216000"/>
                </a:xfrm>
                <a:prstGeom prst="roundRect">
                  <a:avLst>
                    <a:gd name="adj" fmla="val 4421"/>
                  </a:avLst>
                </a:prstGeom>
                <a:solidFill>
                  <a:schemeClr val="bg1"/>
                </a:soli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>
                    <a:lnSpc>
                      <a:spcPct val="80000"/>
                    </a:lnSpc>
                    <a:defRPr sz="380" kern="0">
                      <a:solidFill>
                        <a:schemeClr val="tx1"/>
                      </a:solidFill>
                      <a:latin typeface="SB Sans Text" panose="020B0503040504020204" pitchFamily="34" charset="-52"/>
                      <a:ea typeface="Roboto Slab" pitchFamily="2" charset="0"/>
                      <a:cs typeface="SB Sans Text" panose="020B0503040504020204" pitchFamily="34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Контроль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за оборотом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оружия</a:t>
                  </a:r>
                </a:p>
              </p:txBody>
            </p:sp>
            <p:sp>
              <p:nvSpPr>
                <p:cNvPr id="1581" name="Rounded Rectangle 608">
                  <a:extLst>
                    <a:ext uri="{FF2B5EF4-FFF2-40B4-BE49-F238E27FC236}">
                      <a16:creationId xmlns:a16="http://schemas.microsoft.com/office/drawing/2014/main" id="{FBC73DC2-8F9A-AC02-8C47-4A84B1144254}"/>
                    </a:ext>
                  </a:extLst>
                </p:cNvPr>
                <p:cNvSpPr/>
                <p:nvPr/>
              </p:nvSpPr>
              <p:spPr>
                <a:xfrm>
                  <a:off x="7849250" y="3367160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rgbClr val="7987A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1560" name="Rounded Rectangle 13">
                <a:extLst>
                  <a:ext uri="{FF2B5EF4-FFF2-40B4-BE49-F238E27FC236}">
                    <a16:creationId xmlns:a16="http://schemas.microsoft.com/office/drawing/2014/main" id="{B28DC89D-936B-A3DE-EE75-E75FB1299FC2}"/>
                  </a:ext>
                </a:extLst>
              </p:cNvPr>
              <p:cNvSpPr/>
              <p:nvPr/>
            </p:nvSpPr>
            <p:spPr>
              <a:xfrm>
                <a:off x="5066070" y="1653454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1561" name="Group 53">
                <a:extLst>
                  <a:ext uri="{FF2B5EF4-FFF2-40B4-BE49-F238E27FC236}">
                    <a16:creationId xmlns:a16="http://schemas.microsoft.com/office/drawing/2014/main" id="{4740C2A0-2DD0-6B2D-C498-D655CDEEFC10}"/>
                  </a:ext>
                </a:extLst>
              </p:cNvPr>
              <p:cNvGrpSpPr/>
              <p:nvPr/>
            </p:nvGrpSpPr>
            <p:grpSpPr>
              <a:xfrm>
                <a:off x="4009956" y="1753049"/>
                <a:ext cx="543600" cy="215988"/>
                <a:chOff x="6793136" y="2336801"/>
                <a:chExt cx="543600" cy="215988"/>
              </a:xfrm>
            </p:grpSpPr>
            <p:sp>
              <p:nvSpPr>
                <p:cNvPr id="1578" name="TextBox 1577">
                  <a:extLst>
                    <a:ext uri="{FF2B5EF4-FFF2-40B4-BE49-F238E27FC236}">
                      <a16:creationId xmlns:a16="http://schemas.microsoft.com/office/drawing/2014/main" id="{44681F33-E01A-193F-5949-AC8963E473C8}"/>
                    </a:ext>
                  </a:extLst>
                </p:cNvPr>
                <p:cNvSpPr txBox="1"/>
                <p:nvPr/>
              </p:nvSpPr>
              <p:spPr>
                <a:xfrm>
                  <a:off x="6793136" y="2336802"/>
                  <a:ext cx="543600" cy="215987"/>
                </a:xfrm>
                <a:prstGeom prst="roundRect">
                  <a:avLst>
                    <a:gd name="adj" fmla="val 7112"/>
                  </a:avLst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400" b="0" i="0" u="none" strike="noStrike" kern="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Паспорт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гражданина РФ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нового образца</a:t>
                  </a:r>
                </a:p>
              </p:txBody>
            </p:sp>
            <p:sp>
              <p:nvSpPr>
                <p:cNvPr id="1579" name="Rounded Rectangle 599">
                  <a:extLst>
                    <a:ext uri="{FF2B5EF4-FFF2-40B4-BE49-F238E27FC236}">
                      <a16:creationId xmlns:a16="http://schemas.microsoft.com/office/drawing/2014/main" id="{437CE436-05A3-EE55-B949-856AC385EFC5}"/>
                    </a:ext>
                  </a:extLst>
                </p:cNvPr>
                <p:cNvSpPr/>
                <p:nvPr/>
              </p:nvSpPr>
              <p:spPr>
                <a:xfrm>
                  <a:off x="7282736" y="2336801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1562" name="Group 54">
                <a:extLst>
                  <a:ext uri="{FF2B5EF4-FFF2-40B4-BE49-F238E27FC236}">
                    <a16:creationId xmlns:a16="http://schemas.microsoft.com/office/drawing/2014/main" id="{7120455C-627E-C080-F531-0B717CBBAD88}"/>
                  </a:ext>
                </a:extLst>
              </p:cNvPr>
              <p:cNvGrpSpPr/>
              <p:nvPr/>
            </p:nvGrpSpPr>
            <p:grpSpPr>
              <a:xfrm>
                <a:off x="4009956" y="1994581"/>
                <a:ext cx="543600" cy="216171"/>
                <a:chOff x="6793136" y="2594377"/>
                <a:chExt cx="543600" cy="216171"/>
              </a:xfrm>
            </p:grpSpPr>
            <p:sp>
              <p:nvSpPr>
                <p:cNvPr id="1576" name="TextBox 1575">
                  <a:extLst>
                    <a:ext uri="{FF2B5EF4-FFF2-40B4-BE49-F238E27FC236}">
                      <a16:creationId xmlns:a16="http://schemas.microsoft.com/office/drawing/2014/main" id="{E0C564DD-1560-AE4A-EBE5-3A1A909E951E}"/>
                    </a:ext>
                  </a:extLst>
                </p:cNvPr>
                <p:cNvSpPr txBox="1"/>
                <p:nvPr/>
              </p:nvSpPr>
              <p:spPr>
                <a:xfrm>
                  <a:off x="6793136" y="2594561"/>
                  <a:ext cx="543600" cy="215987"/>
                </a:xfrm>
                <a:prstGeom prst="roundRect">
                  <a:avLst>
                    <a:gd name="adj" fmla="val 8827"/>
                  </a:avLst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400" b="0" i="0" u="none" strike="noStrike" kern="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Лицензия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на оружие</a:t>
                  </a:r>
                </a:p>
              </p:txBody>
            </p:sp>
            <p:sp>
              <p:nvSpPr>
                <p:cNvPr id="1577" name="Rounded Rectangle 600">
                  <a:extLst>
                    <a:ext uri="{FF2B5EF4-FFF2-40B4-BE49-F238E27FC236}">
                      <a16:creationId xmlns:a16="http://schemas.microsoft.com/office/drawing/2014/main" id="{5E347FD7-6AE6-528F-8A07-6C0D6DC49FA9}"/>
                    </a:ext>
                  </a:extLst>
                </p:cNvPr>
                <p:cNvSpPr/>
                <p:nvPr/>
              </p:nvSpPr>
              <p:spPr>
                <a:xfrm>
                  <a:off x="7282736" y="2594377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1563" name="Group 55">
                <a:extLst>
                  <a:ext uri="{FF2B5EF4-FFF2-40B4-BE49-F238E27FC236}">
                    <a16:creationId xmlns:a16="http://schemas.microsoft.com/office/drawing/2014/main" id="{58ECD2B7-D5EA-211F-BC47-A98F3B42A5E1}"/>
                  </a:ext>
                </a:extLst>
              </p:cNvPr>
              <p:cNvGrpSpPr/>
              <p:nvPr/>
            </p:nvGrpSpPr>
            <p:grpSpPr>
              <a:xfrm>
                <a:off x="4009956" y="2230628"/>
                <a:ext cx="543600" cy="219153"/>
                <a:chOff x="6793136" y="2849142"/>
                <a:chExt cx="543600" cy="219153"/>
              </a:xfrm>
            </p:grpSpPr>
            <p:sp>
              <p:nvSpPr>
                <p:cNvPr id="1574" name="TextBox 1573">
                  <a:extLst>
                    <a:ext uri="{FF2B5EF4-FFF2-40B4-BE49-F238E27FC236}">
                      <a16:creationId xmlns:a16="http://schemas.microsoft.com/office/drawing/2014/main" id="{8F119B68-1F63-81BC-9503-FD45E3154B5D}"/>
                    </a:ext>
                  </a:extLst>
                </p:cNvPr>
                <p:cNvSpPr txBox="1"/>
                <p:nvPr/>
              </p:nvSpPr>
              <p:spPr>
                <a:xfrm>
                  <a:off x="6793136" y="2852308"/>
                  <a:ext cx="543600" cy="215987"/>
                </a:xfrm>
                <a:prstGeom prst="roundRect">
                  <a:avLst>
                    <a:gd name="adj" fmla="val 6867"/>
                  </a:avLst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400" b="0" i="0" u="none" strike="noStrike" kern="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Заключение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или расторжение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брака</a:t>
                  </a:r>
                </a:p>
              </p:txBody>
            </p:sp>
            <p:sp>
              <p:nvSpPr>
                <p:cNvPr id="1575" name="Rounded Rectangle 601">
                  <a:extLst>
                    <a:ext uri="{FF2B5EF4-FFF2-40B4-BE49-F238E27FC236}">
                      <a16:creationId xmlns:a16="http://schemas.microsoft.com/office/drawing/2014/main" id="{F5F5A705-45CD-22DB-44FE-0B268497B645}"/>
                    </a:ext>
                  </a:extLst>
                </p:cNvPr>
                <p:cNvSpPr/>
                <p:nvPr/>
              </p:nvSpPr>
              <p:spPr>
                <a:xfrm>
                  <a:off x="7282736" y="2849142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1564" name="Group 962">
                <a:extLst>
                  <a:ext uri="{FF2B5EF4-FFF2-40B4-BE49-F238E27FC236}">
                    <a16:creationId xmlns:a16="http://schemas.microsoft.com/office/drawing/2014/main" id="{977EFAC5-8AFD-95D4-1AEB-369BF0951111}"/>
                  </a:ext>
                </a:extLst>
              </p:cNvPr>
              <p:cNvGrpSpPr/>
              <p:nvPr/>
            </p:nvGrpSpPr>
            <p:grpSpPr>
              <a:xfrm>
                <a:off x="4576470" y="1753049"/>
                <a:ext cx="543600" cy="215988"/>
                <a:chOff x="7359650" y="2336801"/>
                <a:chExt cx="543600" cy="215988"/>
              </a:xfrm>
            </p:grpSpPr>
            <p:sp>
              <p:nvSpPr>
                <p:cNvPr id="1572" name="TextBox 1571">
                  <a:extLst>
                    <a:ext uri="{FF2B5EF4-FFF2-40B4-BE49-F238E27FC236}">
                      <a16:creationId xmlns:a16="http://schemas.microsoft.com/office/drawing/2014/main" id="{4C025D83-E174-A048-FAA3-5B7BB7354C20}"/>
                    </a:ext>
                  </a:extLst>
                </p:cNvPr>
                <p:cNvSpPr txBox="1"/>
                <p:nvPr/>
              </p:nvSpPr>
              <p:spPr>
                <a:xfrm>
                  <a:off x="7359650" y="2336802"/>
                  <a:ext cx="543600" cy="215987"/>
                </a:xfrm>
                <a:prstGeom prst="roundRect">
                  <a:avLst>
                    <a:gd name="adj" fmla="val 7112"/>
                  </a:avLst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400" b="0" i="0" u="none" strike="noStrike" kern="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Справка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о судимости</a:t>
                  </a:r>
                </a:p>
              </p:txBody>
            </p:sp>
            <p:sp>
              <p:nvSpPr>
                <p:cNvPr id="1573" name="Rounded Rectangle 604">
                  <a:extLst>
                    <a:ext uri="{FF2B5EF4-FFF2-40B4-BE49-F238E27FC236}">
                      <a16:creationId xmlns:a16="http://schemas.microsoft.com/office/drawing/2014/main" id="{0926534B-85C5-EAAD-F96E-46CF1E3DA3A0}"/>
                    </a:ext>
                  </a:extLst>
                </p:cNvPr>
                <p:cNvSpPr/>
                <p:nvPr/>
              </p:nvSpPr>
              <p:spPr>
                <a:xfrm>
                  <a:off x="7849250" y="2336801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1565" name="Group 61">
                <a:extLst>
                  <a:ext uri="{FF2B5EF4-FFF2-40B4-BE49-F238E27FC236}">
                    <a16:creationId xmlns:a16="http://schemas.microsoft.com/office/drawing/2014/main" id="{2D8D06E0-912E-FD3F-78C8-DB2763A9DC08}"/>
                  </a:ext>
                </a:extLst>
              </p:cNvPr>
              <p:cNvGrpSpPr/>
              <p:nvPr/>
            </p:nvGrpSpPr>
            <p:grpSpPr>
              <a:xfrm>
                <a:off x="4576470" y="1994581"/>
                <a:ext cx="543600" cy="216171"/>
                <a:chOff x="7359650" y="2594377"/>
                <a:chExt cx="543600" cy="216171"/>
              </a:xfrm>
            </p:grpSpPr>
            <p:sp>
              <p:nvSpPr>
                <p:cNvPr id="1570" name="TextBox 1569">
                  <a:extLst>
                    <a:ext uri="{FF2B5EF4-FFF2-40B4-BE49-F238E27FC236}">
                      <a16:creationId xmlns:a16="http://schemas.microsoft.com/office/drawing/2014/main" id="{736C89BB-7AA2-4EFE-9225-2319674549ED}"/>
                    </a:ext>
                  </a:extLst>
                </p:cNvPr>
                <p:cNvSpPr txBox="1"/>
                <p:nvPr/>
              </p:nvSpPr>
              <p:spPr>
                <a:xfrm>
                  <a:off x="7359650" y="2594561"/>
                  <a:ext cx="543600" cy="215987"/>
                </a:xfrm>
                <a:prstGeom prst="roundRect">
                  <a:avLst>
                    <a:gd name="adj" fmla="val 8827"/>
                  </a:avLst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400" b="0" i="0" u="none" strike="noStrike" kern="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Вид на жительство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для иностранных граждан</a:t>
                  </a:r>
                </a:p>
              </p:txBody>
            </p:sp>
            <p:sp>
              <p:nvSpPr>
                <p:cNvPr id="1571" name="Rounded Rectangle 605">
                  <a:extLst>
                    <a:ext uri="{FF2B5EF4-FFF2-40B4-BE49-F238E27FC236}">
                      <a16:creationId xmlns:a16="http://schemas.microsoft.com/office/drawing/2014/main" id="{D7D09914-AE66-2824-442C-F8386598CC3E}"/>
                    </a:ext>
                  </a:extLst>
                </p:cNvPr>
                <p:cNvSpPr/>
                <p:nvPr/>
              </p:nvSpPr>
              <p:spPr>
                <a:xfrm>
                  <a:off x="7849250" y="2594377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1566" name="Group 57">
                <a:extLst>
                  <a:ext uri="{FF2B5EF4-FFF2-40B4-BE49-F238E27FC236}">
                    <a16:creationId xmlns:a16="http://schemas.microsoft.com/office/drawing/2014/main" id="{C7A678FE-ACE6-890E-6AE8-A32C4ADB1BDF}"/>
                  </a:ext>
                </a:extLst>
              </p:cNvPr>
              <p:cNvGrpSpPr/>
              <p:nvPr/>
            </p:nvGrpSpPr>
            <p:grpSpPr>
              <a:xfrm>
                <a:off x="4576470" y="2230628"/>
                <a:ext cx="543600" cy="219153"/>
                <a:chOff x="7359650" y="2849142"/>
                <a:chExt cx="543600" cy="219153"/>
              </a:xfrm>
            </p:grpSpPr>
            <p:sp>
              <p:nvSpPr>
                <p:cNvPr id="1568" name="TextBox 1567">
                  <a:extLst>
                    <a:ext uri="{FF2B5EF4-FFF2-40B4-BE49-F238E27FC236}">
                      <a16:creationId xmlns:a16="http://schemas.microsoft.com/office/drawing/2014/main" id="{D65A8D7D-3A9F-F1EA-09A2-2F908D96B1FD}"/>
                    </a:ext>
                  </a:extLst>
                </p:cNvPr>
                <p:cNvSpPr txBox="1"/>
                <p:nvPr/>
              </p:nvSpPr>
              <p:spPr>
                <a:xfrm>
                  <a:off x="7359650" y="2852308"/>
                  <a:ext cx="543600" cy="215987"/>
                </a:xfrm>
                <a:prstGeom prst="roundRect">
                  <a:avLst>
                    <a:gd name="adj" fmla="val 6867"/>
                  </a:avLst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400" b="0" i="0" u="none" strike="noStrike" kern="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Свидетельство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о рождении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или о смерти</a:t>
                  </a:r>
                </a:p>
              </p:txBody>
            </p:sp>
            <p:sp>
              <p:nvSpPr>
                <p:cNvPr id="1569" name="Rounded Rectangle 606">
                  <a:extLst>
                    <a:ext uri="{FF2B5EF4-FFF2-40B4-BE49-F238E27FC236}">
                      <a16:creationId xmlns:a16="http://schemas.microsoft.com/office/drawing/2014/main" id="{0905BC31-0F58-841C-478F-718A10FDA63A}"/>
                    </a:ext>
                  </a:extLst>
                </p:cNvPr>
                <p:cNvSpPr/>
                <p:nvPr/>
              </p:nvSpPr>
              <p:spPr>
                <a:xfrm>
                  <a:off x="7849250" y="2849142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1567" name="TextBox 1566">
                <a:extLst>
                  <a:ext uri="{FF2B5EF4-FFF2-40B4-BE49-F238E27FC236}">
                    <a16:creationId xmlns:a16="http://schemas.microsoft.com/office/drawing/2014/main" id="{E82C7F47-C9E0-006A-F3D5-FE95334C09F3}"/>
                  </a:ext>
                </a:extLst>
              </p:cNvPr>
              <p:cNvSpPr txBox="1"/>
              <p:nvPr/>
            </p:nvSpPr>
            <p:spPr>
              <a:xfrm>
                <a:off x="4009956" y="2951488"/>
                <a:ext cx="1116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600" kern="0"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…</a:t>
                </a:r>
              </a:p>
            </p:txBody>
          </p:sp>
        </p:grpSp>
        <p:grpSp>
          <p:nvGrpSpPr>
            <p:cNvPr id="1542" name="Группа 1541">
              <a:extLst>
                <a:ext uri="{FF2B5EF4-FFF2-40B4-BE49-F238E27FC236}">
                  <a16:creationId xmlns:a16="http://schemas.microsoft.com/office/drawing/2014/main" id="{068D83B4-5872-3994-BA74-EE1B40AD0A45}"/>
                </a:ext>
              </a:extLst>
            </p:cNvPr>
            <p:cNvGrpSpPr/>
            <p:nvPr/>
          </p:nvGrpSpPr>
          <p:grpSpPr>
            <a:xfrm>
              <a:off x="5720345" y="2090321"/>
              <a:ext cx="632893" cy="1025133"/>
              <a:chOff x="5720345" y="2090321"/>
              <a:chExt cx="632893" cy="1025133"/>
            </a:xfrm>
          </p:grpSpPr>
          <p:sp>
            <p:nvSpPr>
              <p:cNvPr id="1543" name="Звезда: 5 точек 1542">
                <a:extLst>
                  <a:ext uri="{FF2B5EF4-FFF2-40B4-BE49-F238E27FC236}">
                    <a16:creationId xmlns:a16="http://schemas.microsoft.com/office/drawing/2014/main" id="{C30C99A8-753F-05EC-121D-843C429AAA2A}"/>
                  </a:ext>
                </a:extLst>
              </p:cNvPr>
              <p:cNvSpPr/>
              <p:nvPr/>
            </p:nvSpPr>
            <p:spPr>
              <a:xfrm>
                <a:off x="6288790" y="2090321"/>
                <a:ext cx="64448" cy="6444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endParaRPr>
              </a:p>
            </p:txBody>
          </p:sp>
          <p:sp>
            <p:nvSpPr>
              <p:cNvPr id="1544" name="Звезда: 5 точек 1543">
                <a:extLst>
                  <a:ext uri="{FF2B5EF4-FFF2-40B4-BE49-F238E27FC236}">
                    <a16:creationId xmlns:a16="http://schemas.microsoft.com/office/drawing/2014/main" id="{38075965-8766-9401-AAED-3F1848FAE037}"/>
                  </a:ext>
                </a:extLst>
              </p:cNvPr>
              <p:cNvSpPr/>
              <p:nvPr/>
            </p:nvSpPr>
            <p:spPr>
              <a:xfrm>
                <a:off x="6288790" y="2331619"/>
                <a:ext cx="64448" cy="6444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endParaRPr>
              </a:p>
            </p:txBody>
          </p:sp>
          <p:sp>
            <p:nvSpPr>
              <p:cNvPr id="1545" name="Звезда: 5 точек 1544">
                <a:extLst>
                  <a:ext uri="{FF2B5EF4-FFF2-40B4-BE49-F238E27FC236}">
                    <a16:creationId xmlns:a16="http://schemas.microsoft.com/office/drawing/2014/main" id="{930CCBC1-5E0A-3277-DB96-7883862BC126}"/>
                  </a:ext>
                </a:extLst>
              </p:cNvPr>
              <p:cNvSpPr/>
              <p:nvPr/>
            </p:nvSpPr>
            <p:spPr>
              <a:xfrm>
                <a:off x="6288790" y="2566956"/>
                <a:ext cx="64448" cy="6444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endParaRPr>
              </a:p>
            </p:txBody>
          </p:sp>
          <p:sp>
            <p:nvSpPr>
              <p:cNvPr id="1546" name="Звезда: 5 точек 1545">
                <a:extLst>
                  <a:ext uri="{FF2B5EF4-FFF2-40B4-BE49-F238E27FC236}">
                    <a16:creationId xmlns:a16="http://schemas.microsoft.com/office/drawing/2014/main" id="{2BA392B1-3528-F378-2253-2947A36FF558}"/>
                  </a:ext>
                </a:extLst>
              </p:cNvPr>
              <p:cNvSpPr/>
              <p:nvPr/>
            </p:nvSpPr>
            <p:spPr>
              <a:xfrm>
                <a:off x="6288790" y="3051006"/>
                <a:ext cx="64448" cy="6444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endParaRPr>
              </a:p>
            </p:txBody>
          </p:sp>
          <p:sp>
            <p:nvSpPr>
              <p:cNvPr id="1547" name="Звезда: 5 точек 1546">
                <a:extLst>
                  <a:ext uri="{FF2B5EF4-FFF2-40B4-BE49-F238E27FC236}">
                    <a16:creationId xmlns:a16="http://schemas.microsoft.com/office/drawing/2014/main" id="{C8DD08C1-59AD-6666-C85C-68FAD47153E0}"/>
                  </a:ext>
                </a:extLst>
              </p:cNvPr>
              <p:cNvSpPr/>
              <p:nvPr/>
            </p:nvSpPr>
            <p:spPr>
              <a:xfrm>
                <a:off x="6288790" y="2806903"/>
                <a:ext cx="64448" cy="6444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endParaRPr>
              </a:p>
            </p:txBody>
          </p:sp>
          <p:sp>
            <p:nvSpPr>
              <p:cNvPr id="1548" name="Звезда: 5 точек 1547">
                <a:extLst>
                  <a:ext uri="{FF2B5EF4-FFF2-40B4-BE49-F238E27FC236}">
                    <a16:creationId xmlns:a16="http://schemas.microsoft.com/office/drawing/2014/main" id="{96447E84-2BE7-3E17-B2E9-7EEB7B06FE24}"/>
                  </a:ext>
                </a:extLst>
              </p:cNvPr>
              <p:cNvSpPr/>
              <p:nvPr/>
            </p:nvSpPr>
            <p:spPr>
              <a:xfrm>
                <a:off x="5720345" y="2090321"/>
                <a:ext cx="64448" cy="6444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endParaRPr>
              </a:p>
            </p:txBody>
          </p:sp>
          <p:sp>
            <p:nvSpPr>
              <p:cNvPr id="1549" name="Звезда: 5 точек 1548">
                <a:extLst>
                  <a:ext uri="{FF2B5EF4-FFF2-40B4-BE49-F238E27FC236}">
                    <a16:creationId xmlns:a16="http://schemas.microsoft.com/office/drawing/2014/main" id="{C0D76986-83CF-9365-917F-31F4A9330F1F}"/>
                  </a:ext>
                </a:extLst>
              </p:cNvPr>
              <p:cNvSpPr/>
              <p:nvPr/>
            </p:nvSpPr>
            <p:spPr>
              <a:xfrm>
                <a:off x="5720345" y="2331619"/>
                <a:ext cx="64448" cy="6444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endParaRPr>
              </a:p>
            </p:txBody>
          </p:sp>
          <p:sp>
            <p:nvSpPr>
              <p:cNvPr id="1550" name="Звезда: 5 точек 1549">
                <a:extLst>
                  <a:ext uri="{FF2B5EF4-FFF2-40B4-BE49-F238E27FC236}">
                    <a16:creationId xmlns:a16="http://schemas.microsoft.com/office/drawing/2014/main" id="{1C4462B6-FBAE-03AE-7854-EBE611BBA7A0}"/>
                  </a:ext>
                </a:extLst>
              </p:cNvPr>
              <p:cNvSpPr/>
              <p:nvPr/>
            </p:nvSpPr>
            <p:spPr>
              <a:xfrm>
                <a:off x="5720345" y="2566956"/>
                <a:ext cx="64448" cy="6444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endParaRPr>
              </a:p>
            </p:txBody>
          </p:sp>
          <p:sp>
            <p:nvSpPr>
              <p:cNvPr id="1551" name="Звезда: 5 точек 1550">
                <a:extLst>
                  <a:ext uri="{FF2B5EF4-FFF2-40B4-BE49-F238E27FC236}">
                    <a16:creationId xmlns:a16="http://schemas.microsoft.com/office/drawing/2014/main" id="{A071CFF8-20AD-8401-48F3-6BB868C3979B}"/>
                  </a:ext>
                </a:extLst>
              </p:cNvPr>
              <p:cNvSpPr/>
              <p:nvPr/>
            </p:nvSpPr>
            <p:spPr>
              <a:xfrm>
                <a:off x="5720345" y="3051006"/>
                <a:ext cx="64448" cy="6444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endParaRPr>
              </a:p>
            </p:txBody>
          </p:sp>
          <p:sp>
            <p:nvSpPr>
              <p:cNvPr id="1552" name="Звезда: 5 точек 1551">
                <a:extLst>
                  <a:ext uri="{FF2B5EF4-FFF2-40B4-BE49-F238E27FC236}">
                    <a16:creationId xmlns:a16="http://schemas.microsoft.com/office/drawing/2014/main" id="{788D6313-E766-E90E-32E6-F3046A22BC64}"/>
                  </a:ext>
                </a:extLst>
              </p:cNvPr>
              <p:cNvSpPr/>
              <p:nvPr/>
            </p:nvSpPr>
            <p:spPr>
              <a:xfrm>
                <a:off x="5720345" y="2806903"/>
                <a:ext cx="64448" cy="6444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endParaRPr>
              </a:p>
            </p:txBody>
          </p:sp>
        </p:grpSp>
      </p:grpSp>
      <p:grpSp>
        <p:nvGrpSpPr>
          <p:cNvPr id="1587" name="Group 24">
            <a:extLst>
              <a:ext uri="{FF2B5EF4-FFF2-40B4-BE49-F238E27FC236}">
                <a16:creationId xmlns:a16="http://schemas.microsoft.com/office/drawing/2014/main" id="{B80E0A2C-C4E9-E968-A334-DA2F66C23439}"/>
              </a:ext>
            </a:extLst>
          </p:cNvPr>
          <p:cNvGrpSpPr/>
          <p:nvPr/>
        </p:nvGrpSpPr>
        <p:grpSpPr>
          <a:xfrm>
            <a:off x="5207632" y="3285789"/>
            <a:ext cx="1230790" cy="1447183"/>
            <a:chOff x="3955956" y="1603080"/>
            <a:chExt cx="1224000" cy="1439999"/>
          </a:xfrm>
        </p:grpSpPr>
        <p:sp>
          <p:nvSpPr>
            <p:cNvPr id="1599" name="Скругленный прямоугольник 531">
              <a:extLst>
                <a:ext uri="{FF2B5EF4-FFF2-40B4-BE49-F238E27FC236}">
                  <a16:creationId xmlns:a16="http://schemas.microsoft.com/office/drawing/2014/main" id="{4DC1FC35-C651-0023-3790-3104FE21ED75}"/>
                </a:ext>
              </a:extLst>
            </p:cNvPr>
            <p:cNvSpPr/>
            <p:nvPr/>
          </p:nvSpPr>
          <p:spPr>
            <a:xfrm>
              <a:off x="3955956" y="1603080"/>
              <a:ext cx="1224000" cy="1439999"/>
            </a:xfrm>
            <a:prstGeom prst="roundRect">
              <a:avLst>
                <a:gd name="adj" fmla="val 1822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  <p:sp>
          <p:nvSpPr>
            <p:cNvPr id="1600" name="object 3">
              <a:extLst>
                <a:ext uri="{FF2B5EF4-FFF2-40B4-BE49-F238E27FC236}">
                  <a16:creationId xmlns:a16="http://schemas.microsoft.com/office/drawing/2014/main" id="{28A14C8D-9A46-600A-BC1D-B79808D0B4DA}"/>
                </a:ext>
              </a:extLst>
            </p:cNvPr>
            <p:cNvSpPr txBox="1"/>
            <p:nvPr/>
          </p:nvSpPr>
          <p:spPr>
            <a:xfrm>
              <a:off x="4009956" y="1618899"/>
              <a:ext cx="1116000" cy="1225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Промышленность</a:t>
              </a:r>
            </a:p>
          </p:txBody>
        </p:sp>
        <p:sp>
          <p:nvSpPr>
            <p:cNvPr id="1601" name="TextBox 1600">
              <a:extLst>
                <a:ext uri="{FF2B5EF4-FFF2-40B4-BE49-F238E27FC236}">
                  <a16:creationId xmlns:a16="http://schemas.microsoft.com/office/drawing/2014/main" id="{D95CCAA2-67BB-9F33-D1BE-4AA3C5A4B9F1}"/>
                </a:ext>
              </a:extLst>
            </p:cNvPr>
            <p:cNvSpPr txBox="1"/>
            <p:nvPr/>
          </p:nvSpPr>
          <p:spPr>
            <a:xfrm>
              <a:off x="4576470" y="2472810"/>
              <a:ext cx="543600" cy="216000"/>
            </a:xfrm>
            <a:prstGeom prst="roundRect">
              <a:avLst>
                <a:gd name="adj" fmla="val 4421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>
                <a:lnSpc>
                  <a:spcPct val="80000"/>
                </a:lnSpc>
                <a:defRPr sz="380" kern="0">
                  <a:solidFill>
                    <a:schemeClr val="tx1"/>
                  </a:solidFill>
                  <a:latin typeface="SB Sans Text" panose="020B0503040504020204" pitchFamily="34" charset="-52"/>
                  <a:ea typeface="Roboto Slab" pitchFamily="2" charset="0"/>
                  <a:cs typeface="SB Sans Text" panose="020B0503040504020204" pitchFamily="34" charset="-5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Регистрация изобретения</a:t>
              </a:r>
              <a:b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и выдача патента</a:t>
              </a:r>
            </a:p>
          </p:txBody>
        </p:sp>
        <p:grpSp>
          <p:nvGrpSpPr>
            <p:cNvPr id="1602" name="Group 963">
              <a:extLst>
                <a:ext uri="{FF2B5EF4-FFF2-40B4-BE49-F238E27FC236}">
                  <a16:creationId xmlns:a16="http://schemas.microsoft.com/office/drawing/2014/main" id="{C8BC3017-67B7-58C3-5F22-1E6179683C21}"/>
                </a:ext>
              </a:extLst>
            </p:cNvPr>
            <p:cNvGrpSpPr/>
            <p:nvPr/>
          </p:nvGrpSpPr>
          <p:grpSpPr>
            <a:xfrm>
              <a:off x="4009956" y="2472810"/>
              <a:ext cx="543600" cy="216000"/>
              <a:chOff x="6793136" y="3110042"/>
              <a:chExt cx="543600" cy="216000"/>
            </a:xfrm>
          </p:grpSpPr>
          <p:sp>
            <p:nvSpPr>
              <p:cNvPr id="1630" name="TextBox 1629">
                <a:extLst>
                  <a:ext uri="{FF2B5EF4-FFF2-40B4-BE49-F238E27FC236}">
                    <a16:creationId xmlns:a16="http://schemas.microsoft.com/office/drawing/2014/main" id="{27A6D73D-DAB9-E6FA-3BB5-840198ED1A21}"/>
                  </a:ext>
                </a:extLst>
              </p:cNvPr>
              <p:cNvSpPr txBox="1"/>
              <p:nvPr/>
            </p:nvSpPr>
            <p:spPr>
              <a:xfrm>
                <a:off x="6793136" y="3110042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Проведение экспертизы промышленной безопасности</a:t>
                </a:r>
              </a:p>
            </p:txBody>
          </p:sp>
          <p:sp>
            <p:nvSpPr>
              <p:cNvPr id="1631" name="Rounded Rectangle 602">
                <a:extLst>
                  <a:ext uri="{FF2B5EF4-FFF2-40B4-BE49-F238E27FC236}">
                    <a16:creationId xmlns:a16="http://schemas.microsoft.com/office/drawing/2014/main" id="{43C80E80-7A64-EB17-6566-3C549C3AEB81}"/>
                  </a:ext>
                </a:extLst>
              </p:cNvPr>
              <p:cNvSpPr/>
              <p:nvPr/>
            </p:nvSpPr>
            <p:spPr>
              <a:xfrm>
                <a:off x="7282736" y="31100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603" name="Group 964">
              <a:extLst>
                <a:ext uri="{FF2B5EF4-FFF2-40B4-BE49-F238E27FC236}">
                  <a16:creationId xmlns:a16="http://schemas.microsoft.com/office/drawing/2014/main" id="{41ADB20D-088F-58D7-E676-17DB4E78F9FF}"/>
                </a:ext>
              </a:extLst>
            </p:cNvPr>
            <p:cNvGrpSpPr/>
            <p:nvPr/>
          </p:nvGrpSpPr>
          <p:grpSpPr>
            <a:xfrm>
              <a:off x="4009956" y="2711210"/>
              <a:ext cx="543600" cy="216629"/>
              <a:chOff x="6793136" y="3367160"/>
              <a:chExt cx="543600" cy="216629"/>
            </a:xfrm>
          </p:grpSpPr>
          <p:sp>
            <p:nvSpPr>
              <p:cNvPr id="1628" name="TextBox 1627">
                <a:extLst>
                  <a:ext uri="{FF2B5EF4-FFF2-40B4-BE49-F238E27FC236}">
                    <a16:creationId xmlns:a16="http://schemas.microsoft.com/office/drawing/2014/main" id="{980EE967-B2BA-4CCD-D24A-8BDC73B79AB0}"/>
                  </a:ext>
                </a:extLst>
              </p:cNvPr>
              <p:cNvSpPr txBox="1"/>
              <p:nvPr/>
            </p:nvSpPr>
            <p:spPr>
              <a:xfrm>
                <a:off x="6793136" y="3367789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Лицензирование деятельности, </a:t>
                </a:r>
                <a:r>
                  <a:rPr kumimoji="0" lang="ru-RU" sz="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связ</a:t>
                </a: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. 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с черным и цветным металлами</a:t>
                </a:r>
              </a:p>
            </p:txBody>
          </p:sp>
          <p:sp>
            <p:nvSpPr>
              <p:cNvPr id="1629" name="Rounded Rectangle 603">
                <a:extLst>
                  <a:ext uri="{FF2B5EF4-FFF2-40B4-BE49-F238E27FC236}">
                    <a16:creationId xmlns:a16="http://schemas.microsoft.com/office/drawing/2014/main" id="{986494E7-B438-5CFF-3689-4FBE15ED23DA}"/>
                  </a:ext>
                </a:extLst>
              </p:cNvPr>
              <p:cNvSpPr/>
              <p:nvPr/>
            </p:nvSpPr>
            <p:spPr>
              <a:xfrm>
                <a:off x="7282736" y="3367160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604" name="Rounded Rectangle 607">
              <a:extLst>
                <a:ext uri="{FF2B5EF4-FFF2-40B4-BE49-F238E27FC236}">
                  <a16:creationId xmlns:a16="http://schemas.microsoft.com/office/drawing/2014/main" id="{C1F0155B-12ED-460D-788D-2B236F68CDE1}"/>
                </a:ext>
              </a:extLst>
            </p:cNvPr>
            <p:cNvSpPr/>
            <p:nvPr/>
          </p:nvSpPr>
          <p:spPr>
            <a:xfrm>
              <a:off x="5066070" y="2472810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7987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605" name="Group 965">
              <a:extLst>
                <a:ext uri="{FF2B5EF4-FFF2-40B4-BE49-F238E27FC236}">
                  <a16:creationId xmlns:a16="http://schemas.microsoft.com/office/drawing/2014/main" id="{3E76EF6C-B3D5-D554-929E-46DE83D68963}"/>
                </a:ext>
              </a:extLst>
            </p:cNvPr>
            <p:cNvGrpSpPr/>
            <p:nvPr/>
          </p:nvGrpSpPr>
          <p:grpSpPr>
            <a:xfrm>
              <a:off x="4576470" y="2711210"/>
              <a:ext cx="543600" cy="216629"/>
              <a:chOff x="7359650" y="3367160"/>
              <a:chExt cx="543600" cy="216629"/>
            </a:xfrm>
          </p:grpSpPr>
          <p:sp>
            <p:nvSpPr>
              <p:cNvPr id="1626" name="TextBox 1625">
                <a:extLst>
                  <a:ext uri="{FF2B5EF4-FFF2-40B4-BE49-F238E27FC236}">
                    <a16:creationId xmlns:a16="http://schemas.microsoft.com/office/drawing/2014/main" id="{D0A9EF1F-A693-F921-258D-5BBEBD734182}"/>
                  </a:ext>
                </a:extLst>
              </p:cNvPr>
              <p:cNvSpPr txBox="1"/>
              <p:nvPr/>
            </p:nvSpPr>
            <p:spPr>
              <a:xfrm>
                <a:off x="7359650" y="3367789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Цифровая карта объектов промышленности</a:t>
                </a:r>
              </a:p>
            </p:txBody>
          </p:sp>
          <p:sp>
            <p:nvSpPr>
              <p:cNvPr id="1627" name="Rounded Rectangle 608">
                <a:extLst>
                  <a:ext uri="{FF2B5EF4-FFF2-40B4-BE49-F238E27FC236}">
                    <a16:creationId xmlns:a16="http://schemas.microsoft.com/office/drawing/2014/main" id="{15626111-5507-C8F9-4942-2E88CE71A394}"/>
                  </a:ext>
                </a:extLst>
              </p:cNvPr>
              <p:cNvSpPr/>
              <p:nvPr/>
            </p:nvSpPr>
            <p:spPr>
              <a:xfrm>
                <a:off x="7849250" y="3367160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606" name="Rounded Rectangle 13">
              <a:extLst>
                <a:ext uri="{FF2B5EF4-FFF2-40B4-BE49-F238E27FC236}">
                  <a16:creationId xmlns:a16="http://schemas.microsoft.com/office/drawing/2014/main" id="{9BA7EC78-5B7D-DADC-9AB1-50CC2E4627D2}"/>
                </a:ext>
              </a:extLst>
            </p:cNvPr>
            <p:cNvSpPr/>
            <p:nvPr/>
          </p:nvSpPr>
          <p:spPr>
            <a:xfrm>
              <a:off x="5066070" y="1653454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>
              <a:outerShdw blurRad="25400" dist="12700" dir="5400000" algn="t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607" name="Group 53">
              <a:extLst>
                <a:ext uri="{FF2B5EF4-FFF2-40B4-BE49-F238E27FC236}">
                  <a16:creationId xmlns:a16="http://schemas.microsoft.com/office/drawing/2014/main" id="{30DDA822-E34A-08EB-6CA7-DFF23603EA7B}"/>
                </a:ext>
              </a:extLst>
            </p:cNvPr>
            <p:cNvGrpSpPr/>
            <p:nvPr/>
          </p:nvGrpSpPr>
          <p:grpSpPr>
            <a:xfrm>
              <a:off x="4009956" y="1753049"/>
              <a:ext cx="543600" cy="215988"/>
              <a:chOff x="6793136" y="2336801"/>
              <a:chExt cx="543600" cy="215988"/>
            </a:xfrm>
          </p:grpSpPr>
          <p:sp>
            <p:nvSpPr>
              <p:cNvPr id="1624" name="TextBox 1623">
                <a:extLst>
                  <a:ext uri="{FF2B5EF4-FFF2-40B4-BE49-F238E27FC236}">
                    <a16:creationId xmlns:a16="http://schemas.microsoft.com/office/drawing/2014/main" id="{2537261B-1C2F-8365-809B-E813A68DB0B2}"/>
                  </a:ext>
                </a:extLst>
              </p:cNvPr>
              <p:cNvSpPr txBox="1"/>
              <p:nvPr/>
            </p:nvSpPr>
            <p:spPr>
              <a:xfrm>
                <a:off x="6793136" y="2336802"/>
                <a:ext cx="543600" cy="215987"/>
              </a:xfrm>
              <a:prstGeom prst="roundRect">
                <a:avLst>
                  <a:gd name="adj" fmla="val 7112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Цифровой паспорт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предприятия</a:t>
                </a:r>
              </a:p>
            </p:txBody>
          </p:sp>
          <p:sp>
            <p:nvSpPr>
              <p:cNvPr id="1625" name="Rounded Rectangle 599">
                <a:extLst>
                  <a:ext uri="{FF2B5EF4-FFF2-40B4-BE49-F238E27FC236}">
                    <a16:creationId xmlns:a16="http://schemas.microsoft.com/office/drawing/2014/main" id="{01F9FD48-55D6-25B3-EC15-46C1BF083BC4}"/>
                  </a:ext>
                </a:extLst>
              </p:cNvPr>
              <p:cNvSpPr/>
              <p:nvPr/>
            </p:nvSpPr>
            <p:spPr>
              <a:xfrm>
                <a:off x="7282736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608" name="Group 54">
              <a:extLst>
                <a:ext uri="{FF2B5EF4-FFF2-40B4-BE49-F238E27FC236}">
                  <a16:creationId xmlns:a16="http://schemas.microsoft.com/office/drawing/2014/main" id="{099748D8-F597-7754-DFBB-32A445F343B3}"/>
                </a:ext>
              </a:extLst>
            </p:cNvPr>
            <p:cNvGrpSpPr/>
            <p:nvPr/>
          </p:nvGrpSpPr>
          <p:grpSpPr>
            <a:xfrm>
              <a:off x="4009956" y="1994581"/>
              <a:ext cx="543600" cy="216171"/>
              <a:chOff x="6793136" y="2594377"/>
              <a:chExt cx="543600" cy="216171"/>
            </a:xfrm>
          </p:grpSpPr>
          <p:sp>
            <p:nvSpPr>
              <p:cNvPr id="1622" name="TextBox 1621">
                <a:extLst>
                  <a:ext uri="{FF2B5EF4-FFF2-40B4-BE49-F238E27FC236}">
                    <a16:creationId xmlns:a16="http://schemas.microsoft.com/office/drawing/2014/main" id="{EFDFFC89-27F0-F971-ECC9-8171CD662702}"/>
                  </a:ext>
                </a:extLst>
              </p:cNvPr>
              <p:cNvSpPr txBox="1"/>
              <p:nvPr/>
            </p:nvSpPr>
            <p:spPr>
              <a:xfrm>
                <a:off x="6793136" y="2594561"/>
                <a:ext cx="543600" cy="215987"/>
              </a:xfrm>
              <a:prstGeom prst="roundRect">
                <a:avLst>
                  <a:gd name="adj" fmla="val 882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Умное производство как сервис </a:t>
                </a:r>
              </a:p>
            </p:txBody>
          </p:sp>
          <p:sp>
            <p:nvSpPr>
              <p:cNvPr id="1623" name="Rounded Rectangle 600">
                <a:extLst>
                  <a:ext uri="{FF2B5EF4-FFF2-40B4-BE49-F238E27FC236}">
                    <a16:creationId xmlns:a16="http://schemas.microsoft.com/office/drawing/2014/main" id="{7488B749-177C-F139-0745-745D7FA28DCA}"/>
                  </a:ext>
                </a:extLst>
              </p:cNvPr>
              <p:cNvSpPr/>
              <p:nvPr/>
            </p:nvSpPr>
            <p:spPr>
              <a:xfrm>
                <a:off x="7282736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609" name="Group 55">
              <a:extLst>
                <a:ext uri="{FF2B5EF4-FFF2-40B4-BE49-F238E27FC236}">
                  <a16:creationId xmlns:a16="http://schemas.microsoft.com/office/drawing/2014/main" id="{16A095BB-DE4C-47A5-5266-FFD4690EDEFE}"/>
                </a:ext>
              </a:extLst>
            </p:cNvPr>
            <p:cNvGrpSpPr/>
            <p:nvPr/>
          </p:nvGrpSpPr>
          <p:grpSpPr>
            <a:xfrm>
              <a:off x="4009956" y="2230628"/>
              <a:ext cx="543600" cy="219153"/>
              <a:chOff x="6793136" y="2849142"/>
              <a:chExt cx="543600" cy="219153"/>
            </a:xfrm>
          </p:grpSpPr>
          <p:sp>
            <p:nvSpPr>
              <p:cNvPr id="1620" name="TextBox 1619">
                <a:extLst>
                  <a:ext uri="{FF2B5EF4-FFF2-40B4-BE49-F238E27FC236}">
                    <a16:creationId xmlns:a16="http://schemas.microsoft.com/office/drawing/2014/main" id="{5CE63547-DC0D-7CD8-600F-3D6CD3C63677}"/>
                  </a:ext>
                </a:extLst>
              </p:cNvPr>
              <p:cNvSpPr txBox="1"/>
              <p:nvPr/>
            </p:nvSpPr>
            <p:spPr>
              <a:xfrm>
                <a:off x="6793136" y="2852308"/>
                <a:ext cx="543600" cy="215987"/>
              </a:xfrm>
              <a:prstGeom prst="roundRect">
                <a:avLst>
                  <a:gd name="adj" fmla="val 686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Получение лицензий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на экспорт отдельных видов товаров</a:t>
                </a:r>
              </a:p>
            </p:txBody>
          </p:sp>
          <p:sp>
            <p:nvSpPr>
              <p:cNvPr id="1621" name="Rounded Rectangle 601">
                <a:extLst>
                  <a:ext uri="{FF2B5EF4-FFF2-40B4-BE49-F238E27FC236}">
                    <a16:creationId xmlns:a16="http://schemas.microsoft.com/office/drawing/2014/main" id="{C52A5DFF-C371-63E8-ED9D-BE58D475668A}"/>
                  </a:ext>
                </a:extLst>
              </p:cNvPr>
              <p:cNvSpPr/>
              <p:nvPr/>
            </p:nvSpPr>
            <p:spPr>
              <a:xfrm>
                <a:off x="7282736" y="28491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610" name="Group 962">
              <a:extLst>
                <a:ext uri="{FF2B5EF4-FFF2-40B4-BE49-F238E27FC236}">
                  <a16:creationId xmlns:a16="http://schemas.microsoft.com/office/drawing/2014/main" id="{D19B8337-EF2E-EC8A-B918-F4E64D59FA58}"/>
                </a:ext>
              </a:extLst>
            </p:cNvPr>
            <p:cNvGrpSpPr/>
            <p:nvPr/>
          </p:nvGrpSpPr>
          <p:grpSpPr>
            <a:xfrm>
              <a:off x="4576470" y="1753049"/>
              <a:ext cx="543600" cy="215988"/>
              <a:chOff x="7359650" y="2336801"/>
              <a:chExt cx="543600" cy="215988"/>
            </a:xfrm>
          </p:grpSpPr>
          <p:sp>
            <p:nvSpPr>
              <p:cNvPr id="1618" name="TextBox 1617">
                <a:extLst>
                  <a:ext uri="{FF2B5EF4-FFF2-40B4-BE49-F238E27FC236}">
                    <a16:creationId xmlns:a16="http://schemas.microsoft.com/office/drawing/2014/main" id="{D37F225C-6186-01D4-A2B2-2D67FEADBEE0}"/>
                  </a:ext>
                </a:extLst>
              </p:cNvPr>
              <p:cNvSpPr txBox="1"/>
              <p:nvPr/>
            </p:nvSpPr>
            <p:spPr>
              <a:xfrm>
                <a:off x="7359650" y="2336802"/>
                <a:ext cx="543600" cy="215987"/>
              </a:xfrm>
              <a:prstGeom prst="roundRect">
                <a:avLst>
                  <a:gd name="adj" fmla="val 7112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Подбор комплекса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господдержки для организации</a:t>
                </a:r>
              </a:p>
            </p:txBody>
          </p:sp>
          <p:sp>
            <p:nvSpPr>
              <p:cNvPr id="1619" name="Rounded Rectangle 604">
                <a:extLst>
                  <a:ext uri="{FF2B5EF4-FFF2-40B4-BE49-F238E27FC236}">
                    <a16:creationId xmlns:a16="http://schemas.microsoft.com/office/drawing/2014/main" id="{5D04A7C4-5A51-A7A8-050D-4DB93C89FBD7}"/>
                  </a:ext>
                </a:extLst>
              </p:cNvPr>
              <p:cNvSpPr/>
              <p:nvPr/>
            </p:nvSpPr>
            <p:spPr>
              <a:xfrm>
                <a:off x="7849250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611" name="Group 61">
              <a:extLst>
                <a:ext uri="{FF2B5EF4-FFF2-40B4-BE49-F238E27FC236}">
                  <a16:creationId xmlns:a16="http://schemas.microsoft.com/office/drawing/2014/main" id="{D3030705-2E49-05D5-54D1-13FC947BBC5D}"/>
                </a:ext>
              </a:extLst>
            </p:cNvPr>
            <p:cNvGrpSpPr/>
            <p:nvPr/>
          </p:nvGrpSpPr>
          <p:grpSpPr>
            <a:xfrm>
              <a:off x="4576470" y="1994581"/>
              <a:ext cx="543600" cy="216171"/>
              <a:chOff x="7359650" y="2594377"/>
              <a:chExt cx="543600" cy="216171"/>
            </a:xfrm>
          </p:grpSpPr>
          <p:sp>
            <p:nvSpPr>
              <p:cNvPr id="1616" name="TextBox 1615">
                <a:extLst>
                  <a:ext uri="{FF2B5EF4-FFF2-40B4-BE49-F238E27FC236}">
                    <a16:creationId xmlns:a16="http://schemas.microsoft.com/office/drawing/2014/main" id="{EDC01947-81E4-2990-68CF-08F2B8C85312}"/>
                  </a:ext>
                </a:extLst>
              </p:cNvPr>
              <p:cNvSpPr txBox="1"/>
              <p:nvPr/>
            </p:nvSpPr>
            <p:spPr>
              <a:xfrm>
                <a:off x="7359650" y="2594561"/>
                <a:ext cx="543600" cy="215987"/>
              </a:xfrm>
              <a:prstGeom prst="roundRect">
                <a:avLst>
                  <a:gd name="adj" fmla="val 882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Цифровой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инжиниринг</a:t>
                </a:r>
              </a:p>
            </p:txBody>
          </p:sp>
          <p:sp>
            <p:nvSpPr>
              <p:cNvPr id="1617" name="Rounded Rectangle 605">
                <a:extLst>
                  <a:ext uri="{FF2B5EF4-FFF2-40B4-BE49-F238E27FC236}">
                    <a16:creationId xmlns:a16="http://schemas.microsoft.com/office/drawing/2014/main" id="{58D9717C-B9B4-85B7-2A3B-C19DC14D2B17}"/>
                  </a:ext>
                </a:extLst>
              </p:cNvPr>
              <p:cNvSpPr/>
              <p:nvPr/>
            </p:nvSpPr>
            <p:spPr>
              <a:xfrm>
                <a:off x="7849250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612" name="Group 57">
              <a:extLst>
                <a:ext uri="{FF2B5EF4-FFF2-40B4-BE49-F238E27FC236}">
                  <a16:creationId xmlns:a16="http://schemas.microsoft.com/office/drawing/2014/main" id="{84212320-D3D3-940D-FCFC-3DBD337FFCAE}"/>
                </a:ext>
              </a:extLst>
            </p:cNvPr>
            <p:cNvGrpSpPr/>
            <p:nvPr/>
          </p:nvGrpSpPr>
          <p:grpSpPr>
            <a:xfrm>
              <a:off x="4576470" y="2230628"/>
              <a:ext cx="543600" cy="219153"/>
              <a:chOff x="7359650" y="2849142"/>
              <a:chExt cx="543600" cy="219153"/>
            </a:xfrm>
          </p:grpSpPr>
          <p:sp>
            <p:nvSpPr>
              <p:cNvPr id="1614" name="TextBox 1613">
                <a:extLst>
                  <a:ext uri="{FF2B5EF4-FFF2-40B4-BE49-F238E27FC236}">
                    <a16:creationId xmlns:a16="http://schemas.microsoft.com/office/drawing/2014/main" id="{DEEB0F1E-BE73-7AC4-CCE8-4B10D4820A2C}"/>
                  </a:ext>
                </a:extLst>
              </p:cNvPr>
              <p:cNvSpPr txBox="1"/>
              <p:nvPr/>
            </p:nvSpPr>
            <p:spPr>
              <a:xfrm>
                <a:off x="7359650" y="2852308"/>
                <a:ext cx="543600" cy="215987"/>
              </a:xfrm>
              <a:prstGeom prst="roundRect">
                <a:avLst>
                  <a:gd name="adj" fmla="val 686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Получение лицензий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на осуществление деятельности</a:t>
                </a:r>
              </a:p>
            </p:txBody>
          </p:sp>
          <p:sp>
            <p:nvSpPr>
              <p:cNvPr id="1615" name="Rounded Rectangle 606">
                <a:extLst>
                  <a:ext uri="{FF2B5EF4-FFF2-40B4-BE49-F238E27FC236}">
                    <a16:creationId xmlns:a16="http://schemas.microsoft.com/office/drawing/2014/main" id="{582003F7-1B01-D906-9D83-B33330684DAF}"/>
                  </a:ext>
                </a:extLst>
              </p:cNvPr>
              <p:cNvSpPr/>
              <p:nvPr/>
            </p:nvSpPr>
            <p:spPr>
              <a:xfrm>
                <a:off x="7849250" y="28491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613" name="TextBox 1612">
              <a:extLst>
                <a:ext uri="{FF2B5EF4-FFF2-40B4-BE49-F238E27FC236}">
                  <a16:creationId xmlns:a16="http://schemas.microsoft.com/office/drawing/2014/main" id="{4CCA90C6-5E86-A5E2-3A76-357F9C834548}"/>
                </a:ext>
              </a:extLst>
            </p:cNvPr>
            <p:cNvSpPr txBox="1"/>
            <p:nvPr/>
          </p:nvSpPr>
          <p:spPr>
            <a:xfrm>
              <a:off x="4009956" y="2951488"/>
              <a:ext cx="1116000" cy="54000"/>
            </a:xfrm>
            <a:prstGeom prst="round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>
              <a:defPPr>
                <a:defRPr lang="ru-RU"/>
              </a:defPPr>
              <a:lvl1pPr>
                <a:lnSpc>
                  <a:spcPct val="80000"/>
                </a:lnSpc>
                <a:defRPr sz="600" kern="0">
                  <a:latin typeface="SB Sans Text" panose="020B0503040504020204" pitchFamily="34" charset="-52"/>
                  <a:ea typeface="Roboto Slab" pitchFamily="2" charset="0"/>
                  <a:cs typeface="SB Sans Text" panose="020B0503040504020204" pitchFamily="34" charset="-5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…</a:t>
              </a:r>
            </a:p>
          </p:txBody>
        </p:sp>
      </p:grpSp>
      <p:grpSp>
        <p:nvGrpSpPr>
          <p:cNvPr id="1633" name="Group 24">
            <a:extLst>
              <a:ext uri="{FF2B5EF4-FFF2-40B4-BE49-F238E27FC236}">
                <a16:creationId xmlns:a16="http://schemas.microsoft.com/office/drawing/2014/main" id="{073E416F-C30B-970C-3F01-30ED0B40D088}"/>
              </a:ext>
            </a:extLst>
          </p:cNvPr>
          <p:cNvGrpSpPr/>
          <p:nvPr/>
        </p:nvGrpSpPr>
        <p:grpSpPr>
          <a:xfrm>
            <a:off x="6469917" y="3285789"/>
            <a:ext cx="1230790" cy="1447183"/>
            <a:chOff x="3955956" y="1603080"/>
            <a:chExt cx="1224000" cy="1439999"/>
          </a:xfrm>
        </p:grpSpPr>
        <p:sp>
          <p:nvSpPr>
            <p:cNvPr id="1645" name="Скругленный прямоугольник 531">
              <a:extLst>
                <a:ext uri="{FF2B5EF4-FFF2-40B4-BE49-F238E27FC236}">
                  <a16:creationId xmlns:a16="http://schemas.microsoft.com/office/drawing/2014/main" id="{D122C2A5-E4BE-7348-4B7B-5F9E89A7FB92}"/>
                </a:ext>
              </a:extLst>
            </p:cNvPr>
            <p:cNvSpPr/>
            <p:nvPr/>
          </p:nvSpPr>
          <p:spPr>
            <a:xfrm>
              <a:off x="3955956" y="1603080"/>
              <a:ext cx="1224000" cy="1439999"/>
            </a:xfrm>
            <a:prstGeom prst="roundRect">
              <a:avLst>
                <a:gd name="adj" fmla="val 1822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  <p:sp>
          <p:nvSpPr>
            <p:cNvPr id="1646" name="object 3">
              <a:extLst>
                <a:ext uri="{FF2B5EF4-FFF2-40B4-BE49-F238E27FC236}">
                  <a16:creationId xmlns:a16="http://schemas.microsoft.com/office/drawing/2014/main" id="{593E13EE-F6D4-4B1F-B2AE-6B72923BED25}"/>
                </a:ext>
              </a:extLst>
            </p:cNvPr>
            <p:cNvSpPr txBox="1"/>
            <p:nvPr/>
          </p:nvSpPr>
          <p:spPr>
            <a:xfrm>
              <a:off x="4009956" y="1618899"/>
              <a:ext cx="1116000" cy="1225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Сельское хозяйство</a:t>
              </a:r>
            </a:p>
          </p:txBody>
        </p:sp>
        <p:sp>
          <p:nvSpPr>
            <p:cNvPr id="1647" name="TextBox 1646">
              <a:extLst>
                <a:ext uri="{FF2B5EF4-FFF2-40B4-BE49-F238E27FC236}">
                  <a16:creationId xmlns:a16="http://schemas.microsoft.com/office/drawing/2014/main" id="{14205F1F-3758-C782-155A-191054C56A0E}"/>
                </a:ext>
              </a:extLst>
            </p:cNvPr>
            <p:cNvSpPr txBox="1"/>
            <p:nvPr/>
          </p:nvSpPr>
          <p:spPr>
            <a:xfrm>
              <a:off x="4576470" y="2472810"/>
              <a:ext cx="543600" cy="216000"/>
            </a:xfrm>
            <a:prstGeom prst="roundRect">
              <a:avLst>
                <a:gd name="adj" fmla="val 4421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>
                <a:lnSpc>
                  <a:spcPct val="80000"/>
                </a:lnSpc>
                <a:defRPr sz="380" kern="0">
                  <a:solidFill>
                    <a:schemeClr val="tx1"/>
                  </a:solidFill>
                  <a:latin typeface="SB Sans Text" panose="020B0503040504020204" pitchFamily="34" charset="-52"/>
                  <a:ea typeface="Roboto Slab" pitchFamily="2" charset="0"/>
                  <a:cs typeface="SB Sans Text" panose="020B0503040504020204" pitchFamily="34" charset="-5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Контроль качества товаров с</a:t>
              </a:r>
              <a:r>
                <a:rPr kumimoji="0" lang="en-US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/</a:t>
              </a: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х </a:t>
              </a:r>
              <a:r>
                <a:rPr kumimoji="0" lang="ru-RU" sz="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товаро</a:t>
              </a: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-производителя</a:t>
              </a:r>
            </a:p>
          </p:txBody>
        </p:sp>
        <p:grpSp>
          <p:nvGrpSpPr>
            <p:cNvPr id="1648" name="Group 963">
              <a:extLst>
                <a:ext uri="{FF2B5EF4-FFF2-40B4-BE49-F238E27FC236}">
                  <a16:creationId xmlns:a16="http://schemas.microsoft.com/office/drawing/2014/main" id="{C97A2903-4A70-6F40-F17F-2D79FA4AE23C}"/>
                </a:ext>
              </a:extLst>
            </p:cNvPr>
            <p:cNvGrpSpPr/>
            <p:nvPr/>
          </p:nvGrpSpPr>
          <p:grpSpPr>
            <a:xfrm>
              <a:off x="4009956" y="2472810"/>
              <a:ext cx="543600" cy="216000"/>
              <a:chOff x="6793136" y="3110042"/>
              <a:chExt cx="543600" cy="216000"/>
            </a:xfrm>
          </p:grpSpPr>
          <p:sp>
            <p:nvSpPr>
              <p:cNvPr id="1676" name="TextBox 1675">
                <a:extLst>
                  <a:ext uri="{FF2B5EF4-FFF2-40B4-BE49-F238E27FC236}">
                    <a16:creationId xmlns:a16="http://schemas.microsoft.com/office/drawing/2014/main" id="{C15464C1-A6A0-88A3-B463-3B9465828D1D}"/>
                  </a:ext>
                </a:extLst>
              </p:cNvPr>
              <p:cNvSpPr txBox="1"/>
              <p:nvPr/>
            </p:nvSpPr>
            <p:spPr>
              <a:xfrm>
                <a:off x="6793136" y="3110042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Электронная образовательная среда «Земля знаний»</a:t>
                </a:r>
              </a:p>
            </p:txBody>
          </p:sp>
          <p:sp>
            <p:nvSpPr>
              <p:cNvPr id="1677" name="Rounded Rectangle 602">
                <a:extLst>
                  <a:ext uri="{FF2B5EF4-FFF2-40B4-BE49-F238E27FC236}">
                    <a16:creationId xmlns:a16="http://schemas.microsoft.com/office/drawing/2014/main" id="{03F6544E-ACEB-34E9-8FB5-0E8E50C38B75}"/>
                  </a:ext>
                </a:extLst>
              </p:cNvPr>
              <p:cNvSpPr/>
              <p:nvPr/>
            </p:nvSpPr>
            <p:spPr>
              <a:xfrm>
                <a:off x="7282736" y="31100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649" name="Group 964">
              <a:extLst>
                <a:ext uri="{FF2B5EF4-FFF2-40B4-BE49-F238E27FC236}">
                  <a16:creationId xmlns:a16="http://schemas.microsoft.com/office/drawing/2014/main" id="{F12B6DE4-70DA-5615-617C-C23698A3693F}"/>
                </a:ext>
              </a:extLst>
            </p:cNvPr>
            <p:cNvGrpSpPr/>
            <p:nvPr/>
          </p:nvGrpSpPr>
          <p:grpSpPr>
            <a:xfrm>
              <a:off x="4009956" y="2711210"/>
              <a:ext cx="543600" cy="216629"/>
              <a:chOff x="6793136" y="3367160"/>
              <a:chExt cx="543600" cy="216629"/>
            </a:xfrm>
          </p:grpSpPr>
          <p:sp>
            <p:nvSpPr>
              <p:cNvPr id="1674" name="TextBox 1673">
                <a:extLst>
                  <a:ext uri="{FF2B5EF4-FFF2-40B4-BE49-F238E27FC236}">
                    <a16:creationId xmlns:a16="http://schemas.microsoft.com/office/drawing/2014/main" id="{B16EB4BD-C478-D40A-CBB0-D635F7A5EC33}"/>
                  </a:ext>
                </a:extLst>
              </p:cNvPr>
              <p:cNvSpPr txBox="1"/>
              <p:nvPr/>
            </p:nvSpPr>
            <p:spPr>
              <a:xfrm>
                <a:off x="6793136" y="3367789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Мониторинг земли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с</a:t>
                </a:r>
                <a:r>
                  <a:rPr kumimoji="0" lang="en-US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/</a:t>
                </a: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х назначения</a:t>
                </a:r>
              </a:p>
            </p:txBody>
          </p:sp>
          <p:sp>
            <p:nvSpPr>
              <p:cNvPr id="1675" name="Rounded Rectangle 603">
                <a:extLst>
                  <a:ext uri="{FF2B5EF4-FFF2-40B4-BE49-F238E27FC236}">
                    <a16:creationId xmlns:a16="http://schemas.microsoft.com/office/drawing/2014/main" id="{8B7D28C8-0D42-9833-F6BC-89010C100C00}"/>
                  </a:ext>
                </a:extLst>
              </p:cNvPr>
              <p:cNvSpPr/>
              <p:nvPr/>
            </p:nvSpPr>
            <p:spPr>
              <a:xfrm>
                <a:off x="7282736" y="3367160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650" name="Rounded Rectangle 607">
              <a:extLst>
                <a:ext uri="{FF2B5EF4-FFF2-40B4-BE49-F238E27FC236}">
                  <a16:creationId xmlns:a16="http://schemas.microsoft.com/office/drawing/2014/main" id="{DFC98B9C-571F-1118-9407-4C19EE2420A6}"/>
                </a:ext>
              </a:extLst>
            </p:cNvPr>
            <p:cNvSpPr/>
            <p:nvPr/>
          </p:nvSpPr>
          <p:spPr>
            <a:xfrm>
              <a:off x="5066070" y="2472810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7987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651" name="Group 965">
              <a:extLst>
                <a:ext uri="{FF2B5EF4-FFF2-40B4-BE49-F238E27FC236}">
                  <a16:creationId xmlns:a16="http://schemas.microsoft.com/office/drawing/2014/main" id="{04341813-528D-221C-88E0-7F515C6F2536}"/>
                </a:ext>
              </a:extLst>
            </p:cNvPr>
            <p:cNvGrpSpPr/>
            <p:nvPr/>
          </p:nvGrpSpPr>
          <p:grpSpPr>
            <a:xfrm>
              <a:off x="4576470" y="2711210"/>
              <a:ext cx="543600" cy="216629"/>
              <a:chOff x="7359650" y="3367160"/>
              <a:chExt cx="543600" cy="216629"/>
            </a:xfrm>
          </p:grpSpPr>
          <p:sp>
            <p:nvSpPr>
              <p:cNvPr id="1672" name="TextBox 1671">
                <a:extLst>
                  <a:ext uri="{FF2B5EF4-FFF2-40B4-BE49-F238E27FC236}">
                    <a16:creationId xmlns:a16="http://schemas.microsoft.com/office/drawing/2014/main" id="{6076E500-0E2F-465C-E6A2-474457B2C965}"/>
                  </a:ext>
                </a:extLst>
              </p:cNvPr>
              <p:cNvSpPr txBox="1"/>
              <p:nvPr/>
            </p:nvSpPr>
            <p:spPr>
              <a:xfrm>
                <a:off x="7359650" y="3367789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Учет и обслуживание самоходных машин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и прицепов к ним</a:t>
                </a:r>
              </a:p>
            </p:txBody>
          </p:sp>
          <p:sp>
            <p:nvSpPr>
              <p:cNvPr id="1673" name="Rounded Rectangle 608">
                <a:extLst>
                  <a:ext uri="{FF2B5EF4-FFF2-40B4-BE49-F238E27FC236}">
                    <a16:creationId xmlns:a16="http://schemas.microsoft.com/office/drawing/2014/main" id="{BDE0A6CB-38FC-DC94-AFE2-95EE659AAEBB}"/>
                  </a:ext>
                </a:extLst>
              </p:cNvPr>
              <p:cNvSpPr/>
              <p:nvPr/>
            </p:nvSpPr>
            <p:spPr>
              <a:xfrm>
                <a:off x="7849250" y="3367160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652" name="Rounded Rectangle 13">
              <a:extLst>
                <a:ext uri="{FF2B5EF4-FFF2-40B4-BE49-F238E27FC236}">
                  <a16:creationId xmlns:a16="http://schemas.microsoft.com/office/drawing/2014/main" id="{15C7F090-CD42-D593-B2D1-6A19BD175799}"/>
                </a:ext>
              </a:extLst>
            </p:cNvPr>
            <p:cNvSpPr/>
            <p:nvPr/>
          </p:nvSpPr>
          <p:spPr>
            <a:xfrm>
              <a:off x="5066070" y="1653454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>
              <a:outerShdw blurRad="25400" dist="12700" dir="5400000" algn="t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653" name="Group 53">
              <a:extLst>
                <a:ext uri="{FF2B5EF4-FFF2-40B4-BE49-F238E27FC236}">
                  <a16:creationId xmlns:a16="http://schemas.microsoft.com/office/drawing/2014/main" id="{5A3D37E1-D9D9-5909-76F4-BE9E51A1C90D}"/>
                </a:ext>
              </a:extLst>
            </p:cNvPr>
            <p:cNvGrpSpPr/>
            <p:nvPr/>
          </p:nvGrpSpPr>
          <p:grpSpPr>
            <a:xfrm>
              <a:off x="4009956" y="1753049"/>
              <a:ext cx="543600" cy="215988"/>
              <a:chOff x="6793136" y="2336801"/>
              <a:chExt cx="543600" cy="215988"/>
            </a:xfrm>
          </p:grpSpPr>
          <p:sp>
            <p:nvSpPr>
              <p:cNvPr id="1670" name="TextBox 1669">
                <a:extLst>
                  <a:ext uri="{FF2B5EF4-FFF2-40B4-BE49-F238E27FC236}">
                    <a16:creationId xmlns:a16="http://schemas.microsoft.com/office/drawing/2014/main" id="{2CFEC19F-5A5E-B161-3EED-512664ED4F3A}"/>
                  </a:ext>
                </a:extLst>
              </p:cNvPr>
              <p:cNvSpPr txBox="1"/>
              <p:nvPr/>
            </p:nvSpPr>
            <p:spPr>
              <a:xfrm>
                <a:off x="6793136" y="2336802"/>
                <a:ext cx="543600" cy="215987"/>
              </a:xfrm>
              <a:prstGeom prst="roundRect">
                <a:avLst>
                  <a:gd name="adj" fmla="val 7112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Получение сертификатов (фитосанитарных, карантинных)</a:t>
                </a:r>
              </a:p>
            </p:txBody>
          </p:sp>
          <p:sp>
            <p:nvSpPr>
              <p:cNvPr id="1671" name="Rounded Rectangle 599">
                <a:extLst>
                  <a:ext uri="{FF2B5EF4-FFF2-40B4-BE49-F238E27FC236}">
                    <a16:creationId xmlns:a16="http://schemas.microsoft.com/office/drawing/2014/main" id="{88E92D51-2870-C086-A3F1-8B89BF918212}"/>
                  </a:ext>
                </a:extLst>
              </p:cNvPr>
              <p:cNvSpPr/>
              <p:nvPr/>
            </p:nvSpPr>
            <p:spPr>
              <a:xfrm>
                <a:off x="7282736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654" name="Group 54">
              <a:extLst>
                <a:ext uri="{FF2B5EF4-FFF2-40B4-BE49-F238E27FC236}">
                  <a16:creationId xmlns:a16="http://schemas.microsoft.com/office/drawing/2014/main" id="{8BF397D5-9271-0B72-E50A-3F2325634D69}"/>
                </a:ext>
              </a:extLst>
            </p:cNvPr>
            <p:cNvGrpSpPr/>
            <p:nvPr/>
          </p:nvGrpSpPr>
          <p:grpSpPr>
            <a:xfrm>
              <a:off x="4009956" y="1994581"/>
              <a:ext cx="543600" cy="216171"/>
              <a:chOff x="6793136" y="2594377"/>
              <a:chExt cx="543600" cy="216171"/>
            </a:xfrm>
          </p:grpSpPr>
          <p:sp>
            <p:nvSpPr>
              <p:cNvPr id="1668" name="TextBox 1667">
                <a:extLst>
                  <a:ext uri="{FF2B5EF4-FFF2-40B4-BE49-F238E27FC236}">
                    <a16:creationId xmlns:a16="http://schemas.microsoft.com/office/drawing/2014/main" id="{B6F42CAA-B517-7776-F759-3FC0B97A5E9A}"/>
                  </a:ext>
                </a:extLst>
              </p:cNvPr>
              <p:cNvSpPr txBox="1"/>
              <p:nvPr/>
            </p:nvSpPr>
            <p:spPr>
              <a:xfrm>
                <a:off x="6793136" y="2594561"/>
                <a:ext cx="543600" cy="215987"/>
              </a:xfrm>
              <a:prstGeom prst="roundRect">
                <a:avLst>
                  <a:gd name="adj" fmla="val 882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Регистрация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специалистов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в области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ветеринарии</a:t>
                </a:r>
              </a:p>
            </p:txBody>
          </p:sp>
          <p:sp>
            <p:nvSpPr>
              <p:cNvPr id="1669" name="Rounded Rectangle 600">
                <a:extLst>
                  <a:ext uri="{FF2B5EF4-FFF2-40B4-BE49-F238E27FC236}">
                    <a16:creationId xmlns:a16="http://schemas.microsoft.com/office/drawing/2014/main" id="{A9BD8E28-A35F-76CF-289A-2FA5CFDCE88D}"/>
                  </a:ext>
                </a:extLst>
              </p:cNvPr>
              <p:cNvSpPr/>
              <p:nvPr/>
            </p:nvSpPr>
            <p:spPr>
              <a:xfrm>
                <a:off x="7282736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655" name="Group 55">
              <a:extLst>
                <a:ext uri="{FF2B5EF4-FFF2-40B4-BE49-F238E27FC236}">
                  <a16:creationId xmlns:a16="http://schemas.microsoft.com/office/drawing/2014/main" id="{AC5B351C-67AA-AFCB-ADB9-0A6C6BD2D9E9}"/>
                </a:ext>
              </a:extLst>
            </p:cNvPr>
            <p:cNvGrpSpPr/>
            <p:nvPr/>
          </p:nvGrpSpPr>
          <p:grpSpPr>
            <a:xfrm>
              <a:off x="4009956" y="2230628"/>
              <a:ext cx="543600" cy="219153"/>
              <a:chOff x="6793136" y="2849142"/>
              <a:chExt cx="543600" cy="219153"/>
            </a:xfrm>
          </p:grpSpPr>
          <p:sp>
            <p:nvSpPr>
              <p:cNvPr id="1666" name="TextBox 1665">
                <a:extLst>
                  <a:ext uri="{FF2B5EF4-FFF2-40B4-BE49-F238E27FC236}">
                    <a16:creationId xmlns:a16="http://schemas.microsoft.com/office/drawing/2014/main" id="{9CE249DB-2F7A-45DD-6E2E-4437BA88AACA}"/>
                  </a:ext>
                </a:extLst>
              </p:cNvPr>
              <p:cNvSpPr txBox="1"/>
              <p:nvPr/>
            </p:nvSpPr>
            <p:spPr>
              <a:xfrm>
                <a:off x="6793136" y="2852308"/>
                <a:ext cx="543600" cy="215987"/>
              </a:xfrm>
              <a:prstGeom prst="roundRect">
                <a:avLst>
                  <a:gd name="adj" fmla="val 686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Умная ферма</a:t>
                </a:r>
              </a:p>
            </p:txBody>
          </p:sp>
          <p:sp>
            <p:nvSpPr>
              <p:cNvPr id="1667" name="Rounded Rectangle 601">
                <a:extLst>
                  <a:ext uri="{FF2B5EF4-FFF2-40B4-BE49-F238E27FC236}">
                    <a16:creationId xmlns:a16="http://schemas.microsoft.com/office/drawing/2014/main" id="{65F66909-1F0F-63EB-3A94-8513BC856392}"/>
                  </a:ext>
                </a:extLst>
              </p:cNvPr>
              <p:cNvSpPr/>
              <p:nvPr/>
            </p:nvSpPr>
            <p:spPr>
              <a:xfrm>
                <a:off x="7282736" y="28491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656" name="Group 962">
              <a:extLst>
                <a:ext uri="{FF2B5EF4-FFF2-40B4-BE49-F238E27FC236}">
                  <a16:creationId xmlns:a16="http://schemas.microsoft.com/office/drawing/2014/main" id="{5C1EAA98-BE5D-2B02-BC06-D8984257D422}"/>
                </a:ext>
              </a:extLst>
            </p:cNvPr>
            <p:cNvGrpSpPr/>
            <p:nvPr/>
          </p:nvGrpSpPr>
          <p:grpSpPr>
            <a:xfrm>
              <a:off x="4576470" y="1753049"/>
              <a:ext cx="543600" cy="215988"/>
              <a:chOff x="7359650" y="2336801"/>
              <a:chExt cx="543600" cy="215988"/>
            </a:xfrm>
          </p:grpSpPr>
          <p:sp>
            <p:nvSpPr>
              <p:cNvPr id="1664" name="TextBox 1663">
                <a:extLst>
                  <a:ext uri="{FF2B5EF4-FFF2-40B4-BE49-F238E27FC236}">
                    <a16:creationId xmlns:a16="http://schemas.microsoft.com/office/drawing/2014/main" id="{9BCA2DD3-98A9-E1D1-C6A9-F8B5120E6F6B}"/>
                  </a:ext>
                </a:extLst>
              </p:cNvPr>
              <p:cNvSpPr txBox="1"/>
              <p:nvPr/>
            </p:nvSpPr>
            <p:spPr>
              <a:xfrm>
                <a:off x="7359650" y="2336802"/>
                <a:ext cx="543600" cy="215987"/>
              </a:xfrm>
              <a:prstGeom prst="roundRect">
                <a:avLst>
                  <a:gd name="adj" fmla="val 7112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Цифровое удостоверение тракториста-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машиниста </a:t>
                </a:r>
              </a:p>
            </p:txBody>
          </p:sp>
          <p:sp>
            <p:nvSpPr>
              <p:cNvPr id="1665" name="Rounded Rectangle 604">
                <a:extLst>
                  <a:ext uri="{FF2B5EF4-FFF2-40B4-BE49-F238E27FC236}">
                    <a16:creationId xmlns:a16="http://schemas.microsoft.com/office/drawing/2014/main" id="{0B1E5459-3D1B-C44B-D962-E3939007EC32}"/>
                  </a:ext>
                </a:extLst>
              </p:cNvPr>
              <p:cNvSpPr/>
              <p:nvPr/>
            </p:nvSpPr>
            <p:spPr>
              <a:xfrm>
                <a:off x="7849250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657" name="Group 61">
              <a:extLst>
                <a:ext uri="{FF2B5EF4-FFF2-40B4-BE49-F238E27FC236}">
                  <a16:creationId xmlns:a16="http://schemas.microsoft.com/office/drawing/2014/main" id="{6E15B2C7-8F12-043D-8ABE-A90C2879D13D}"/>
                </a:ext>
              </a:extLst>
            </p:cNvPr>
            <p:cNvGrpSpPr/>
            <p:nvPr/>
          </p:nvGrpSpPr>
          <p:grpSpPr>
            <a:xfrm>
              <a:off x="4576470" y="1994581"/>
              <a:ext cx="543600" cy="216171"/>
              <a:chOff x="7359650" y="2594377"/>
              <a:chExt cx="543600" cy="216171"/>
            </a:xfrm>
          </p:grpSpPr>
          <p:sp>
            <p:nvSpPr>
              <p:cNvPr id="1662" name="TextBox 1661">
                <a:extLst>
                  <a:ext uri="{FF2B5EF4-FFF2-40B4-BE49-F238E27FC236}">
                    <a16:creationId xmlns:a16="http://schemas.microsoft.com/office/drawing/2014/main" id="{E78F214C-C560-A97B-D098-72F7EE065C63}"/>
                  </a:ext>
                </a:extLst>
              </p:cNvPr>
              <p:cNvSpPr txBox="1"/>
              <p:nvPr/>
            </p:nvSpPr>
            <p:spPr>
              <a:xfrm>
                <a:off x="7359650" y="2594561"/>
                <a:ext cx="543600" cy="215987"/>
              </a:xfrm>
              <a:prstGeom prst="roundRect">
                <a:avLst>
                  <a:gd name="adj" fmla="val 882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Совместное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использование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мощностей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и техники</a:t>
                </a:r>
              </a:p>
            </p:txBody>
          </p:sp>
          <p:sp>
            <p:nvSpPr>
              <p:cNvPr id="1663" name="Rounded Rectangle 605">
                <a:extLst>
                  <a:ext uri="{FF2B5EF4-FFF2-40B4-BE49-F238E27FC236}">
                    <a16:creationId xmlns:a16="http://schemas.microsoft.com/office/drawing/2014/main" id="{ACF21DD7-2296-682B-4FDD-B7A4FBB0A221}"/>
                  </a:ext>
                </a:extLst>
              </p:cNvPr>
              <p:cNvSpPr/>
              <p:nvPr/>
            </p:nvSpPr>
            <p:spPr>
              <a:xfrm>
                <a:off x="7849250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658" name="Group 57">
              <a:extLst>
                <a:ext uri="{FF2B5EF4-FFF2-40B4-BE49-F238E27FC236}">
                  <a16:creationId xmlns:a16="http://schemas.microsoft.com/office/drawing/2014/main" id="{98D25DFF-5861-957A-F3EA-207FEBF564F5}"/>
                </a:ext>
              </a:extLst>
            </p:cNvPr>
            <p:cNvGrpSpPr/>
            <p:nvPr/>
          </p:nvGrpSpPr>
          <p:grpSpPr>
            <a:xfrm>
              <a:off x="4576470" y="2230628"/>
              <a:ext cx="543600" cy="219153"/>
              <a:chOff x="7359650" y="2849142"/>
              <a:chExt cx="543600" cy="219153"/>
            </a:xfrm>
          </p:grpSpPr>
          <p:sp>
            <p:nvSpPr>
              <p:cNvPr id="1660" name="TextBox 1659">
                <a:extLst>
                  <a:ext uri="{FF2B5EF4-FFF2-40B4-BE49-F238E27FC236}">
                    <a16:creationId xmlns:a16="http://schemas.microsoft.com/office/drawing/2014/main" id="{817D4F42-3EFE-5127-E56A-7BB6AF47C0F9}"/>
                  </a:ext>
                </a:extLst>
              </p:cNvPr>
              <p:cNvSpPr txBox="1"/>
              <p:nvPr/>
            </p:nvSpPr>
            <p:spPr>
              <a:xfrm>
                <a:off x="7359650" y="2852308"/>
                <a:ext cx="543600" cy="215987"/>
              </a:xfrm>
              <a:prstGeom prst="roundRect">
                <a:avLst>
                  <a:gd name="adj" fmla="val 686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Цифровая карта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сельхозугодий</a:t>
                </a:r>
              </a:p>
            </p:txBody>
          </p:sp>
          <p:sp>
            <p:nvSpPr>
              <p:cNvPr id="1661" name="Rounded Rectangle 606">
                <a:extLst>
                  <a:ext uri="{FF2B5EF4-FFF2-40B4-BE49-F238E27FC236}">
                    <a16:creationId xmlns:a16="http://schemas.microsoft.com/office/drawing/2014/main" id="{0789BDDB-70B7-CF24-AAD6-3B3720B9795C}"/>
                  </a:ext>
                </a:extLst>
              </p:cNvPr>
              <p:cNvSpPr/>
              <p:nvPr/>
            </p:nvSpPr>
            <p:spPr>
              <a:xfrm>
                <a:off x="7849250" y="28491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659" name="TextBox 1658">
              <a:extLst>
                <a:ext uri="{FF2B5EF4-FFF2-40B4-BE49-F238E27FC236}">
                  <a16:creationId xmlns:a16="http://schemas.microsoft.com/office/drawing/2014/main" id="{53948150-F482-98E1-FB70-0F03326827B7}"/>
                </a:ext>
              </a:extLst>
            </p:cNvPr>
            <p:cNvSpPr txBox="1"/>
            <p:nvPr/>
          </p:nvSpPr>
          <p:spPr>
            <a:xfrm>
              <a:off x="4009956" y="2951488"/>
              <a:ext cx="1116000" cy="54000"/>
            </a:xfrm>
            <a:prstGeom prst="round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>
              <a:defPPr>
                <a:defRPr lang="ru-RU"/>
              </a:defPPr>
              <a:lvl1pPr>
                <a:lnSpc>
                  <a:spcPct val="80000"/>
                </a:lnSpc>
                <a:defRPr sz="600" kern="0">
                  <a:latin typeface="SB Sans Text" panose="020B0503040504020204" pitchFamily="34" charset="-52"/>
                  <a:ea typeface="Roboto Slab" pitchFamily="2" charset="0"/>
                  <a:cs typeface="SB Sans Text" panose="020B0503040504020204" pitchFamily="34" charset="-5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…</a:t>
              </a:r>
            </a:p>
          </p:txBody>
        </p:sp>
      </p:grpSp>
      <p:grpSp>
        <p:nvGrpSpPr>
          <p:cNvPr id="1817" name="Group 24">
            <a:extLst>
              <a:ext uri="{FF2B5EF4-FFF2-40B4-BE49-F238E27FC236}">
                <a16:creationId xmlns:a16="http://schemas.microsoft.com/office/drawing/2014/main" id="{8371C880-189D-8677-8D7B-22F181AFC612}"/>
              </a:ext>
            </a:extLst>
          </p:cNvPr>
          <p:cNvGrpSpPr/>
          <p:nvPr/>
        </p:nvGrpSpPr>
        <p:grpSpPr>
          <a:xfrm>
            <a:off x="3931004" y="3285789"/>
            <a:ext cx="1230790" cy="1447183"/>
            <a:chOff x="3955956" y="1603080"/>
            <a:chExt cx="1224000" cy="1439999"/>
          </a:xfrm>
        </p:grpSpPr>
        <p:sp>
          <p:nvSpPr>
            <p:cNvPr id="1829" name="Скругленный прямоугольник 531">
              <a:extLst>
                <a:ext uri="{FF2B5EF4-FFF2-40B4-BE49-F238E27FC236}">
                  <a16:creationId xmlns:a16="http://schemas.microsoft.com/office/drawing/2014/main" id="{B9192F0F-CA54-0486-800C-ED11877E03FD}"/>
                </a:ext>
              </a:extLst>
            </p:cNvPr>
            <p:cNvSpPr/>
            <p:nvPr/>
          </p:nvSpPr>
          <p:spPr>
            <a:xfrm>
              <a:off x="3955956" y="1603080"/>
              <a:ext cx="1224000" cy="1439999"/>
            </a:xfrm>
            <a:prstGeom prst="roundRect">
              <a:avLst>
                <a:gd name="adj" fmla="val 1822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  <p:sp>
          <p:nvSpPr>
            <p:cNvPr id="1830" name="object 3">
              <a:extLst>
                <a:ext uri="{FF2B5EF4-FFF2-40B4-BE49-F238E27FC236}">
                  <a16:creationId xmlns:a16="http://schemas.microsoft.com/office/drawing/2014/main" id="{F5E2C1AA-0EC9-916C-3854-E27EB0A0FCDD}"/>
                </a:ext>
              </a:extLst>
            </p:cNvPr>
            <p:cNvSpPr txBox="1"/>
            <p:nvPr/>
          </p:nvSpPr>
          <p:spPr>
            <a:xfrm>
              <a:off x="4009956" y="1618899"/>
              <a:ext cx="1116000" cy="1225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Финансовая сфера</a:t>
              </a:r>
            </a:p>
          </p:txBody>
        </p:sp>
        <p:sp>
          <p:nvSpPr>
            <p:cNvPr id="1831" name="TextBox 1830">
              <a:extLst>
                <a:ext uri="{FF2B5EF4-FFF2-40B4-BE49-F238E27FC236}">
                  <a16:creationId xmlns:a16="http://schemas.microsoft.com/office/drawing/2014/main" id="{0A3F1E39-9673-C787-F5E2-765C04F0F9A0}"/>
                </a:ext>
              </a:extLst>
            </p:cNvPr>
            <p:cNvSpPr txBox="1"/>
            <p:nvPr/>
          </p:nvSpPr>
          <p:spPr>
            <a:xfrm>
              <a:off x="4576470" y="2472810"/>
              <a:ext cx="543600" cy="216000"/>
            </a:xfrm>
            <a:prstGeom prst="roundRect">
              <a:avLst>
                <a:gd name="adj" fmla="val 4421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>
                <a:lnSpc>
                  <a:spcPct val="80000"/>
                </a:lnSpc>
                <a:defRPr sz="380" kern="0">
                  <a:solidFill>
                    <a:schemeClr val="tx1"/>
                  </a:solidFill>
                  <a:latin typeface="SB Sans Text" panose="020B0503040504020204" pitchFamily="34" charset="-52"/>
                  <a:ea typeface="Roboto Slab" pitchFamily="2" charset="0"/>
                  <a:cs typeface="SB Sans Text" panose="020B0503040504020204" pitchFamily="34" charset="-5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…</a:t>
              </a:r>
            </a:p>
          </p:txBody>
        </p:sp>
        <p:grpSp>
          <p:nvGrpSpPr>
            <p:cNvPr id="1832" name="Group 963">
              <a:extLst>
                <a:ext uri="{FF2B5EF4-FFF2-40B4-BE49-F238E27FC236}">
                  <a16:creationId xmlns:a16="http://schemas.microsoft.com/office/drawing/2014/main" id="{AFDAD72D-10C0-908C-EA80-7F1E57801176}"/>
                </a:ext>
              </a:extLst>
            </p:cNvPr>
            <p:cNvGrpSpPr/>
            <p:nvPr/>
          </p:nvGrpSpPr>
          <p:grpSpPr>
            <a:xfrm>
              <a:off x="4009956" y="2472810"/>
              <a:ext cx="543600" cy="216000"/>
              <a:chOff x="6793136" y="3110042"/>
              <a:chExt cx="543600" cy="216000"/>
            </a:xfrm>
          </p:grpSpPr>
          <p:sp>
            <p:nvSpPr>
              <p:cNvPr id="1860" name="TextBox 1859">
                <a:extLst>
                  <a:ext uri="{FF2B5EF4-FFF2-40B4-BE49-F238E27FC236}">
                    <a16:creationId xmlns:a16="http://schemas.microsoft.com/office/drawing/2014/main" id="{CAD40797-CE49-31A3-D9A1-22FEC88BD791}"/>
                  </a:ext>
                </a:extLst>
              </p:cNvPr>
              <p:cNvSpPr txBox="1"/>
              <p:nvPr/>
            </p:nvSpPr>
            <p:spPr>
              <a:xfrm>
                <a:off x="6793136" y="3110042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…</a:t>
                </a:r>
              </a:p>
            </p:txBody>
          </p:sp>
          <p:sp>
            <p:nvSpPr>
              <p:cNvPr id="1861" name="Rounded Rectangle 602">
                <a:extLst>
                  <a:ext uri="{FF2B5EF4-FFF2-40B4-BE49-F238E27FC236}">
                    <a16:creationId xmlns:a16="http://schemas.microsoft.com/office/drawing/2014/main" id="{9D6577DC-AB00-6C4F-EE26-0C9742FE5A91}"/>
                  </a:ext>
                </a:extLst>
              </p:cNvPr>
              <p:cNvSpPr/>
              <p:nvPr/>
            </p:nvSpPr>
            <p:spPr>
              <a:xfrm>
                <a:off x="7282736" y="31100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833" name="Group 964">
              <a:extLst>
                <a:ext uri="{FF2B5EF4-FFF2-40B4-BE49-F238E27FC236}">
                  <a16:creationId xmlns:a16="http://schemas.microsoft.com/office/drawing/2014/main" id="{3D860BF2-4197-0E58-23F2-BFE1A0FADEC3}"/>
                </a:ext>
              </a:extLst>
            </p:cNvPr>
            <p:cNvGrpSpPr/>
            <p:nvPr/>
          </p:nvGrpSpPr>
          <p:grpSpPr>
            <a:xfrm>
              <a:off x="4009956" y="2711210"/>
              <a:ext cx="543600" cy="216629"/>
              <a:chOff x="6793136" y="3367160"/>
              <a:chExt cx="543600" cy="216629"/>
            </a:xfrm>
          </p:grpSpPr>
          <p:sp>
            <p:nvSpPr>
              <p:cNvPr id="1858" name="TextBox 1857">
                <a:extLst>
                  <a:ext uri="{FF2B5EF4-FFF2-40B4-BE49-F238E27FC236}">
                    <a16:creationId xmlns:a16="http://schemas.microsoft.com/office/drawing/2014/main" id="{B13A34A9-63C8-A95B-136B-061E8ECE4EE7}"/>
                  </a:ext>
                </a:extLst>
              </p:cNvPr>
              <p:cNvSpPr txBox="1"/>
              <p:nvPr/>
            </p:nvSpPr>
            <p:spPr>
              <a:xfrm>
                <a:off x="6793136" y="3367789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Цифровой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контроль сделок</a:t>
                </a:r>
              </a:p>
            </p:txBody>
          </p:sp>
          <p:sp>
            <p:nvSpPr>
              <p:cNvPr id="1859" name="Rounded Rectangle 603">
                <a:extLst>
                  <a:ext uri="{FF2B5EF4-FFF2-40B4-BE49-F238E27FC236}">
                    <a16:creationId xmlns:a16="http://schemas.microsoft.com/office/drawing/2014/main" id="{07389857-3E9B-6BA2-EB78-037C3103F1E9}"/>
                  </a:ext>
                </a:extLst>
              </p:cNvPr>
              <p:cNvSpPr/>
              <p:nvPr/>
            </p:nvSpPr>
            <p:spPr>
              <a:xfrm>
                <a:off x="7282736" y="3367160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834" name="Rounded Rectangle 607">
              <a:extLst>
                <a:ext uri="{FF2B5EF4-FFF2-40B4-BE49-F238E27FC236}">
                  <a16:creationId xmlns:a16="http://schemas.microsoft.com/office/drawing/2014/main" id="{7B41526F-5DE5-1937-D99D-B87FCD5BEBEA}"/>
                </a:ext>
              </a:extLst>
            </p:cNvPr>
            <p:cNvSpPr/>
            <p:nvPr/>
          </p:nvSpPr>
          <p:spPr>
            <a:xfrm>
              <a:off x="5066070" y="2472810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7987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835" name="Group 965">
              <a:extLst>
                <a:ext uri="{FF2B5EF4-FFF2-40B4-BE49-F238E27FC236}">
                  <a16:creationId xmlns:a16="http://schemas.microsoft.com/office/drawing/2014/main" id="{DA4263D8-F22B-D715-7537-FA75C6F550BC}"/>
                </a:ext>
              </a:extLst>
            </p:cNvPr>
            <p:cNvGrpSpPr/>
            <p:nvPr/>
          </p:nvGrpSpPr>
          <p:grpSpPr>
            <a:xfrm>
              <a:off x="4576470" y="2711210"/>
              <a:ext cx="543600" cy="216629"/>
              <a:chOff x="7359650" y="3367160"/>
              <a:chExt cx="543600" cy="216629"/>
            </a:xfrm>
          </p:grpSpPr>
          <p:sp>
            <p:nvSpPr>
              <p:cNvPr id="1856" name="TextBox 1855">
                <a:extLst>
                  <a:ext uri="{FF2B5EF4-FFF2-40B4-BE49-F238E27FC236}">
                    <a16:creationId xmlns:a16="http://schemas.microsoft.com/office/drawing/2014/main" id="{2FDE6807-062E-7343-836E-DD79AF7BED32}"/>
                  </a:ext>
                </a:extLst>
              </p:cNvPr>
              <p:cNvSpPr txBox="1"/>
              <p:nvPr/>
            </p:nvSpPr>
            <p:spPr>
              <a:xfrm>
                <a:off x="7359650" y="3367789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…</a:t>
                </a:r>
              </a:p>
            </p:txBody>
          </p:sp>
          <p:sp>
            <p:nvSpPr>
              <p:cNvPr id="1857" name="Rounded Rectangle 608">
                <a:extLst>
                  <a:ext uri="{FF2B5EF4-FFF2-40B4-BE49-F238E27FC236}">
                    <a16:creationId xmlns:a16="http://schemas.microsoft.com/office/drawing/2014/main" id="{78CACD34-9C2E-D141-E74A-C4BE13A879DD}"/>
                  </a:ext>
                </a:extLst>
              </p:cNvPr>
              <p:cNvSpPr/>
              <p:nvPr/>
            </p:nvSpPr>
            <p:spPr>
              <a:xfrm>
                <a:off x="7849250" y="3367160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836" name="Rounded Rectangle 13">
              <a:extLst>
                <a:ext uri="{FF2B5EF4-FFF2-40B4-BE49-F238E27FC236}">
                  <a16:creationId xmlns:a16="http://schemas.microsoft.com/office/drawing/2014/main" id="{B5D52879-06D1-A8E1-F22C-245E63A4E37F}"/>
                </a:ext>
              </a:extLst>
            </p:cNvPr>
            <p:cNvSpPr/>
            <p:nvPr/>
          </p:nvSpPr>
          <p:spPr>
            <a:xfrm>
              <a:off x="5066070" y="1653454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>
              <a:outerShdw blurRad="25400" dist="12700" dir="5400000" algn="t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837" name="Group 53">
              <a:extLst>
                <a:ext uri="{FF2B5EF4-FFF2-40B4-BE49-F238E27FC236}">
                  <a16:creationId xmlns:a16="http://schemas.microsoft.com/office/drawing/2014/main" id="{E3F0E582-CB2E-F234-6260-A09C7909EB3E}"/>
                </a:ext>
              </a:extLst>
            </p:cNvPr>
            <p:cNvGrpSpPr/>
            <p:nvPr/>
          </p:nvGrpSpPr>
          <p:grpSpPr>
            <a:xfrm>
              <a:off x="4009956" y="1753049"/>
              <a:ext cx="543600" cy="215988"/>
              <a:chOff x="6793136" y="2336801"/>
              <a:chExt cx="543600" cy="215988"/>
            </a:xfrm>
          </p:grpSpPr>
          <p:sp>
            <p:nvSpPr>
              <p:cNvPr id="1854" name="TextBox 1853">
                <a:extLst>
                  <a:ext uri="{FF2B5EF4-FFF2-40B4-BE49-F238E27FC236}">
                    <a16:creationId xmlns:a16="http://schemas.microsoft.com/office/drawing/2014/main" id="{37482024-BE82-C927-50A6-938E8158CE60}"/>
                  </a:ext>
                </a:extLst>
              </p:cNvPr>
              <p:cNvSpPr txBox="1"/>
              <p:nvPr/>
            </p:nvSpPr>
            <p:spPr>
              <a:xfrm>
                <a:off x="6793136" y="2336802"/>
                <a:ext cx="543600" cy="215987"/>
              </a:xfrm>
              <a:prstGeom prst="roundRect">
                <a:avLst>
                  <a:gd name="adj" fmla="val 7112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Государственная регистрация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ЮЛ и ИП</a:t>
                </a:r>
              </a:p>
            </p:txBody>
          </p:sp>
          <p:sp>
            <p:nvSpPr>
              <p:cNvPr id="1855" name="Rounded Rectangle 599">
                <a:extLst>
                  <a:ext uri="{FF2B5EF4-FFF2-40B4-BE49-F238E27FC236}">
                    <a16:creationId xmlns:a16="http://schemas.microsoft.com/office/drawing/2014/main" id="{16CE2C29-596D-0957-BDFA-2C6ED34A3685}"/>
                  </a:ext>
                </a:extLst>
              </p:cNvPr>
              <p:cNvSpPr/>
              <p:nvPr/>
            </p:nvSpPr>
            <p:spPr>
              <a:xfrm>
                <a:off x="7282736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838" name="Group 54">
              <a:extLst>
                <a:ext uri="{FF2B5EF4-FFF2-40B4-BE49-F238E27FC236}">
                  <a16:creationId xmlns:a16="http://schemas.microsoft.com/office/drawing/2014/main" id="{F4F8FF71-04A5-E7FA-5E4F-3E07420A575F}"/>
                </a:ext>
              </a:extLst>
            </p:cNvPr>
            <p:cNvGrpSpPr/>
            <p:nvPr/>
          </p:nvGrpSpPr>
          <p:grpSpPr>
            <a:xfrm>
              <a:off x="4009956" y="1994581"/>
              <a:ext cx="543600" cy="216171"/>
              <a:chOff x="6793136" y="2594377"/>
              <a:chExt cx="543600" cy="216171"/>
            </a:xfrm>
          </p:grpSpPr>
          <p:sp>
            <p:nvSpPr>
              <p:cNvPr id="1852" name="TextBox 1851">
                <a:extLst>
                  <a:ext uri="{FF2B5EF4-FFF2-40B4-BE49-F238E27FC236}">
                    <a16:creationId xmlns:a16="http://schemas.microsoft.com/office/drawing/2014/main" id="{2A60C7D9-DA8F-E9D6-5A63-1FC3E844C394}"/>
                  </a:ext>
                </a:extLst>
              </p:cNvPr>
              <p:cNvSpPr txBox="1"/>
              <p:nvPr/>
            </p:nvSpPr>
            <p:spPr>
              <a:xfrm>
                <a:off x="6793136" y="2594561"/>
                <a:ext cx="543600" cy="215987"/>
              </a:xfrm>
              <a:prstGeom prst="roundRect">
                <a:avLst>
                  <a:gd name="adj" fmla="val 882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Проверка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контрагентов</a:t>
                </a:r>
              </a:p>
            </p:txBody>
          </p:sp>
          <p:sp>
            <p:nvSpPr>
              <p:cNvPr id="1853" name="Rounded Rectangle 600">
                <a:extLst>
                  <a:ext uri="{FF2B5EF4-FFF2-40B4-BE49-F238E27FC236}">
                    <a16:creationId xmlns:a16="http://schemas.microsoft.com/office/drawing/2014/main" id="{320914E4-EB37-0A14-154C-46667B7E5467}"/>
                  </a:ext>
                </a:extLst>
              </p:cNvPr>
              <p:cNvSpPr/>
              <p:nvPr/>
            </p:nvSpPr>
            <p:spPr>
              <a:xfrm>
                <a:off x="7282736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839" name="Group 55">
              <a:extLst>
                <a:ext uri="{FF2B5EF4-FFF2-40B4-BE49-F238E27FC236}">
                  <a16:creationId xmlns:a16="http://schemas.microsoft.com/office/drawing/2014/main" id="{1751584E-78ED-40FD-2BAD-19F6C2A96761}"/>
                </a:ext>
              </a:extLst>
            </p:cNvPr>
            <p:cNvGrpSpPr/>
            <p:nvPr/>
          </p:nvGrpSpPr>
          <p:grpSpPr>
            <a:xfrm>
              <a:off x="4009956" y="2230628"/>
              <a:ext cx="543600" cy="219153"/>
              <a:chOff x="6793136" y="2849142"/>
              <a:chExt cx="543600" cy="219153"/>
            </a:xfrm>
          </p:grpSpPr>
          <p:sp>
            <p:nvSpPr>
              <p:cNvPr id="1850" name="TextBox 1849">
                <a:extLst>
                  <a:ext uri="{FF2B5EF4-FFF2-40B4-BE49-F238E27FC236}">
                    <a16:creationId xmlns:a16="http://schemas.microsoft.com/office/drawing/2014/main" id="{0DCFEE06-C770-EA95-75AE-F8C02BD50197}"/>
                  </a:ext>
                </a:extLst>
              </p:cNvPr>
              <p:cNvSpPr txBox="1"/>
              <p:nvPr/>
            </p:nvSpPr>
            <p:spPr>
              <a:xfrm>
                <a:off x="6793136" y="2852308"/>
                <a:ext cx="543600" cy="215987"/>
              </a:xfrm>
              <a:prstGeom prst="roundRect">
                <a:avLst>
                  <a:gd name="adj" fmla="val 686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Получение сведений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из ЕГРЮЛ и ЕГРИП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по запросу</a:t>
                </a:r>
              </a:p>
            </p:txBody>
          </p:sp>
          <p:sp>
            <p:nvSpPr>
              <p:cNvPr id="1851" name="Rounded Rectangle 601">
                <a:extLst>
                  <a:ext uri="{FF2B5EF4-FFF2-40B4-BE49-F238E27FC236}">
                    <a16:creationId xmlns:a16="http://schemas.microsoft.com/office/drawing/2014/main" id="{733C4689-4B8F-B12D-E73F-1762835BFF92}"/>
                  </a:ext>
                </a:extLst>
              </p:cNvPr>
              <p:cNvSpPr/>
              <p:nvPr/>
            </p:nvSpPr>
            <p:spPr>
              <a:xfrm>
                <a:off x="7282736" y="28491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840" name="Group 962">
              <a:extLst>
                <a:ext uri="{FF2B5EF4-FFF2-40B4-BE49-F238E27FC236}">
                  <a16:creationId xmlns:a16="http://schemas.microsoft.com/office/drawing/2014/main" id="{71E2F050-1FEB-8B95-EC13-324172153A5C}"/>
                </a:ext>
              </a:extLst>
            </p:cNvPr>
            <p:cNvGrpSpPr/>
            <p:nvPr/>
          </p:nvGrpSpPr>
          <p:grpSpPr>
            <a:xfrm>
              <a:off x="4576470" y="1753049"/>
              <a:ext cx="543600" cy="215988"/>
              <a:chOff x="7359650" y="2336801"/>
              <a:chExt cx="543600" cy="215988"/>
            </a:xfrm>
          </p:grpSpPr>
          <p:sp>
            <p:nvSpPr>
              <p:cNvPr id="1848" name="TextBox 1847">
                <a:extLst>
                  <a:ext uri="{FF2B5EF4-FFF2-40B4-BE49-F238E27FC236}">
                    <a16:creationId xmlns:a16="http://schemas.microsoft.com/office/drawing/2014/main" id="{5856F504-7166-1BEE-DFFA-86D2CCAD91A4}"/>
                  </a:ext>
                </a:extLst>
              </p:cNvPr>
              <p:cNvSpPr txBox="1"/>
              <p:nvPr/>
            </p:nvSpPr>
            <p:spPr>
              <a:xfrm>
                <a:off x="7359650" y="2336802"/>
                <a:ext cx="543600" cy="215987"/>
              </a:xfrm>
              <a:prstGeom prst="roundRect">
                <a:avLst>
                  <a:gd name="adj" fmla="val 7112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Платформа доступа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к мерам господдержки МСБ</a:t>
                </a:r>
              </a:p>
            </p:txBody>
          </p:sp>
          <p:sp>
            <p:nvSpPr>
              <p:cNvPr id="1849" name="Rounded Rectangle 604">
                <a:extLst>
                  <a:ext uri="{FF2B5EF4-FFF2-40B4-BE49-F238E27FC236}">
                    <a16:creationId xmlns:a16="http://schemas.microsoft.com/office/drawing/2014/main" id="{39A2EDF6-58B2-38AE-6089-0444FA221AA7}"/>
                  </a:ext>
                </a:extLst>
              </p:cNvPr>
              <p:cNvSpPr/>
              <p:nvPr/>
            </p:nvSpPr>
            <p:spPr>
              <a:xfrm>
                <a:off x="7849250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841" name="Group 61">
              <a:extLst>
                <a:ext uri="{FF2B5EF4-FFF2-40B4-BE49-F238E27FC236}">
                  <a16:creationId xmlns:a16="http://schemas.microsoft.com/office/drawing/2014/main" id="{D6E68C7E-C6D1-92CE-B1F2-7A278E827307}"/>
                </a:ext>
              </a:extLst>
            </p:cNvPr>
            <p:cNvGrpSpPr/>
            <p:nvPr/>
          </p:nvGrpSpPr>
          <p:grpSpPr>
            <a:xfrm>
              <a:off x="4576470" y="1994581"/>
              <a:ext cx="543600" cy="216171"/>
              <a:chOff x="7359650" y="2594377"/>
              <a:chExt cx="543600" cy="216171"/>
            </a:xfrm>
          </p:grpSpPr>
          <p:sp>
            <p:nvSpPr>
              <p:cNvPr id="1846" name="TextBox 1845">
                <a:extLst>
                  <a:ext uri="{FF2B5EF4-FFF2-40B4-BE49-F238E27FC236}">
                    <a16:creationId xmlns:a16="http://schemas.microsoft.com/office/drawing/2014/main" id="{7635DA0D-72B6-2156-5E2E-DC0472FA10F7}"/>
                  </a:ext>
                </a:extLst>
              </p:cNvPr>
              <p:cNvSpPr txBox="1"/>
              <p:nvPr/>
            </p:nvSpPr>
            <p:spPr>
              <a:xfrm>
                <a:off x="7359650" y="2594561"/>
                <a:ext cx="543600" cy="215987"/>
              </a:xfrm>
              <a:prstGeom prst="roundRect">
                <a:avLst>
                  <a:gd name="adj" fmla="val 882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Налоговый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калькулятор</a:t>
                </a:r>
              </a:p>
            </p:txBody>
          </p:sp>
          <p:sp>
            <p:nvSpPr>
              <p:cNvPr id="1847" name="Rounded Rectangle 605">
                <a:extLst>
                  <a:ext uri="{FF2B5EF4-FFF2-40B4-BE49-F238E27FC236}">
                    <a16:creationId xmlns:a16="http://schemas.microsoft.com/office/drawing/2014/main" id="{F674E5B7-19EE-7CE9-6624-C862357DF34F}"/>
                  </a:ext>
                </a:extLst>
              </p:cNvPr>
              <p:cNvSpPr/>
              <p:nvPr/>
            </p:nvSpPr>
            <p:spPr>
              <a:xfrm>
                <a:off x="7849250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842" name="Group 57">
              <a:extLst>
                <a:ext uri="{FF2B5EF4-FFF2-40B4-BE49-F238E27FC236}">
                  <a16:creationId xmlns:a16="http://schemas.microsoft.com/office/drawing/2014/main" id="{BCB59D68-DA83-2134-D594-09A456F0C47B}"/>
                </a:ext>
              </a:extLst>
            </p:cNvPr>
            <p:cNvGrpSpPr/>
            <p:nvPr/>
          </p:nvGrpSpPr>
          <p:grpSpPr>
            <a:xfrm>
              <a:off x="4576470" y="2230628"/>
              <a:ext cx="543600" cy="219153"/>
              <a:chOff x="7359650" y="2849142"/>
              <a:chExt cx="543600" cy="219153"/>
            </a:xfrm>
          </p:grpSpPr>
          <p:sp>
            <p:nvSpPr>
              <p:cNvPr id="1844" name="TextBox 1843">
                <a:extLst>
                  <a:ext uri="{FF2B5EF4-FFF2-40B4-BE49-F238E27FC236}">
                    <a16:creationId xmlns:a16="http://schemas.microsoft.com/office/drawing/2014/main" id="{2A8E897A-621A-4302-C40D-D50D0D2BBF57}"/>
                  </a:ext>
                </a:extLst>
              </p:cNvPr>
              <p:cNvSpPr txBox="1"/>
              <p:nvPr/>
            </p:nvSpPr>
            <p:spPr>
              <a:xfrm>
                <a:off x="7359650" y="2852308"/>
                <a:ext cx="543600" cy="215987"/>
              </a:xfrm>
              <a:prstGeom prst="roundRect">
                <a:avLst>
                  <a:gd name="adj" fmla="val 686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Информирование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о налогах и сборах,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порядке уплаты</a:t>
                </a:r>
              </a:p>
            </p:txBody>
          </p:sp>
          <p:sp>
            <p:nvSpPr>
              <p:cNvPr id="1845" name="Rounded Rectangle 606">
                <a:extLst>
                  <a:ext uri="{FF2B5EF4-FFF2-40B4-BE49-F238E27FC236}">
                    <a16:creationId xmlns:a16="http://schemas.microsoft.com/office/drawing/2014/main" id="{04592914-9C1F-3454-3442-30F3AC5934DF}"/>
                  </a:ext>
                </a:extLst>
              </p:cNvPr>
              <p:cNvSpPr/>
              <p:nvPr/>
            </p:nvSpPr>
            <p:spPr>
              <a:xfrm>
                <a:off x="7849250" y="28491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843" name="TextBox 1842">
              <a:extLst>
                <a:ext uri="{FF2B5EF4-FFF2-40B4-BE49-F238E27FC236}">
                  <a16:creationId xmlns:a16="http://schemas.microsoft.com/office/drawing/2014/main" id="{268D9BDA-D93B-C620-8FA5-34ACA49F54F2}"/>
                </a:ext>
              </a:extLst>
            </p:cNvPr>
            <p:cNvSpPr txBox="1"/>
            <p:nvPr/>
          </p:nvSpPr>
          <p:spPr>
            <a:xfrm>
              <a:off x="4009956" y="2951488"/>
              <a:ext cx="1116000" cy="54000"/>
            </a:xfrm>
            <a:prstGeom prst="round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>
              <a:defPPr>
                <a:defRPr lang="ru-RU"/>
              </a:defPPr>
              <a:lvl1pPr>
                <a:lnSpc>
                  <a:spcPct val="80000"/>
                </a:lnSpc>
                <a:defRPr sz="600" kern="0">
                  <a:latin typeface="SB Sans Text" panose="020B0503040504020204" pitchFamily="34" charset="-52"/>
                  <a:ea typeface="Roboto Slab" pitchFamily="2" charset="0"/>
                  <a:cs typeface="SB Sans Text" panose="020B0503040504020204" pitchFamily="34" charset="-5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…</a:t>
              </a:r>
            </a:p>
          </p:txBody>
        </p:sp>
      </p:grpSp>
      <p:grpSp>
        <p:nvGrpSpPr>
          <p:cNvPr id="1863" name="Group 24">
            <a:extLst>
              <a:ext uri="{FF2B5EF4-FFF2-40B4-BE49-F238E27FC236}">
                <a16:creationId xmlns:a16="http://schemas.microsoft.com/office/drawing/2014/main" id="{718DCE70-D56B-8CAC-D81E-1108FA41E2FE}"/>
              </a:ext>
            </a:extLst>
          </p:cNvPr>
          <p:cNvGrpSpPr/>
          <p:nvPr/>
        </p:nvGrpSpPr>
        <p:grpSpPr>
          <a:xfrm>
            <a:off x="1408060" y="3285789"/>
            <a:ext cx="1230790" cy="1447183"/>
            <a:chOff x="3955956" y="1603080"/>
            <a:chExt cx="1224000" cy="1439999"/>
          </a:xfrm>
        </p:grpSpPr>
        <p:sp>
          <p:nvSpPr>
            <p:cNvPr id="1875" name="Скругленный прямоугольник 531">
              <a:extLst>
                <a:ext uri="{FF2B5EF4-FFF2-40B4-BE49-F238E27FC236}">
                  <a16:creationId xmlns:a16="http://schemas.microsoft.com/office/drawing/2014/main" id="{F5F1CA72-6F52-CB89-257C-5B4EAACB0ED1}"/>
                </a:ext>
              </a:extLst>
            </p:cNvPr>
            <p:cNvSpPr/>
            <p:nvPr/>
          </p:nvSpPr>
          <p:spPr>
            <a:xfrm>
              <a:off x="3955956" y="1603080"/>
              <a:ext cx="1224000" cy="1439999"/>
            </a:xfrm>
            <a:prstGeom prst="roundRect">
              <a:avLst>
                <a:gd name="adj" fmla="val 1822"/>
              </a:avLst>
            </a:prstGeom>
            <a:solidFill>
              <a:srgbClr val="C9D8FB">
                <a:alpha val="50000"/>
              </a:srgbClr>
            </a:solidFill>
            <a:ln w="25400" cap="flat" cmpd="sng" algn="ctr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Segoe UI" panose="020B0502040204020203" pitchFamily="34" charset="0"/>
              </a:endParaRPr>
            </a:p>
          </p:txBody>
        </p:sp>
        <p:sp>
          <p:nvSpPr>
            <p:cNvPr id="1876" name="object 3">
              <a:extLst>
                <a:ext uri="{FF2B5EF4-FFF2-40B4-BE49-F238E27FC236}">
                  <a16:creationId xmlns:a16="http://schemas.microsoft.com/office/drawing/2014/main" id="{B87C0DE6-F486-0E0D-E695-541A1EE4E255}"/>
                </a:ext>
              </a:extLst>
            </p:cNvPr>
            <p:cNvSpPr txBox="1"/>
            <p:nvPr/>
          </p:nvSpPr>
          <p:spPr>
            <a:xfrm>
              <a:off x="4009956" y="1618899"/>
              <a:ext cx="1116000" cy="1225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-1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Госуправление</a:t>
              </a:r>
            </a:p>
          </p:txBody>
        </p:sp>
        <p:sp>
          <p:nvSpPr>
            <p:cNvPr id="1877" name="TextBox 1876">
              <a:extLst>
                <a:ext uri="{FF2B5EF4-FFF2-40B4-BE49-F238E27FC236}">
                  <a16:creationId xmlns:a16="http://schemas.microsoft.com/office/drawing/2014/main" id="{263E9A7E-3F0B-83CD-6950-BAD7E94E4C2A}"/>
                </a:ext>
              </a:extLst>
            </p:cNvPr>
            <p:cNvSpPr txBox="1"/>
            <p:nvPr/>
          </p:nvSpPr>
          <p:spPr>
            <a:xfrm>
              <a:off x="4576470" y="2472810"/>
              <a:ext cx="543600" cy="216000"/>
            </a:xfrm>
            <a:prstGeom prst="roundRect">
              <a:avLst>
                <a:gd name="adj" fmla="val 4421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10800" bIns="0" rtlCol="0" anchor="ctr"/>
            <a:lstStyle>
              <a:defPPr>
                <a:defRPr lang="ru-RU"/>
              </a:defPPr>
              <a:lvl1pPr>
                <a:lnSpc>
                  <a:spcPct val="80000"/>
                </a:lnSpc>
                <a:defRPr sz="380" kern="0">
                  <a:solidFill>
                    <a:schemeClr val="tx1"/>
                  </a:solidFill>
                  <a:latin typeface="SB Sans Text" panose="020B0503040504020204" pitchFamily="34" charset="-52"/>
                  <a:ea typeface="Roboto Slab" pitchFamily="2" charset="0"/>
                  <a:cs typeface="SB Sans Text" panose="020B0503040504020204" pitchFamily="34" charset="-5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Мониторинг госрасходов</a:t>
              </a:r>
            </a:p>
          </p:txBody>
        </p:sp>
        <p:grpSp>
          <p:nvGrpSpPr>
            <p:cNvPr id="1878" name="Group 963">
              <a:extLst>
                <a:ext uri="{FF2B5EF4-FFF2-40B4-BE49-F238E27FC236}">
                  <a16:creationId xmlns:a16="http://schemas.microsoft.com/office/drawing/2014/main" id="{FAE3F9E3-287F-12D1-16D9-D09A0B124DBF}"/>
                </a:ext>
              </a:extLst>
            </p:cNvPr>
            <p:cNvGrpSpPr/>
            <p:nvPr/>
          </p:nvGrpSpPr>
          <p:grpSpPr>
            <a:xfrm>
              <a:off x="4009956" y="2472810"/>
              <a:ext cx="543600" cy="216000"/>
              <a:chOff x="6793136" y="3110042"/>
              <a:chExt cx="543600" cy="216000"/>
            </a:xfrm>
          </p:grpSpPr>
          <p:sp>
            <p:nvSpPr>
              <p:cNvPr id="1906" name="TextBox 1905">
                <a:extLst>
                  <a:ext uri="{FF2B5EF4-FFF2-40B4-BE49-F238E27FC236}">
                    <a16:creationId xmlns:a16="http://schemas.microsoft.com/office/drawing/2014/main" id="{1F057A20-9013-0FDD-081D-9627BFF6091B}"/>
                  </a:ext>
                </a:extLst>
              </p:cNvPr>
              <p:cNvSpPr txBox="1"/>
              <p:nvPr/>
            </p:nvSpPr>
            <p:spPr>
              <a:xfrm>
                <a:off x="6793136" y="3110042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Цифровая </a:t>
                </a:r>
                <a:r>
                  <a:rPr kumimoji="0" lang="ru-RU" sz="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аналити-ческая</a:t>
                </a: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 платформа предоставления стат. данных</a:t>
                </a:r>
              </a:p>
            </p:txBody>
          </p:sp>
          <p:sp>
            <p:nvSpPr>
              <p:cNvPr id="1907" name="Rounded Rectangle 602">
                <a:extLst>
                  <a:ext uri="{FF2B5EF4-FFF2-40B4-BE49-F238E27FC236}">
                    <a16:creationId xmlns:a16="http://schemas.microsoft.com/office/drawing/2014/main" id="{80D3FA45-4B0D-A2E5-5A91-F482396BED44}"/>
                  </a:ext>
                </a:extLst>
              </p:cNvPr>
              <p:cNvSpPr/>
              <p:nvPr/>
            </p:nvSpPr>
            <p:spPr>
              <a:xfrm>
                <a:off x="7282736" y="31100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879" name="Group 964">
              <a:extLst>
                <a:ext uri="{FF2B5EF4-FFF2-40B4-BE49-F238E27FC236}">
                  <a16:creationId xmlns:a16="http://schemas.microsoft.com/office/drawing/2014/main" id="{37AC76C9-7944-B341-47E8-5051101B2A4E}"/>
                </a:ext>
              </a:extLst>
            </p:cNvPr>
            <p:cNvGrpSpPr/>
            <p:nvPr/>
          </p:nvGrpSpPr>
          <p:grpSpPr>
            <a:xfrm>
              <a:off x="4009956" y="2711210"/>
              <a:ext cx="543600" cy="216629"/>
              <a:chOff x="6793136" y="3367160"/>
              <a:chExt cx="543600" cy="216629"/>
            </a:xfrm>
          </p:grpSpPr>
          <p:sp>
            <p:nvSpPr>
              <p:cNvPr id="1904" name="TextBox 1903">
                <a:extLst>
                  <a:ext uri="{FF2B5EF4-FFF2-40B4-BE49-F238E27FC236}">
                    <a16:creationId xmlns:a16="http://schemas.microsoft.com/office/drawing/2014/main" id="{F15BAAB6-3077-E728-1D0B-2E3F011E2F88}"/>
                  </a:ext>
                </a:extLst>
              </p:cNvPr>
              <p:cNvSpPr txBox="1"/>
              <p:nvPr/>
            </p:nvSpPr>
            <p:spPr>
              <a:xfrm>
                <a:off x="6793136" y="3367789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Цифровой контроль государственных закупок</a:t>
                </a:r>
              </a:p>
            </p:txBody>
          </p:sp>
          <p:sp>
            <p:nvSpPr>
              <p:cNvPr id="1905" name="Rounded Rectangle 603">
                <a:extLst>
                  <a:ext uri="{FF2B5EF4-FFF2-40B4-BE49-F238E27FC236}">
                    <a16:creationId xmlns:a16="http://schemas.microsoft.com/office/drawing/2014/main" id="{5290FEED-F4DB-925C-00D1-0B26E79C54C7}"/>
                  </a:ext>
                </a:extLst>
              </p:cNvPr>
              <p:cNvSpPr/>
              <p:nvPr/>
            </p:nvSpPr>
            <p:spPr>
              <a:xfrm>
                <a:off x="7282736" y="3367160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880" name="Rounded Rectangle 607">
              <a:extLst>
                <a:ext uri="{FF2B5EF4-FFF2-40B4-BE49-F238E27FC236}">
                  <a16:creationId xmlns:a16="http://schemas.microsoft.com/office/drawing/2014/main" id="{C03CBE89-DF13-322C-5288-3E5F43EEE970}"/>
                </a:ext>
              </a:extLst>
            </p:cNvPr>
            <p:cNvSpPr/>
            <p:nvPr/>
          </p:nvSpPr>
          <p:spPr>
            <a:xfrm>
              <a:off x="5066070" y="2472810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7987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881" name="Group 965">
              <a:extLst>
                <a:ext uri="{FF2B5EF4-FFF2-40B4-BE49-F238E27FC236}">
                  <a16:creationId xmlns:a16="http://schemas.microsoft.com/office/drawing/2014/main" id="{B8C40747-4768-EF16-015F-7D68B873B519}"/>
                </a:ext>
              </a:extLst>
            </p:cNvPr>
            <p:cNvGrpSpPr/>
            <p:nvPr/>
          </p:nvGrpSpPr>
          <p:grpSpPr>
            <a:xfrm>
              <a:off x="4576470" y="2711210"/>
              <a:ext cx="543600" cy="216629"/>
              <a:chOff x="7359650" y="3367160"/>
              <a:chExt cx="543600" cy="216629"/>
            </a:xfrm>
          </p:grpSpPr>
          <p:sp>
            <p:nvSpPr>
              <p:cNvPr id="1902" name="TextBox 1901">
                <a:extLst>
                  <a:ext uri="{FF2B5EF4-FFF2-40B4-BE49-F238E27FC236}">
                    <a16:creationId xmlns:a16="http://schemas.microsoft.com/office/drawing/2014/main" id="{2A3BABFF-95DD-9A9C-146C-AAB8EDEBB284}"/>
                  </a:ext>
                </a:extLst>
              </p:cNvPr>
              <p:cNvSpPr txBox="1"/>
              <p:nvPr/>
            </p:nvSpPr>
            <p:spPr>
              <a:xfrm>
                <a:off x="7359650" y="3367789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Мониторинг качества оказания госуслуг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в эл. форме</a:t>
                </a:r>
              </a:p>
            </p:txBody>
          </p:sp>
          <p:sp>
            <p:nvSpPr>
              <p:cNvPr id="1903" name="Rounded Rectangle 608">
                <a:extLst>
                  <a:ext uri="{FF2B5EF4-FFF2-40B4-BE49-F238E27FC236}">
                    <a16:creationId xmlns:a16="http://schemas.microsoft.com/office/drawing/2014/main" id="{1E19A648-C974-3A20-BB79-6FF01FBBF711}"/>
                  </a:ext>
                </a:extLst>
              </p:cNvPr>
              <p:cNvSpPr/>
              <p:nvPr/>
            </p:nvSpPr>
            <p:spPr>
              <a:xfrm>
                <a:off x="7849250" y="3367160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882" name="Rounded Rectangle 13">
              <a:extLst>
                <a:ext uri="{FF2B5EF4-FFF2-40B4-BE49-F238E27FC236}">
                  <a16:creationId xmlns:a16="http://schemas.microsoft.com/office/drawing/2014/main" id="{A9DDE90F-1BD1-274A-026F-51CDC1550058}"/>
                </a:ext>
              </a:extLst>
            </p:cNvPr>
            <p:cNvSpPr/>
            <p:nvPr/>
          </p:nvSpPr>
          <p:spPr>
            <a:xfrm>
              <a:off x="5066070" y="1653454"/>
              <a:ext cx="54000" cy="5400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>
              <a:outerShdw blurRad="25400" dist="12700" dir="5400000" algn="t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883" name="Group 53">
              <a:extLst>
                <a:ext uri="{FF2B5EF4-FFF2-40B4-BE49-F238E27FC236}">
                  <a16:creationId xmlns:a16="http://schemas.microsoft.com/office/drawing/2014/main" id="{4FF285BC-6F8E-E442-6B5E-817C54C93946}"/>
                </a:ext>
              </a:extLst>
            </p:cNvPr>
            <p:cNvGrpSpPr/>
            <p:nvPr/>
          </p:nvGrpSpPr>
          <p:grpSpPr>
            <a:xfrm>
              <a:off x="4009956" y="1753049"/>
              <a:ext cx="543600" cy="215988"/>
              <a:chOff x="6793136" y="2336801"/>
              <a:chExt cx="543600" cy="215988"/>
            </a:xfrm>
          </p:grpSpPr>
          <p:sp>
            <p:nvSpPr>
              <p:cNvPr id="1900" name="TextBox 1899">
                <a:extLst>
                  <a:ext uri="{FF2B5EF4-FFF2-40B4-BE49-F238E27FC236}">
                    <a16:creationId xmlns:a16="http://schemas.microsoft.com/office/drawing/2014/main" id="{D66C11E2-3736-FF61-A22C-3B6955046AFD}"/>
                  </a:ext>
                </a:extLst>
              </p:cNvPr>
              <p:cNvSpPr txBox="1"/>
              <p:nvPr/>
            </p:nvSpPr>
            <p:spPr>
              <a:xfrm>
                <a:off x="6793136" y="2336802"/>
                <a:ext cx="543600" cy="215987"/>
              </a:xfrm>
              <a:prstGeom prst="roundRect">
                <a:avLst>
                  <a:gd name="adj" fmla="val 7112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Электронное голосование</a:t>
                </a:r>
              </a:p>
            </p:txBody>
          </p:sp>
          <p:sp>
            <p:nvSpPr>
              <p:cNvPr id="1901" name="Rounded Rectangle 599">
                <a:extLst>
                  <a:ext uri="{FF2B5EF4-FFF2-40B4-BE49-F238E27FC236}">
                    <a16:creationId xmlns:a16="http://schemas.microsoft.com/office/drawing/2014/main" id="{7D23243A-4C81-2116-B853-DC3F285C72D4}"/>
                  </a:ext>
                </a:extLst>
              </p:cNvPr>
              <p:cNvSpPr/>
              <p:nvPr/>
            </p:nvSpPr>
            <p:spPr>
              <a:xfrm>
                <a:off x="7282736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884" name="Group 54">
              <a:extLst>
                <a:ext uri="{FF2B5EF4-FFF2-40B4-BE49-F238E27FC236}">
                  <a16:creationId xmlns:a16="http://schemas.microsoft.com/office/drawing/2014/main" id="{4E42113D-0F03-D03A-D439-1B7230B3F00D}"/>
                </a:ext>
              </a:extLst>
            </p:cNvPr>
            <p:cNvGrpSpPr/>
            <p:nvPr/>
          </p:nvGrpSpPr>
          <p:grpSpPr>
            <a:xfrm>
              <a:off x="4009956" y="1994581"/>
              <a:ext cx="543600" cy="216171"/>
              <a:chOff x="6793136" y="2594377"/>
              <a:chExt cx="543600" cy="216171"/>
            </a:xfrm>
          </p:grpSpPr>
          <p:sp>
            <p:nvSpPr>
              <p:cNvPr id="1898" name="TextBox 1897">
                <a:extLst>
                  <a:ext uri="{FF2B5EF4-FFF2-40B4-BE49-F238E27FC236}">
                    <a16:creationId xmlns:a16="http://schemas.microsoft.com/office/drawing/2014/main" id="{DA267C6C-254F-A318-4E73-9D0F99BB54DD}"/>
                  </a:ext>
                </a:extLst>
              </p:cNvPr>
              <p:cNvSpPr txBox="1"/>
              <p:nvPr/>
            </p:nvSpPr>
            <p:spPr>
              <a:xfrm>
                <a:off x="6793136" y="2594561"/>
                <a:ext cx="543600" cy="215987"/>
              </a:xfrm>
              <a:prstGeom prst="roundRect">
                <a:avLst>
                  <a:gd name="adj" fmla="val 882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HR</a:t>
                </a: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-платформа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для госслужащих</a:t>
                </a:r>
              </a:p>
            </p:txBody>
          </p:sp>
          <p:sp>
            <p:nvSpPr>
              <p:cNvPr id="1899" name="Rounded Rectangle 600">
                <a:extLst>
                  <a:ext uri="{FF2B5EF4-FFF2-40B4-BE49-F238E27FC236}">
                    <a16:creationId xmlns:a16="http://schemas.microsoft.com/office/drawing/2014/main" id="{D97926CD-BB2A-08DC-282F-88A67E71D99B}"/>
                  </a:ext>
                </a:extLst>
              </p:cNvPr>
              <p:cNvSpPr/>
              <p:nvPr/>
            </p:nvSpPr>
            <p:spPr>
              <a:xfrm>
                <a:off x="7282736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885" name="Group 55">
              <a:extLst>
                <a:ext uri="{FF2B5EF4-FFF2-40B4-BE49-F238E27FC236}">
                  <a16:creationId xmlns:a16="http://schemas.microsoft.com/office/drawing/2014/main" id="{31D37B21-1DA1-226B-CED4-096CF5EEAA22}"/>
                </a:ext>
              </a:extLst>
            </p:cNvPr>
            <p:cNvGrpSpPr/>
            <p:nvPr/>
          </p:nvGrpSpPr>
          <p:grpSpPr>
            <a:xfrm>
              <a:off x="4009956" y="2230628"/>
              <a:ext cx="543600" cy="219153"/>
              <a:chOff x="6793136" y="2849142"/>
              <a:chExt cx="543600" cy="219153"/>
            </a:xfrm>
          </p:grpSpPr>
          <p:sp>
            <p:nvSpPr>
              <p:cNvPr id="1896" name="TextBox 1895">
                <a:extLst>
                  <a:ext uri="{FF2B5EF4-FFF2-40B4-BE49-F238E27FC236}">
                    <a16:creationId xmlns:a16="http://schemas.microsoft.com/office/drawing/2014/main" id="{52C29B6C-5015-52C0-7FBF-03B067D25B96}"/>
                  </a:ext>
                </a:extLst>
              </p:cNvPr>
              <p:cNvSpPr txBox="1"/>
              <p:nvPr/>
            </p:nvSpPr>
            <p:spPr>
              <a:xfrm>
                <a:off x="6793136" y="2852308"/>
                <a:ext cx="543600" cy="215987"/>
              </a:xfrm>
              <a:prstGeom prst="roundRect">
                <a:avLst>
                  <a:gd name="adj" fmla="val 686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Разрешение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на установку рекламных конструкций</a:t>
                </a:r>
              </a:p>
            </p:txBody>
          </p:sp>
          <p:sp>
            <p:nvSpPr>
              <p:cNvPr id="1897" name="Rounded Rectangle 601">
                <a:extLst>
                  <a:ext uri="{FF2B5EF4-FFF2-40B4-BE49-F238E27FC236}">
                    <a16:creationId xmlns:a16="http://schemas.microsoft.com/office/drawing/2014/main" id="{34CB3391-CE35-28DC-2FE4-67C895FC893D}"/>
                  </a:ext>
                </a:extLst>
              </p:cNvPr>
              <p:cNvSpPr/>
              <p:nvPr/>
            </p:nvSpPr>
            <p:spPr>
              <a:xfrm>
                <a:off x="7282736" y="28491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886" name="Group 962">
              <a:extLst>
                <a:ext uri="{FF2B5EF4-FFF2-40B4-BE49-F238E27FC236}">
                  <a16:creationId xmlns:a16="http://schemas.microsoft.com/office/drawing/2014/main" id="{8180DFE2-F485-76A1-6BB3-EBA78A14B792}"/>
                </a:ext>
              </a:extLst>
            </p:cNvPr>
            <p:cNvGrpSpPr/>
            <p:nvPr/>
          </p:nvGrpSpPr>
          <p:grpSpPr>
            <a:xfrm>
              <a:off x="4576470" y="1753049"/>
              <a:ext cx="543600" cy="215988"/>
              <a:chOff x="7359650" y="2336801"/>
              <a:chExt cx="543600" cy="215988"/>
            </a:xfrm>
          </p:grpSpPr>
          <p:sp>
            <p:nvSpPr>
              <p:cNvPr id="1894" name="TextBox 1893">
                <a:extLst>
                  <a:ext uri="{FF2B5EF4-FFF2-40B4-BE49-F238E27FC236}">
                    <a16:creationId xmlns:a16="http://schemas.microsoft.com/office/drawing/2014/main" id="{75266C7F-6FED-9FF2-E7A0-AA52B1B6EF8E}"/>
                  </a:ext>
                </a:extLst>
              </p:cNvPr>
              <p:cNvSpPr txBox="1"/>
              <p:nvPr/>
            </p:nvSpPr>
            <p:spPr>
              <a:xfrm>
                <a:off x="7359650" y="2336802"/>
                <a:ext cx="543600" cy="215987"/>
              </a:xfrm>
              <a:prstGeom prst="roundRect">
                <a:avLst>
                  <a:gd name="adj" fmla="val 7112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Информационный портал в сфере защиты прав потребителей</a:t>
                </a:r>
              </a:p>
            </p:txBody>
          </p:sp>
          <p:sp>
            <p:nvSpPr>
              <p:cNvPr id="1895" name="Rounded Rectangle 604">
                <a:extLst>
                  <a:ext uri="{FF2B5EF4-FFF2-40B4-BE49-F238E27FC236}">
                    <a16:creationId xmlns:a16="http://schemas.microsoft.com/office/drawing/2014/main" id="{216010DD-C9FC-158F-3793-15856B1970E7}"/>
                  </a:ext>
                </a:extLst>
              </p:cNvPr>
              <p:cNvSpPr/>
              <p:nvPr/>
            </p:nvSpPr>
            <p:spPr>
              <a:xfrm>
                <a:off x="7849250" y="2336801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887" name="Group 61">
              <a:extLst>
                <a:ext uri="{FF2B5EF4-FFF2-40B4-BE49-F238E27FC236}">
                  <a16:creationId xmlns:a16="http://schemas.microsoft.com/office/drawing/2014/main" id="{F2757D80-FB37-A34A-5950-07B225C4C925}"/>
                </a:ext>
              </a:extLst>
            </p:cNvPr>
            <p:cNvGrpSpPr/>
            <p:nvPr/>
          </p:nvGrpSpPr>
          <p:grpSpPr>
            <a:xfrm>
              <a:off x="4576470" y="1994581"/>
              <a:ext cx="543600" cy="216171"/>
              <a:chOff x="7359650" y="2594377"/>
              <a:chExt cx="543600" cy="216171"/>
            </a:xfrm>
          </p:grpSpPr>
          <p:sp>
            <p:nvSpPr>
              <p:cNvPr id="1892" name="TextBox 1891">
                <a:extLst>
                  <a:ext uri="{FF2B5EF4-FFF2-40B4-BE49-F238E27FC236}">
                    <a16:creationId xmlns:a16="http://schemas.microsoft.com/office/drawing/2014/main" id="{4266F261-A120-F106-785A-961150720295}"/>
                  </a:ext>
                </a:extLst>
              </p:cNvPr>
              <p:cNvSpPr txBox="1"/>
              <p:nvPr/>
            </p:nvSpPr>
            <p:spPr>
              <a:xfrm>
                <a:off x="7359650" y="2594561"/>
                <a:ext cx="543600" cy="215987"/>
              </a:xfrm>
              <a:prstGeom prst="roundRect">
                <a:avLst>
                  <a:gd name="adj" fmla="val 882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Получение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санит</a:t>
                </a: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.-</a:t>
                </a:r>
                <a:r>
                  <a:rPr kumimoji="0" lang="ru-RU" sz="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эпид</a:t>
                </a: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заключений</a:t>
                </a:r>
              </a:p>
            </p:txBody>
          </p:sp>
          <p:sp>
            <p:nvSpPr>
              <p:cNvPr id="1893" name="Rounded Rectangle 605">
                <a:extLst>
                  <a:ext uri="{FF2B5EF4-FFF2-40B4-BE49-F238E27FC236}">
                    <a16:creationId xmlns:a16="http://schemas.microsoft.com/office/drawing/2014/main" id="{089E664C-2426-0AD0-6EDE-2EF1C63BC574}"/>
                  </a:ext>
                </a:extLst>
              </p:cNvPr>
              <p:cNvSpPr/>
              <p:nvPr/>
            </p:nvSpPr>
            <p:spPr>
              <a:xfrm>
                <a:off x="7849250" y="2594377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888" name="Group 57">
              <a:extLst>
                <a:ext uri="{FF2B5EF4-FFF2-40B4-BE49-F238E27FC236}">
                  <a16:creationId xmlns:a16="http://schemas.microsoft.com/office/drawing/2014/main" id="{A879EE86-F6CD-7E4D-AC94-4BE571E8CB36}"/>
                </a:ext>
              </a:extLst>
            </p:cNvPr>
            <p:cNvGrpSpPr/>
            <p:nvPr/>
          </p:nvGrpSpPr>
          <p:grpSpPr>
            <a:xfrm>
              <a:off x="4576470" y="2230628"/>
              <a:ext cx="543600" cy="219153"/>
              <a:chOff x="7359650" y="2849142"/>
              <a:chExt cx="543600" cy="219153"/>
            </a:xfrm>
          </p:grpSpPr>
          <p:sp>
            <p:nvSpPr>
              <p:cNvPr id="1890" name="TextBox 1889">
                <a:extLst>
                  <a:ext uri="{FF2B5EF4-FFF2-40B4-BE49-F238E27FC236}">
                    <a16:creationId xmlns:a16="http://schemas.microsoft.com/office/drawing/2014/main" id="{DBA866C4-0075-3123-E5D3-F4D7BC96D6C9}"/>
                  </a:ext>
                </a:extLst>
              </p:cNvPr>
              <p:cNvSpPr txBox="1"/>
              <p:nvPr/>
            </p:nvSpPr>
            <p:spPr>
              <a:xfrm>
                <a:off x="7359650" y="2852308"/>
                <a:ext cx="543600" cy="215987"/>
              </a:xfrm>
              <a:prstGeom prst="roundRect">
                <a:avLst>
                  <a:gd name="adj" fmla="val 6867"/>
                </a:avLst>
              </a:prstGeom>
              <a:gradFill flip="none" rotWithShape="1">
                <a:gsLst>
                  <a:gs pos="100000">
                    <a:srgbClr val="7B9EDC"/>
                  </a:gs>
                  <a:gs pos="0">
                    <a:srgbClr val="6191DD"/>
                  </a:gs>
                </a:gsLst>
                <a:lin ang="0" scaled="0"/>
                <a:tileRect/>
              </a:gra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 marR="0" lvl="0" indent="0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4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Бюджетное планирование деятельности госорганов</a:t>
                </a:r>
              </a:p>
            </p:txBody>
          </p:sp>
          <p:sp>
            <p:nvSpPr>
              <p:cNvPr id="1891" name="Rounded Rectangle 606">
                <a:extLst>
                  <a:ext uri="{FF2B5EF4-FFF2-40B4-BE49-F238E27FC236}">
                    <a16:creationId xmlns:a16="http://schemas.microsoft.com/office/drawing/2014/main" id="{4C7A6E2A-E6C8-7892-3036-D30EAC7225E1}"/>
                  </a:ext>
                </a:extLst>
              </p:cNvPr>
              <p:cNvSpPr/>
              <p:nvPr/>
            </p:nvSpPr>
            <p:spPr>
              <a:xfrm>
                <a:off x="7849250" y="2849142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889" name="TextBox 1888">
              <a:extLst>
                <a:ext uri="{FF2B5EF4-FFF2-40B4-BE49-F238E27FC236}">
                  <a16:creationId xmlns:a16="http://schemas.microsoft.com/office/drawing/2014/main" id="{07761B37-470C-AD95-ACC1-47F9A582ED8A}"/>
                </a:ext>
              </a:extLst>
            </p:cNvPr>
            <p:cNvSpPr txBox="1"/>
            <p:nvPr/>
          </p:nvSpPr>
          <p:spPr>
            <a:xfrm>
              <a:off x="4009956" y="2951488"/>
              <a:ext cx="1116000" cy="54000"/>
            </a:xfrm>
            <a:prstGeom prst="round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96944" dist="111931" dir="5040000" algn="tl" rotWithShape="0">
                <a:schemeClr val="accent1">
                  <a:lumMod val="50000"/>
                  <a:alpha val="1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>
              <a:defPPr>
                <a:defRPr lang="ru-RU"/>
              </a:defPPr>
              <a:lvl1pPr>
                <a:lnSpc>
                  <a:spcPct val="80000"/>
                </a:lnSpc>
                <a:defRPr sz="600" kern="0">
                  <a:latin typeface="SB Sans Text" panose="020B0503040504020204" pitchFamily="34" charset="-52"/>
                  <a:ea typeface="Roboto Slab" pitchFamily="2" charset="0"/>
                  <a:cs typeface="SB Sans Text" panose="020B0503040504020204" pitchFamily="34" charset="-5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rPr>
                <a:t>…</a:t>
              </a:r>
            </a:p>
          </p:txBody>
        </p:sp>
      </p:grpSp>
      <p:grpSp>
        <p:nvGrpSpPr>
          <p:cNvPr id="1908" name="Группа 1907">
            <a:extLst>
              <a:ext uri="{FF2B5EF4-FFF2-40B4-BE49-F238E27FC236}">
                <a16:creationId xmlns:a16="http://schemas.microsoft.com/office/drawing/2014/main" id="{E9259E40-48DF-BD63-6DCA-EE9C39AF369A}"/>
              </a:ext>
            </a:extLst>
          </p:cNvPr>
          <p:cNvGrpSpPr/>
          <p:nvPr/>
        </p:nvGrpSpPr>
        <p:grpSpPr>
          <a:xfrm>
            <a:off x="2670345" y="3285789"/>
            <a:ext cx="1230790" cy="1447183"/>
            <a:chOff x="5200095" y="1800298"/>
            <a:chExt cx="1230790" cy="1447183"/>
          </a:xfrm>
        </p:grpSpPr>
        <p:grpSp>
          <p:nvGrpSpPr>
            <p:cNvPr id="1909" name="Group 24">
              <a:extLst>
                <a:ext uri="{FF2B5EF4-FFF2-40B4-BE49-F238E27FC236}">
                  <a16:creationId xmlns:a16="http://schemas.microsoft.com/office/drawing/2014/main" id="{8DEFDDE3-1A3D-178F-BB03-6111192C619C}"/>
                </a:ext>
              </a:extLst>
            </p:cNvPr>
            <p:cNvGrpSpPr/>
            <p:nvPr/>
          </p:nvGrpSpPr>
          <p:grpSpPr>
            <a:xfrm>
              <a:off x="5200095" y="1800298"/>
              <a:ext cx="1230790" cy="1447183"/>
              <a:chOff x="3955956" y="1603080"/>
              <a:chExt cx="1224000" cy="1439999"/>
            </a:xfrm>
          </p:grpSpPr>
          <p:sp>
            <p:nvSpPr>
              <p:cNvPr id="1921" name="Скругленный прямоугольник 531">
                <a:extLst>
                  <a:ext uri="{FF2B5EF4-FFF2-40B4-BE49-F238E27FC236}">
                    <a16:creationId xmlns:a16="http://schemas.microsoft.com/office/drawing/2014/main" id="{65F54C11-EF0C-F028-10B7-0C116DA7CDC8}"/>
                  </a:ext>
                </a:extLst>
              </p:cNvPr>
              <p:cNvSpPr/>
              <p:nvPr/>
            </p:nvSpPr>
            <p:spPr>
              <a:xfrm>
                <a:off x="3955956" y="1603080"/>
                <a:ext cx="1224000" cy="1439999"/>
              </a:xfrm>
              <a:prstGeom prst="roundRect">
                <a:avLst>
                  <a:gd name="adj" fmla="val 1822"/>
                </a:avLst>
              </a:prstGeom>
              <a:solidFill>
                <a:srgbClr val="C9D8FB">
                  <a:alpha val="50000"/>
                </a:srgbClr>
              </a:solidFill>
              <a:ln w="25400" cap="flat" cmpd="sng" algn="ctr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1922" name="object 3">
                <a:extLst>
                  <a:ext uri="{FF2B5EF4-FFF2-40B4-BE49-F238E27FC236}">
                    <a16:creationId xmlns:a16="http://schemas.microsoft.com/office/drawing/2014/main" id="{5C05857B-FB7A-915F-7308-A327B51F1E9E}"/>
                  </a:ext>
                </a:extLst>
              </p:cNvPr>
              <p:cNvSpPr txBox="1"/>
              <p:nvPr/>
            </p:nvSpPr>
            <p:spPr>
              <a:xfrm>
                <a:off x="4009956" y="1618899"/>
                <a:ext cx="1116000" cy="12250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1203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1200" cap="none" spc="-14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Имущество</a:t>
                </a:r>
              </a:p>
            </p:txBody>
          </p:sp>
          <p:sp>
            <p:nvSpPr>
              <p:cNvPr id="1923" name="TextBox 1922">
                <a:extLst>
                  <a:ext uri="{FF2B5EF4-FFF2-40B4-BE49-F238E27FC236}">
                    <a16:creationId xmlns:a16="http://schemas.microsoft.com/office/drawing/2014/main" id="{BC9527BD-7C43-D293-7367-6AC163857871}"/>
                  </a:ext>
                </a:extLst>
              </p:cNvPr>
              <p:cNvSpPr txBox="1"/>
              <p:nvPr/>
            </p:nvSpPr>
            <p:spPr>
              <a:xfrm>
                <a:off x="4576470" y="2472810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Мониторинг земель разного назначения</a:t>
                </a:r>
              </a:p>
            </p:txBody>
          </p:sp>
          <p:grpSp>
            <p:nvGrpSpPr>
              <p:cNvPr id="1924" name="Group 963">
                <a:extLst>
                  <a:ext uri="{FF2B5EF4-FFF2-40B4-BE49-F238E27FC236}">
                    <a16:creationId xmlns:a16="http://schemas.microsoft.com/office/drawing/2014/main" id="{CDBB261E-58BD-2864-A9F2-F0A04D93192D}"/>
                  </a:ext>
                </a:extLst>
              </p:cNvPr>
              <p:cNvGrpSpPr/>
              <p:nvPr/>
            </p:nvGrpSpPr>
            <p:grpSpPr>
              <a:xfrm>
                <a:off x="4009956" y="2472810"/>
                <a:ext cx="543600" cy="216000"/>
                <a:chOff x="6793136" y="3110042"/>
                <a:chExt cx="543600" cy="216000"/>
              </a:xfrm>
            </p:grpSpPr>
            <p:sp>
              <p:nvSpPr>
                <p:cNvPr id="1952" name="TextBox 1951">
                  <a:extLst>
                    <a:ext uri="{FF2B5EF4-FFF2-40B4-BE49-F238E27FC236}">
                      <a16:creationId xmlns:a16="http://schemas.microsoft.com/office/drawing/2014/main" id="{A763F11E-3FF0-6943-F707-0181053B61CB}"/>
                    </a:ext>
                  </a:extLst>
                </p:cNvPr>
                <p:cNvSpPr txBox="1"/>
                <p:nvPr/>
              </p:nvSpPr>
              <p:spPr>
                <a:xfrm>
                  <a:off x="6793136" y="3110042"/>
                  <a:ext cx="543600" cy="216000"/>
                </a:xfrm>
                <a:prstGeom prst="roundRect">
                  <a:avLst>
                    <a:gd name="adj" fmla="val 4421"/>
                  </a:avLst>
                </a:prstGeom>
                <a:solidFill>
                  <a:schemeClr val="bg1"/>
                </a:soli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>
                    <a:lnSpc>
                      <a:spcPct val="80000"/>
                    </a:lnSpc>
                    <a:defRPr sz="380" kern="0">
                      <a:solidFill>
                        <a:schemeClr val="tx1"/>
                      </a:solidFill>
                      <a:latin typeface="SB Sans Text" panose="020B0503040504020204" pitchFamily="34" charset="-52"/>
                      <a:ea typeface="Roboto Slab" pitchFamily="2" charset="0"/>
                      <a:cs typeface="SB Sans Text" panose="020B0503040504020204" pitchFamily="34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Доступ к информации</a:t>
                  </a:r>
                  <a:b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о застройщиках </a:t>
                  </a:r>
                  <a:b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ЛК Сотрудника</a:t>
                  </a:r>
                </a:p>
              </p:txBody>
            </p:sp>
            <p:sp>
              <p:nvSpPr>
                <p:cNvPr id="1953" name="Rounded Rectangle 602">
                  <a:extLst>
                    <a:ext uri="{FF2B5EF4-FFF2-40B4-BE49-F238E27FC236}">
                      <a16:creationId xmlns:a16="http://schemas.microsoft.com/office/drawing/2014/main" id="{FFBD8890-BDD4-C09F-0F23-2A404B17DA54}"/>
                    </a:ext>
                  </a:extLst>
                </p:cNvPr>
                <p:cNvSpPr/>
                <p:nvPr/>
              </p:nvSpPr>
              <p:spPr>
                <a:xfrm>
                  <a:off x="7282736" y="3110042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rgbClr val="7987A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1925" name="Group 964">
                <a:extLst>
                  <a:ext uri="{FF2B5EF4-FFF2-40B4-BE49-F238E27FC236}">
                    <a16:creationId xmlns:a16="http://schemas.microsoft.com/office/drawing/2014/main" id="{08F93350-269B-433E-8D34-318849F64522}"/>
                  </a:ext>
                </a:extLst>
              </p:cNvPr>
              <p:cNvGrpSpPr/>
              <p:nvPr/>
            </p:nvGrpSpPr>
            <p:grpSpPr>
              <a:xfrm>
                <a:off x="4009956" y="2711210"/>
                <a:ext cx="543600" cy="216629"/>
                <a:chOff x="6793136" y="3367160"/>
                <a:chExt cx="543600" cy="216629"/>
              </a:xfrm>
            </p:grpSpPr>
            <p:sp>
              <p:nvSpPr>
                <p:cNvPr id="1950" name="TextBox 1949">
                  <a:extLst>
                    <a:ext uri="{FF2B5EF4-FFF2-40B4-BE49-F238E27FC236}">
                      <a16:creationId xmlns:a16="http://schemas.microsoft.com/office/drawing/2014/main" id="{ADD28AFF-6EB4-D28C-9FEA-73ED99C72320}"/>
                    </a:ext>
                  </a:extLst>
                </p:cNvPr>
                <p:cNvSpPr txBox="1"/>
                <p:nvPr/>
              </p:nvSpPr>
              <p:spPr>
                <a:xfrm>
                  <a:off x="6793136" y="3367789"/>
                  <a:ext cx="543600" cy="216000"/>
                </a:xfrm>
                <a:prstGeom prst="roundRect">
                  <a:avLst>
                    <a:gd name="adj" fmla="val 4421"/>
                  </a:avLst>
                </a:prstGeom>
                <a:solidFill>
                  <a:schemeClr val="bg1"/>
                </a:soli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>
                    <a:lnSpc>
                      <a:spcPct val="80000"/>
                    </a:lnSpc>
                    <a:defRPr sz="380" kern="0">
                      <a:solidFill>
                        <a:schemeClr val="tx1"/>
                      </a:solidFill>
                      <a:latin typeface="SB Sans Text" panose="020B0503040504020204" pitchFamily="34" charset="-52"/>
                      <a:ea typeface="Roboto Slab" pitchFamily="2" charset="0"/>
                      <a:cs typeface="SB Sans Text" panose="020B0503040504020204" pitchFamily="34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Кадастровый учет </a:t>
                  </a:r>
                  <a:b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ЛК Сотрудника</a:t>
                  </a:r>
                </a:p>
              </p:txBody>
            </p:sp>
            <p:sp>
              <p:nvSpPr>
                <p:cNvPr id="1951" name="Rounded Rectangle 603">
                  <a:extLst>
                    <a:ext uri="{FF2B5EF4-FFF2-40B4-BE49-F238E27FC236}">
                      <a16:creationId xmlns:a16="http://schemas.microsoft.com/office/drawing/2014/main" id="{01B01C73-B7D2-5CC9-DA26-D69D23595C65}"/>
                    </a:ext>
                  </a:extLst>
                </p:cNvPr>
                <p:cNvSpPr/>
                <p:nvPr/>
              </p:nvSpPr>
              <p:spPr>
                <a:xfrm>
                  <a:off x="7282736" y="3367160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rgbClr val="7987A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1926" name="Rounded Rectangle 607">
                <a:extLst>
                  <a:ext uri="{FF2B5EF4-FFF2-40B4-BE49-F238E27FC236}">
                    <a16:creationId xmlns:a16="http://schemas.microsoft.com/office/drawing/2014/main" id="{E4F9C245-04D9-11F2-14F9-AB1B10BE66AD}"/>
                  </a:ext>
                </a:extLst>
              </p:cNvPr>
              <p:cNvSpPr/>
              <p:nvPr/>
            </p:nvSpPr>
            <p:spPr>
              <a:xfrm>
                <a:off x="5066070" y="2472810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7987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1927" name="Group 965">
                <a:extLst>
                  <a:ext uri="{FF2B5EF4-FFF2-40B4-BE49-F238E27FC236}">
                    <a16:creationId xmlns:a16="http://schemas.microsoft.com/office/drawing/2014/main" id="{A115A1AA-314D-CB98-6713-57797CB6B196}"/>
                  </a:ext>
                </a:extLst>
              </p:cNvPr>
              <p:cNvGrpSpPr/>
              <p:nvPr/>
            </p:nvGrpSpPr>
            <p:grpSpPr>
              <a:xfrm>
                <a:off x="4576470" y="2711210"/>
                <a:ext cx="543600" cy="216629"/>
                <a:chOff x="7359650" y="3367160"/>
                <a:chExt cx="543600" cy="216629"/>
              </a:xfrm>
            </p:grpSpPr>
            <p:sp>
              <p:nvSpPr>
                <p:cNvPr id="1948" name="TextBox 1947">
                  <a:extLst>
                    <a:ext uri="{FF2B5EF4-FFF2-40B4-BE49-F238E27FC236}">
                      <a16:creationId xmlns:a16="http://schemas.microsoft.com/office/drawing/2014/main" id="{A1672D1B-E3ED-00B3-7D9F-C958554DC95D}"/>
                    </a:ext>
                  </a:extLst>
                </p:cNvPr>
                <p:cNvSpPr txBox="1"/>
                <p:nvPr/>
              </p:nvSpPr>
              <p:spPr>
                <a:xfrm>
                  <a:off x="7359650" y="3367789"/>
                  <a:ext cx="543600" cy="216000"/>
                </a:xfrm>
                <a:prstGeom prst="roundRect">
                  <a:avLst>
                    <a:gd name="adj" fmla="val 4421"/>
                  </a:avLst>
                </a:prstGeom>
                <a:solidFill>
                  <a:schemeClr val="bg1"/>
                </a:soli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>
                    <a:lnSpc>
                      <a:spcPct val="80000"/>
                    </a:lnSpc>
                    <a:defRPr sz="380" kern="0">
                      <a:solidFill>
                        <a:schemeClr val="tx1"/>
                      </a:solidFill>
                      <a:latin typeface="SB Sans Text" panose="020B0503040504020204" pitchFamily="34" charset="-52"/>
                      <a:ea typeface="Roboto Slab" pitchFamily="2" charset="0"/>
                      <a:cs typeface="SB Sans Text" panose="020B0503040504020204" pitchFamily="34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Единая электронная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картографическая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основа</a:t>
                  </a:r>
                </a:p>
              </p:txBody>
            </p:sp>
            <p:sp>
              <p:nvSpPr>
                <p:cNvPr id="1949" name="Rounded Rectangle 608">
                  <a:extLst>
                    <a:ext uri="{FF2B5EF4-FFF2-40B4-BE49-F238E27FC236}">
                      <a16:creationId xmlns:a16="http://schemas.microsoft.com/office/drawing/2014/main" id="{81AF72CF-803D-85EE-3C68-45B5D45E235F}"/>
                    </a:ext>
                  </a:extLst>
                </p:cNvPr>
                <p:cNvSpPr/>
                <p:nvPr/>
              </p:nvSpPr>
              <p:spPr>
                <a:xfrm>
                  <a:off x="7849250" y="3367160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rgbClr val="7987A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1928" name="Rounded Rectangle 13">
                <a:extLst>
                  <a:ext uri="{FF2B5EF4-FFF2-40B4-BE49-F238E27FC236}">
                    <a16:creationId xmlns:a16="http://schemas.microsoft.com/office/drawing/2014/main" id="{3056BFFA-2614-B29A-A67F-636C3AF96527}"/>
                  </a:ext>
                </a:extLst>
              </p:cNvPr>
              <p:cNvSpPr/>
              <p:nvPr/>
            </p:nvSpPr>
            <p:spPr>
              <a:xfrm>
                <a:off x="5066070" y="1653454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1929" name="Group 53">
                <a:extLst>
                  <a:ext uri="{FF2B5EF4-FFF2-40B4-BE49-F238E27FC236}">
                    <a16:creationId xmlns:a16="http://schemas.microsoft.com/office/drawing/2014/main" id="{4FB03C7C-9A2F-CD33-63AF-4F60D98AE9EB}"/>
                  </a:ext>
                </a:extLst>
              </p:cNvPr>
              <p:cNvGrpSpPr/>
              <p:nvPr/>
            </p:nvGrpSpPr>
            <p:grpSpPr>
              <a:xfrm>
                <a:off x="4009956" y="1753049"/>
                <a:ext cx="543600" cy="215988"/>
                <a:chOff x="6793136" y="2336801"/>
                <a:chExt cx="543600" cy="215988"/>
              </a:xfrm>
            </p:grpSpPr>
            <p:sp>
              <p:nvSpPr>
                <p:cNvPr id="1946" name="TextBox 1945">
                  <a:extLst>
                    <a:ext uri="{FF2B5EF4-FFF2-40B4-BE49-F238E27FC236}">
                      <a16:creationId xmlns:a16="http://schemas.microsoft.com/office/drawing/2014/main" id="{2D113FE9-1B56-721A-7E77-B86258CC35E3}"/>
                    </a:ext>
                  </a:extLst>
                </p:cNvPr>
                <p:cNvSpPr txBox="1"/>
                <p:nvPr/>
              </p:nvSpPr>
              <p:spPr>
                <a:xfrm>
                  <a:off x="6793136" y="2336802"/>
                  <a:ext cx="543600" cy="215987"/>
                </a:xfrm>
                <a:prstGeom prst="roundRect">
                  <a:avLst>
                    <a:gd name="adj" fmla="val 7112"/>
                  </a:avLst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400" b="0" i="0" u="none" strike="noStrike" kern="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Установление сервитута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на земельный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участок</a:t>
                  </a:r>
                </a:p>
              </p:txBody>
            </p:sp>
            <p:sp>
              <p:nvSpPr>
                <p:cNvPr id="1947" name="Rounded Rectangle 599">
                  <a:extLst>
                    <a:ext uri="{FF2B5EF4-FFF2-40B4-BE49-F238E27FC236}">
                      <a16:creationId xmlns:a16="http://schemas.microsoft.com/office/drawing/2014/main" id="{F05C1CE8-2885-50DA-9604-69D3D24C294D}"/>
                    </a:ext>
                  </a:extLst>
                </p:cNvPr>
                <p:cNvSpPr/>
                <p:nvPr/>
              </p:nvSpPr>
              <p:spPr>
                <a:xfrm>
                  <a:off x="7282736" y="2336801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1930" name="Group 54">
                <a:extLst>
                  <a:ext uri="{FF2B5EF4-FFF2-40B4-BE49-F238E27FC236}">
                    <a16:creationId xmlns:a16="http://schemas.microsoft.com/office/drawing/2014/main" id="{5B94CFBF-DFA8-4BF5-ECA2-E4ED70FF6819}"/>
                  </a:ext>
                </a:extLst>
              </p:cNvPr>
              <p:cNvGrpSpPr/>
              <p:nvPr/>
            </p:nvGrpSpPr>
            <p:grpSpPr>
              <a:xfrm>
                <a:off x="4009956" y="1994581"/>
                <a:ext cx="543600" cy="216171"/>
                <a:chOff x="6793136" y="2594377"/>
                <a:chExt cx="543600" cy="216171"/>
              </a:xfrm>
            </p:grpSpPr>
            <p:sp>
              <p:nvSpPr>
                <p:cNvPr id="1944" name="TextBox 1943">
                  <a:extLst>
                    <a:ext uri="{FF2B5EF4-FFF2-40B4-BE49-F238E27FC236}">
                      <a16:creationId xmlns:a16="http://schemas.microsoft.com/office/drawing/2014/main" id="{575A1F31-3A89-1949-0C13-51D304C82C0B}"/>
                    </a:ext>
                  </a:extLst>
                </p:cNvPr>
                <p:cNvSpPr txBox="1"/>
                <p:nvPr/>
              </p:nvSpPr>
              <p:spPr>
                <a:xfrm>
                  <a:off x="6793136" y="2594561"/>
                  <a:ext cx="543600" cy="215987"/>
                </a:xfrm>
                <a:prstGeom prst="roundRect">
                  <a:avLst>
                    <a:gd name="adj" fmla="val 8827"/>
                  </a:avLst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400" b="0" i="0" u="none" strike="noStrike" kern="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Маркетплейс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объектов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имущества</a:t>
                  </a:r>
                </a:p>
              </p:txBody>
            </p:sp>
            <p:sp>
              <p:nvSpPr>
                <p:cNvPr id="1945" name="Rounded Rectangle 600">
                  <a:extLst>
                    <a:ext uri="{FF2B5EF4-FFF2-40B4-BE49-F238E27FC236}">
                      <a16:creationId xmlns:a16="http://schemas.microsoft.com/office/drawing/2014/main" id="{91274FCB-8815-4538-FD23-4A8408A3AE12}"/>
                    </a:ext>
                  </a:extLst>
                </p:cNvPr>
                <p:cNvSpPr/>
                <p:nvPr/>
              </p:nvSpPr>
              <p:spPr>
                <a:xfrm>
                  <a:off x="7282736" y="2594377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1931" name="Group 55">
                <a:extLst>
                  <a:ext uri="{FF2B5EF4-FFF2-40B4-BE49-F238E27FC236}">
                    <a16:creationId xmlns:a16="http://schemas.microsoft.com/office/drawing/2014/main" id="{9A5FB63D-63CA-1BB7-25AB-90E8E1486D1D}"/>
                  </a:ext>
                </a:extLst>
              </p:cNvPr>
              <p:cNvGrpSpPr/>
              <p:nvPr/>
            </p:nvGrpSpPr>
            <p:grpSpPr>
              <a:xfrm>
                <a:off x="4009956" y="2230628"/>
                <a:ext cx="543600" cy="219153"/>
                <a:chOff x="6793136" y="2849142"/>
                <a:chExt cx="543600" cy="219153"/>
              </a:xfrm>
            </p:grpSpPr>
            <p:sp>
              <p:nvSpPr>
                <p:cNvPr id="1942" name="TextBox 1941">
                  <a:extLst>
                    <a:ext uri="{FF2B5EF4-FFF2-40B4-BE49-F238E27FC236}">
                      <a16:creationId xmlns:a16="http://schemas.microsoft.com/office/drawing/2014/main" id="{1C226EAD-4BD3-322B-B2E9-1B77D2257C5E}"/>
                    </a:ext>
                  </a:extLst>
                </p:cNvPr>
                <p:cNvSpPr txBox="1"/>
                <p:nvPr/>
              </p:nvSpPr>
              <p:spPr>
                <a:xfrm>
                  <a:off x="6793136" y="2852308"/>
                  <a:ext cx="543600" cy="215987"/>
                </a:xfrm>
                <a:prstGeom prst="roundRect">
                  <a:avLst>
                    <a:gd name="adj" fmla="val 6867"/>
                  </a:avLst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400" b="0" i="0" u="none" strike="noStrike" kern="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Выписки ЕГРН об объектах </a:t>
                  </a:r>
                  <a:r>
                    <a:rPr kumimoji="0" lang="ru-RU" sz="4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недвижи</a:t>
                  </a: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-мости и их право-обладателях</a:t>
                  </a:r>
                </a:p>
              </p:txBody>
            </p:sp>
            <p:sp>
              <p:nvSpPr>
                <p:cNvPr id="1943" name="Rounded Rectangle 601">
                  <a:extLst>
                    <a:ext uri="{FF2B5EF4-FFF2-40B4-BE49-F238E27FC236}">
                      <a16:creationId xmlns:a16="http://schemas.microsoft.com/office/drawing/2014/main" id="{7299BDFD-9229-A7F8-F811-13CC63557D8A}"/>
                    </a:ext>
                  </a:extLst>
                </p:cNvPr>
                <p:cNvSpPr/>
                <p:nvPr/>
              </p:nvSpPr>
              <p:spPr>
                <a:xfrm>
                  <a:off x="7282736" y="2849142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1932" name="Group 962">
                <a:extLst>
                  <a:ext uri="{FF2B5EF4-FFF2-40B4-BE49-F238E27FC236}">
                    <a16:creationId xmlns:a16="http://schemas.microsoft.com/office/drawing/2014/main" id="{92A219B8-089E-D1FA-6E24-64CF4F9308C7}"/>
                  </a:ext>
                </a:extLst>
              </p:cNvPr>
              <p:cNvGrpSpPr/>
              <p:nvPr/>
            </p:nvGrpSpPr>
            <p:grpSpPr>
              <a:xfrm>
                <a:off x="4576470" y="1753049"/>
                <a:ext cx="543600" cy="215988"/>
                <a:chOff x="7359650" y="2336801"/>
                <a:chExt cx="543600" cy="215988"/>
              </a:xfrm>
            </p:grpSpPr>
            <p:sp>
              <p:nvSpPr>
                <p:cNvPr id="1940" name="TextBox 1939">
                  <a:extLst>
                    <a:ext uri="{FF2B5EF4-FFF2-40B4-BE49-F238E27FC236}">
                      <a16:creationId xmlns:a16="http://schemas.microsoft.com/office/drawing/2014/main" id="{CC62465F-C184-D0A9-98DF-879A8F72382F}"/>
                    </a:ext>
                  </a:extLst>
                </p:cNvPr>
                <p:cNvSpPr txBox="1"/>
                <p:nvPr/>
              </p:nvSpPr>
              <p:spPr>
                <a:xfrm>
                  <a:off x="7359650" y="2336802"/>
                  <a:ext cx="543600" cy="215987"/>
                </a:xfrm>
                <a:prstGeom prst="roundRect">
                  <a:avLst>
                    <a:gd name="adj" fmla="val 7112"/>
                  </a:avLst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400" b="0" i="0" u="none" strike="noStrike" kern="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Заключение, </a:t>
                  </a:r>
                  <a:r>
                    <a:rPr kumimoji="0" lang="ru-RU" sz="4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прод-ление</a:t>
                  </a: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 и расторжение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дог. аренды </a:t>
                  </a:r>
                  <a:b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ЛК Арендатора</a:t>
                  </a:r>
                </a:p>
              </p:txBody>
            </p:sp>
            <p:sp>
              <p:nvSpPr>
                <p:cNvPr id="1941" name="Rounded Rectangle 604">
                  <a:extLst>
                    <a:ext uri="{FF2B5EF4-FFF2-40B4-BE49-F238E27FC236}">
                      <a16:creationId xmlns:a16="http://schemas.microsoft.com/office/drawing/2014/main" id="{36EF4B28-9413-EDDE-14D2-C2CDFEFB4C64}"/>
                    </a:ext>
                  </a:extLst>
                </p:cNvPr>
                <p:cNvSpPr/>
                <p:nvPr/>
              </p:nvSpPr>
              <p:spPr>
                <a:xfrm>
                  <a:off x="7849250" y="2336801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1933" name="Group 61">
                <a:extLst>
                  <a:ext uri="{FF2B5EF4-FFF2-40B4-BE49-F238E27FC236}">
                    <a16:creationId xmlns:a16="http://schemas.microsoft.com/office/drawing/2014/main" id="{DB2CEAC5-A522-EBF5-D934-C77489394F69}"/>
                  </a:ext>
                </a:extLst>
              </p:cNvPr>
              <p:cNvGrpSpPr/>
              <p:nvPr/>
            </p:nvGrpSpPr>
            <p:grpSpPr>
              <a:xfrm>
                <a:off x="4576470" y="1994581"/>
                <a:ext cx="543600" cy="216171"/>
                <a:chOff x="7359650" y="2594377"/>
                <a:chExt cx="543600" cy="216171"/>
              </a:xfrm>
            </p:grpSpPr>
            <p:sp>
              <p:nvSpPr>
                <p:cNvPr id="1938" name="TextBox 1937">
                  <a:extLst>
                    <a:ext uri="{FF2B5EF4-FFF2-40B4-BE49-F238E27FC236}">
                      <a16:creationId xmlns:a16="http://schemas.microsoft.com/office/drawing/2014/main" id="{0B8E203D-52FC-D6A4-47D9-DB0581FCB488}"/>
                    </a:ext>
                  </a:extLst>
                </p:cNvPr>
                <p:cNvSpPr txBox="1"/>
                <p:nvPr/>
              </p:nvSpPr>
              <p:spPr>
                <a:xfrm>
                  <a:off x="7359650" y="2594561"/>
                  <a:ext cx="543600" cy="215987"/>
                </a:xfrm>
                <a:prstGeom prst="roundRect">
                  <a:avLst>
                    <a:gd name="adj" fmla="val 8827"/>
                  </a:avLst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400" b="0" i="0" u="none" strike="noStrike" kern="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Утверждение схемы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расположения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участка</a:t>
                  </a:r>
                </a:p>
              </p:txBody>
            </p:sp>
            <p:sp>
              <p:nvSpPr>
                <p:cNvPr id="1939" name="Rounded Rectangle 605">
                  <a:extLst>
                    <a:ext uri="{FF2B5EF4-FFF2-40B4-BE49-F238E27FC236}">
                      <a16:creationId xmlns:a16="http://schemas.microsoft.com/office/drawing/2014/main" id="{3F026FBC-14E4-6F53-4F6A-8CFD964B8B92}"/>
                    </a:ext>
                  </a:extLst>
                </p:cNvPr>
                <p:cNvSpPr/>
                <p:nvPr/>
              </p:nvSpPr>
              <p:spPr>
                <a:xfrm>
                  <a:off x="7849250" y="2594377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1934" name="Group 57">
                <a:extLst>
                  <a:ext uri="{FF2B5EF4-FFF2-40B4-BE49-F238E27FC236}">
                    <a16:creationId xmlns:a16="http://schemas.microsoft.com/office/drawing/2014/main" id="{34308C26-C1D2-29DC-6FC3-B2B059BD19E9}"/>
                  </a:ext>
                </a:extLst>
              </p:cNvPr>
              <p:cNvGrpSpPr/>
              <p:nvPr/>
            </p:nvGrpSpPr>
            <p:grpSpPr>
              <a:xfrm>
                <a:off x="4576470" y="2230628"/>
                <a:ext cx="543600" cy="219153"/>
                <a:chOff x="7359650" y="2849142"/>
                <a:chExt cx="543600" cy="219153"/>
              </a:xfrm>
            </p:grpSpPr>
            <p:sp>
              <p:nvSpPr>
                <p:cNvPr id="1936" name="TextBox 1935">
                  <a:extLst>
                    <a:ext uri="{FF2B5EF4-FFF2-40B4-BE49-F238E27FC236}">
                      <a16:creationId xmlns:a16="http://schemas.microsoft.com/office/drawing/2014/main" id="{DA411A9B-D42E-527E-7D06-8EAD005FAD92}"/>
                    </a:ext>
                  </a:extLst>
                </p:cNvPr>
                <p:cNvSpPr txBox="1"/>
                <p:nvPr/>
              </p:nvSpPr>
              <p:spPr>
                <a:xfrm>
                  <a:off x="7359650" y="2852308"/>
                  <a:ext cx="543600" cy="215987"/>
                </a:xfrm>
                <a:prstGeom prst="roundRect">
                  <a:avLst>
                    <a:gd name="adj" fmla="val 6867"/>
                  </a:avLst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noFill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400" b="0" i="0" u="none" strike="noStrike" kern="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Выкуп </a:t>
                  </a:r>
                  <a:r>
                    <a:rPr kumimoji="0" lang="en-US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/</a:t>
                  </a: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 аренда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участка без проведения торгов</a:t>
                  </a:r>
                </a:p>
              </p:txBody>
            </p:sp>
            <p:sp>
              <p:nvSpPr>
                <p:cNvPr id="1937" name="Rounded Rectangle 606">
                  <a:extLst>
                    <a:ext uri="{FF2B5EF4-FFF2-40B4-BE49-F238E27FC236}">
                      <a16:creationId xmlns:a16="http://schemas.microsoft.com/office/drawing/2014/main" id="{5A0091F4-55CA-C9F4-162B-604C89CD2129}"/>
                    </a:ext>
                  </a:extLst>
                </p:cNvPr>
                <p:cNvSpPr/>
                <p:nvPr/>
              </p:nvSpPr>
              <p:spPr>
                <a:xfrm>
                  <a:off x="7849250" y="2849142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1935" name="TextBox 1934">
                <a:extLst>
                  <a:ext uri="{FF2B5EF4-FFF2-40B4-BE49-F238E27FC236}">
                    <a16:creationId xmlns:a16="http://schemas.microsoft.com/office/drawing/2014/main" id="{5544CFD6-DDF2-7195-2F0A-75077216D5CA}"/>
                  </a:ext>
                </a:extLst>
              </p:cNvPr>
              <p:cNvSpPr txBox="1"/>
              <p:nvPr/>
            </p:nvSpPr>
            <p:spPr>
              <a:xfrm>
                <a:off x="4009956" y="2951488"/>
                <a:ext cx="1116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600" kern="0"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…</a:t>
                </a:r>
              </a:p>
            </p:txBody>
          </p:sp>
        </p:grpSp>
        <p:grpSp>
          <p:nvGrpSpPr>
            <p:cNvPr id="1910" name="Группа 1909">
              <a:extLst>
                <a:ext uri="{FF2B5EF4-FFF2-40B4-BE49-F238E27FC236}">
                  <a16:creationId xmlns:a16="http://schemas.microsoft.com/office/drawing/2014/main" id="{BA646998-E78B-3663-AA26-9DD161E00B89}"/>
                </a:ext>
              </a:extLst>
            </p:cNvPr>
            <p:cNvGrpSpPr/>
            <p:nvPr/>
          </p:nvGrpSpPr>
          <p:grpSpPr>
            <a:xfrm>
              <a:off x="5720345" y="2090321"/>
              <a:ext cx="632893" cy="1025133"/>
              <a:chOff x="5720345" y="2090321"/>
              <a:chExt cx="632893" cy="1025133"/>
            </a:xfrm>
          </p:grpSpPr>
          <p:sp>
            <p:nvSpPr>
              <p:cNvPr id="1912" name="Звезда: 5 точек 1911">
                <a:extLst>
                  <a:ext uri="{FF2B5EF4-FFF2-40B4-BE49-F238E27FC236}">
                    <a16:creationId xmlns:a16="http://schemas.microsoft.com/office/drawing/2014/main" id="{514EFAE4-EE6F-C947-E4A9-27958E300152}"/>
                  </a:ext>
                </a:extLst>
              </p:cNvPr>
              <p:cNvSpPr/>
              <p:nvPr/>
            </p:nvSpPr>
            <p:spPr>
              <a:xfrm>
                <a:off x="6288790" y="2331619"/>
                <a:ext cx="64448" cy="6444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endParaRPr>
              </a:p>
            </p:txBody>
          </p:sp>
          <p:sp>
            <p:nvSpPr>
              <p:cNvPr id="1913" name="Звезда: 5 точек 1912">
                <a:extLst>
                  <a:ext uri="{FF2B5EF4-FFF2-40B4-BE49-F238E27FC236}">
                    <a16:creationId xmlns:a16="http://schemas.microsoft.com/office/drawing/2014/main" id="{6E5C91F4-DDAD-0BDF-DEA9-79D57854293D}"/>
                  </a:ext>
                </a:extLst>
              </p:cNvPr>
              <p:cNvSpPr/>
              <p:nvPr/>
            </p:nvSpPr>
            <p:spPr>
              <a:xfrm>
                <a:off x="6288790" y="2566956"/>
                <a:ext cx="64448" cy="6444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endParaRPr>
              </a:p>
            </p:txBody>
          </p:sp>
          <p:sp>
            <p:nvSpPr>
              <p:cNvPr id="1916" name="Звезда: 5 точек 1915">
                <a:extLst>
                  <a:ext uri="{FF2B5EF4-FFF2-40B4-BE49-F238E27FC236}">
                    <a16:creationId xmlns:a16="http://schemas.microsoft.com/office/drawing/2014/main" id="{B0BE031E-8841-9F48-2137-0E6E5E417BD5}"/>
                  </a:ext>
                </a:extLst>
              </p:cNvPr>
              <p:cNvSpPr/>
              <p:nvPr/>
            </p:nvSpPr>
            <p:spPr>
              <a:xfrm>
                <a:off x="5720345" y="2090321"/>
                <a:ext cx="64448" cy="6444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endParaRPr>
              </a:p>
            </p:txBody>
          </p:sp>
          <p:sp>
            <p:nvSpPr>
              <p:cNvPr id="1918" name="Звезда: 5 точек 1917">
                <a:extLst>
                  <a:ext uri="{FF2B5EF4-FFF2-40B4-BE49-F238E27FC236}">
                    <a16:creationId xmlns:a16="http://schemas.microsoft.com/office/drawing/2014/main" id="{2110A4A7-B618-BA2D-3379-9E43A7BD55DF}"/>
                  </a:ext>
                </a:extLst>
              </p:cNvPr>
              <p:cNvSpPr/>
              <p:nvPr/>
            </p:nvSpPr>
            <p:spPr>
              <a:xfrm>
                <a:off x="5720345" y="2566956"/>
                <a:ext cx="64448" cy="6444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endParaRPr>
              </a:p>
            </p:txBody>
          </p:sp>
          <p:sp>
            <p:nvSpPr>
              <p:cNvPr id="1919" name="Звезда: 5 точек 1918">
                <a:extLst>
                  <a:ext uri="{FF2B5EF4-FFF2-40B4-BE49-F238E27FC236}">
                    <a16:creationId xmlns:a16="http://schemas.microsoft.com/office/drawing/2014/main" id="{E1111222-DB59-38AD-F9C8-3D3432ABE5E4}"/>
                  </a:ext>
                </a:extLst>
              </p:cNvPr>
              <p:cNvSpPr/>
              <p:nvPr/>
            </p:nvSpPr>
            <p:spPr>
              <a:xfrm>
                <a:off x="5720345" y="3051006"/>
                <a:ext cx="64448" cy="6444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endParaRPr>
              </a:p>
            </p:txBody>
          </p:sp>
        </p:grpSp>
      </p:grpSp>
      <p:grpSp>
        <p:nvGrpSpPr>
          <p:cNvPr id="1999" name="Группа 1998">
            <a:extLst>
              <a:ext uri="{FF2B5EF4-FFF2-40B4-BE49-F238E27FC236}">
                <a16:creationId xmlns:a16="http://schemas.microsoft.com/office/drawing/2014/main" id="{CFC03AFB-4503-BE14-7AA3-619A6FD9B010}"/>
              </a:ext>
            </a:extLst>
          </p:cNvPr>
          <p:cNvGrpSpPr/>
          <p:nvPr/>
        </p:nvGrpSpPr>
        <p:grpSpPr>
          <a:xfrm>
            <a:off x="10773816" y="2078891"/>
            <a:ext cx="632893" cy="541083"/>
            <a:chOff x="5720345" y="2090321"/>
            <a:chExt cx="632893" cy="541083"/>
          </a:xfrm>
        </p:grpSpPr>
        <p:sp>
          <p:nvSpPr>
            <p:cNvPr id="2000" name="Звезда: 5 точек 1999">
              <a:extLst>
                <a:ext uri="{FF2B5EF4-FFF2-40B4-BE49-F238E27FC236}">
                  <a16:creationId xmlns:a16="http://schemas.microsoft.com/office/drawing/2014/main" id="{10A853A0-8FE4-2DC9-676B-72F1062C0927}"/>
                </a:ext>
              </a:extLst>
            </p:cNvPr>
            <p:cNvSpPr/>
            <p:nvPr/>
          </p:nvSpPr>
          <p:spPr>
            <a:xfrm>
              <a:off x="6288790" y="2090321"/>
              <a:ext cx="64448" cy="64448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2001" name="Звезда: 5 точек 2000">
              <a:extLst>
                <a:ext uri="{FF2B5EF4-FFF2-40B4-BE49-F238E27FC236}">
                  <a16:creationId xmlns:a16="http://schemas.microsoft.com/office/drawing/2014/main" id="{33714024-A198-2522-8EA0-27ED26FA36CF}"/>
                </a:ext>
              </a:extLst>
            </p:cNvPr>
            <p:cNvSpPr/>
            <p:nvPr/>
          </p:nvSpPr>
          <p:spPr>
            <a:xfrm>
              <a:off x="6288790" y="2331619"/>
              <a:ext cx="64448" cy="64448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2006" name="Звезда: 5 точек 2005">
              <a:extLst>
                <a:ext uri="{FF2B5EF4-FFF2-40B4-BE49-F238E27FC236}">
                  <a16:creationId xmlns:a16="http://schemas.microsoft.com/office/drawing/2014/main" id="{734C368A-5790-B9A2-7896-F28B51B43D69}"/>
                </a:ext>
              </a:extLst>
            </p:cNvPr>
            <p:cNvSpPr/>
            <p:nvPr/>
          </p:nvSpPr>
          <p:spPr>
            <a:xfrm>
              <a:off x="5720345" y="2331619"/>
              <a:ext cx="64448" cy="64448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2007" name="Звезда: 5 точек 2006">
              <a:extLst>
                <a:ext uri="{FF2B5EF4-FFF2-40B4-BE49-F238E27FC236}">
                  <a16:creationId xmlns:a16="http://schemas.microsoft.com/office/drawing/2014/main" id="{10C6D456-E028-E417-69EF-4D933FB107EF}"/>
                </a:ext>
              </a:extLst>
            </p:cNvPr>
            <p:cNvSpPr/>
            <p:nvPr/>
          </p:nvSpPr>
          <p:spPr>
            <a:xfrm>
              <a:off x="5720345" y="2566956"/>
              <a:ext cx="64448" cy="64448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</p:grpSp>
      <p:grpSp>
        <p:nvGrpSpPr>
          <p:cNvPr id="2010" name="Группа 2009">
            <a:extLst>
              <a:ext uri="{FF2B5EF4-FFF2-40B4-BE49-F238E27FC236}">
                <a16:creationId xmlns:a16="http://schemas.microsoft.com/office/drawing/2014/main" id="{990C6C83-71AB-9335-5E78-DE9A943AC1C3}"/>
              </a:ext>
            </a:extLst>
          </p:cNvPr>
          <p:cNvGrpSpPr/>
          <p:nvPr/>
        </p:nvGrpSpPr>
        <p:grpSpPr>
          <a:xfrm>
            <a:off x="11342261" y="3082820"/>
            <a:ext cx="64448" cy="541083"/>
            <a:chOff x="6288790" y="2090321"/>
            <a:chExt cx="64448" cy="541083"/>
          </a:xfrm>
        </p:grpSpPr>
        <p:sp>
          <p:nvSpPr>
            <p:cNvPr id="2011" name="Звезда: 5 точек 2010">
              <a:extLst>
                <a:ext uri="{FF2B5EF4-FFF2-40B4-BE49-F238E27FC236}">
                  <a16:creationId xmlns:a16="http://schemas.microsoft.com/office/drawing/2014/main" id="{7320FFC5-1055-1411-C707-DEC658ED4F97}"/>
                </a:ext>
              </a:extLst>
            </p:cNvPr>
            <p:cNvSpPr/>
            <p:nvPr/>
          </p:nvSpPr>
          <p:spPr>
            <a:xfrm>
              <a:off x="6288790" y="2090321"/>
              <a:ext cx="64448" cy="64448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2012" name="Звезда: 5 точек 2011">
              <a:extLst>
                <a:ext uri="{FF2B5EF4-FFF2-40B4-BE49-F238E27FC236}">
                  <a16:creationId xmlns:a16="http://schemas.microsoft.com/office/drawing/2014/main" id="{7803E6AD-E45D-4A94-705E-53C2A4C60658}"/>
                </a:ext>
              </a:extLst>
            </p:cNvPr>
            <p:cNvSpPr/>
            <p:nvPr/>
          </p:nvSpPr>
          <p:spPr>
            <a:xfrm>
              <a:off x="6288790" y="2331619"/>
              <a:ext cx="64448" cy="64448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2013" name="Звезда: 5 точек 2012">
              <a:extLst>
                <a:ext uri="{FF2B5EF4-FFF2-40B4-BE49-F238E27FC236}">
                  <a16:creationId xmlns:a16="http://schemas.microsoft.com/office/drawing/2014/main" id="{F5AC47F1-4F52-C865-CF85-4CF7EA5E4425}"/>
                </a:ext>
              </a:extLst>
            </p:cNvPr>
            <p:cNvSpPr/>
            <p:nvPr/>
          </p:nvSpPr>
          <p:spPr>
            <a:xfrm>
              <a:off x="6288790" y="2566956"/>
              <a:ext cx="64448" cy="64448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</p:grpSp>
      <p:sp>
        <p:nvSpPr>
          <p:cNvPr id="2024" name="Звезда: 5 точек 2023">
            <a:extLst>
              <a:ext uri="{FF2B5EF4-FFF2-40B4-BE49-F238E27FC236}">
                <a16:creationId xmlns:a16="http://schemas.microsoft.com/office/drawing/2014/main" id="{9B7021A5-FC11-73D4-19C7-726D87513E47}"/>
              </a:ext>
            </a:extLst>
          </p:cNvPr>
          <p:cNvSpPr/>
          <p:nvPr/>
        </p:nvSpPr>
        <p:spPr>
          <a:xfrm>
            <a:off x="5033242" y="2090321"/>
            <a:ext cx="64448" cy="64448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sp>
        <p:nvSpPr>
          <p:cNvPr id="2025" name="Звезда: 5 точек 2024">
            <a:extLst>
              <a:ext uri="{FF2B5EF4-FFF2-40B4-BE49-F238E27FC236}">
                <a16:creationId xmlns:a16="http://schemas.microsoft.com/office/drawing/2014/main" id="{8D5FBE7F-0814-3337-47F7-A782F021B8F7}"/>
              </a:ext>
            </a:extLst>
          </p:cNvPr>
          <p:cNvSpPr/>
          <p:nvPr/>
        </p:nvSpPr>
        <p:spPr>
          <a:xfrm>
            <a:off x="5033242" y="2331619"/>
            <a:ext cx="64448" cy="64448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sp>
        <p:nvSpPr>
          <p:cNvPr id="2026" name="Звезда: 5 точек 2025">
            <a:extLst>
              <a:ext uri="{FF2B5EF4-FFF2-40B4-BE49-F238E27FC236}">
                <a16:creationId xmlns:a16="http://schemas.microsoft.com/office/drawing/2014/main" id="{EB8DF00B-0EE1-224A-F11B-F36360ABD0C0}"/>
              </a:ext>
            </a:extLst>
          </p:cNvPr>
          <p:cNvSpPr/>
          <p:nvPr/>
        </p:nvSpPr>
        <p:spPr>
          <a:xfrm>
            <a:off x="5033242" y="2806903"/>
            <a:ext cx="64448" cy="64448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sp>
        <p:nvSpPr>
          <p:cNvPr id="2027" name="Звезда: 5 точек 2026">
            <a:extLst>
              <a:ext uri="{FF2B5EF4-FFF2-40B4-BE49-F238E27FC236}">
                <a16:creationId xmlns:a16="http://schemas.microsoft.com/office/drawing/2014/main" id="{2249234D-6B5C-AA6B-4D5A-36472F6FC636}"/>
              </a:ext>
            </a:extLst>
          </p:cNvPr>
          <p:cNvSpPr/>
          <p:nvPr/>
        </p:nvSpPr>
        <p:spPr>
          <a:xfrm>
            <a:off x="4462662" y="2090321"/>
            <a:ext cx="64448" cy="64448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grpSp>
        <p:nvGrpSpPr>
          <p:cNvPr id="2120" name="Группа 2119">
            <a:extLst>
              <a:ext uri="{FF2B5EF4-FFF2-40B4-BE49-F238E27FC236}">
                <a16:creationId xmlns:a16="http://schemas.microsoft.com/office/drawing/2014/main" id="{DB002709-CC0D-1665-C526-12E9640BF032}"/>
              </a:ext>
            </a:extLst>
          </p:cNvPr>
          <p:cNvGrpSpPr/>
          <p:nvPr/>
        </p:nvGrpSpPr>
        <p:grpSpPr>
          <a:xfrm>
            <a:off x="8992861" y="1797321"/>
            <a:ext cx="1230790" cy="1447183"/>
            <a:chOff x="5200095" y="1800298"/>
            <a:chExt cx="1230790" cy="1447183"/>
          </a:xfrm>
        </p:grpSpPr>
        <p:grpSp>
          <p:nvGrpSpPr>
            <p:cNvPr id="2121" name="Group 24">
              <a:extLst>
                <a:ext uri="{FF2B5EF4-FFF2-40B4-BE49-F238E27FC236}">
                  <a16:creationId xmlns:a16="http://schemas.microsoft.com/office/drawing/2014/main" id="{7DFB33A6-CABF-29EC-FEF7-728074EAB370}"/>
                </a:ext>
              </a:extLst>
            </p:cNvPr>
            <p:cNvGrpSpPr/>
            <p:nvPr/>
          </p:nvGrpSpPr>
          <p:grpSpPr>
            <a:xfrm>
              <a:off x="5200095" y="1800298"/>
              <a:ext cx="1230790" cy="1447183"/>
              <a:chOff x="3955956" y="1603080"/>
              <a:chExt cx="1224000" cy="1439999"/>
            </a:xfrm>
          </p:grpSpPr>
          <p:sp>
            <p:nvSpPr>
              <p:cNvPr id="2133" name="Скругленный прямоугольник 531">
                <a:extLst>
                  <a:ext uri="{FF2B5EF4-FFF2-40B4-BE49-F238E27FC236}">
                    <a16:creationId xmlns:a16="http://schemas.microsoft.com/office/drawing/2014/main" id="{96F799FB-D1F3-6652-C175-1A00A9993A0A}"/>
                  </a:ext>
                </a:extLst>
              </p:cNvPr>
              <p:cNvSpPr/>
              <p:nvPr/>
            </p:nvSpPr>
            <p:spPr>
              <a:xfrm>
                <a:off x="3955956" y="1603080"/>
                <a:ext cx="1224000" cy="1439999"/>
              </a:xfrm>
              <a:prstGeom prst="roundRect">
                <a:avLst>
                  <a:gd name="adj" fmla="val 1822"/>
                </a:avLst>
              </a:prstGeom>
              <a:solidFill>
                <a:srgbClr val="C9D8FB">
                  <a:alpha val="50000"/>
                </a:srgbClr>
              </a:solidFill>
              <a:ln w="25400" cap="flat" cmpd="sng" algn="ctr">
                <a:solidFill>
                  <a:srgbClr val="92D050"/>
                </a:solidFill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Segoe UI" panose="020B0502040204020203" pitchFamily="34" charset="0"/>
                </a:endParaRPr>
              </a:p>
            </p:txBody>
          </p:sp>
          <p:sp>
            <p:nvSpPr>
              <p:cNvPr id="2134" name="object 3">
                <a:extLst>
                  <a:ext uri="{FF2B5EF4-FFF2-40B4-BE49-F238E27FC236}">
                    <a16:creationId xmlns:a16="http://schemas.microsoft.com/office/drawing/2014/main" id="{A33CB287-2345-9436-062A-9902F680F6B6}"/>
                  </a:ext>
                </a:extLst>
              </p:cNvPr>
              <p:cNvSpPr txBox="1"/>
              <p:nvPr/>
            </p:nvSpPr>
            <p:spPr>
              <a:xfrm>
                <a:off x="4009956" y="1618899"/>
                <a:ext cx="1116000" cy="122500"/>
              </a:xfrm>
              <a:prstGeom prst="rect">
                <a:avLst/>
              </a:prstGeom>
              <a:ln>
                <a:noFill/>
                <a:prstDash val="solid"/>
              </a:ln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1203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1200" cap="none" spc="-14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Строительство</a:t>
                </a:r>
              </a:p>
            </p:txBody>
          </p:sp>
          <p:sp>
            <p:nvSpPr>
              <p:cNvPr id="2135" name="TextBox 2134">
                <a:extLst>
                  <a:ext uri="{FF2B5EF4-FFF2-40B4-BE49-F238E27FC236}">
                    <a16:creationId xmlns:a16="http://schemas.microsoft.com/office/drawing/2014/main" id="{DFF18A7F-7BE4-9411-6428-331C2B1B0B4B}"/>
                  </a:ext>
                </a:extLst>
              </p:cNvPr>
              <p:cNvSpPr txBox="1"/>
              <p:nvPr/>
            </p:nvSpPr>
            <p:spPr>
              <a:xfrm>
                <a:off x="4576470" y="2472810"/>
                <a:ext cx="543600" cy="216000"/>
              </a:xfrm>
              <a:prstGeom prst="roundRect">
                <a:avLst>
                  <a:gd name="adj" fmla="val 4421"/>
                </a:avLst>
              </a:prstGeom>
              <a:solidFill>
                <a:schemeClr val="bg1"/>
              </a:solidFill>
              <a:ln w="6350">
                <a:solidFill>
                  <a:srgbClr val="92D050"/>
                </a:solidFill>
                <a:prstDash val="solid"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0" rIns="1080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380" kern="0">
                    <a:solidFill>
                      <a:schemeClr val="tx1"/>
                    </a:solidFill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Аттестация</a:t>
                </a:r>
                <a:b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ru-RU" sz="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экспертов проектной документации</a:t>
                </a:r>
              </a:p>
            </p:txBody>
          </p:sp>
          <p:grpSp>
            <p:nvGrpSpPr>
              <p:cNvPr id="2136" name="Group 963">
                <a:extLst>
                  <a:ext uri="{FF2B5EF4-FFF2-40B4-BE49-F238E27FC236}">
                    <a16:creationId xmlns:a16="http://schemas.microsoft.com/office/drawing/2014/main" id="{BB84EA21-F625-D40D-EF5F-D1B4B16F199F}"/>
                  </a:ext>
                </a:extLst>
              </p:cNvPr>
              <p:cNvGrpSpPr/>
              <p:nvPr/>
            </p:nvGrpSpPr>
            <p:grpSpPr>
              <a:xfrm>
                <a:off x="4009956" y="2472810"/>
                <a:ext cx="543600" cy="216000"/>
                <a:chOff x="6793136" y="3110042"/>
                <a:chExt cx="543600" cy="216000"/>
              </a:xfrm>
            </p:grpSpPr>
            <p:sp>
              <p:nvSpPr>
                <p:cNvPr id="2164" name="TextBox 2163">
                  <a:extLst>
                    <a:ext uri="{FF2B5EF4-FFF2-40B4-BE49-F238E27FC236}">
                      <a16:creationId xmlns:a16="http://schemas.microsoft.com/office/drawing/2014/main" id="{1B8674B0-7901-EAB3-ACBF-EF36E2955653}"/>
                    </a:ext>
                  </a:extLst>
                </p:cNvPr>
                <p:cNvSpPr txBox="1"/>
                <p:nvPr/>
              </p:nvSpPr>
              <p:spPr>
                <a:xfrm>
                  <a:off x="6793136" y="3110042"/>
                  <a:ext cx="543600" cy="216000"/>
                </a:xfrm>
                <a:prstGeom prst="roundRect">
                  <a:avLst>
                    <a:gd name="adj" fmla="val 4421"/>
                  </a:avLst>
                </a:prstGeom>
                <a:solidFill>
                  <a:schemeClr val="bg1"/>
                </a:solidFill>
                <a:ln w="6350">
                  <a:solidFill>
                    <a:srgbClr val="92D050"/>
                  </a:solidFill>
                  <a:prstDash val="solid"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>
                    <a:lnSpc>
                      <a:spcPct val="80000"/>
                    </a:lnSpc>
                    <a:defRPr sz="380" kern="0">
                      <a:solidFill>
                        <a:schemeClr val="tx1"/>
                      </a:solidFill>
                      <a:latin typeface="SB Sans Text" panose="020B0503040504020204" pitchFamily="34" charset="-52"/>
                      <a:ea typeface="Roboto Slab" pitchFamily="2" charset="0"/>
                      <a:cs typeface="SB Sans Text" panose="020B0503040504020204" pitchFamily="34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Государственный строительный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надзор</a:t>
                  </a:r>
                </a:p>
              </p:txBody>
            </p:sp>
            <p:sp>
              <p:nvSpPr>
                <p:cNvPr id="2165" name="Rounded Rectangle 602">
                  <a:extLst>
                    <a:ext uri="{FF2B5EF4-FFF2-40B4-BE49-F238E27FC236}">
                      <a16:creationId xmlns:a16="http://schemas.microsoft.com/office/drawing/2014/main" id="{EE2D5523-52C2-2306-93EA-F910BA74409D}"/>
                    </a:ext>
                  </a:extLst>
                </p:cNvPr>
                <p:cNvSpPr/>
                <p:nvPr/>
              </p:nvSpPr>
              <p:spPr>
                <a:xfrm>
                  <a:off x="7282736" y="3110042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rgbClr val="92D05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2137" name="Group 964">
                <a:extLst>
                  <a:ext uri="{FF2B5EF4-FFF2-40B4-BE49-F238E27FC236}">
                    <a16:creationId xmlns:a16="http://schemas.microsoft.com/office/drawing/2014/main" id="{A8E1F031-74F9-CB85-12C4-C127A232B508}"/>
                  </a:ext>
                </a:extLst>
              </p:cNvPr>
              <p:cNvGrpSpPr/>
              <p:nvPr/>
            </p:nvGrpSpPr>
            <p:grpSpPr>
              <a:xfrm>
                <a:off x="4009956" y="2711210"/>
                <a:ext cx="543600" cy="216629"/>
                <a:chOff x="6793136" y="3367160"/>
                <a:chExt cx="543600" cy="216629"/>
              </a:xfrm>
            </p:grpSpPr>
            <p:sp>
              <p:nvSpPr>
                <p:cNvPr id="2162" name="TextBox 2161">
                  <a:extLst>
                    <a:ext uri="{FF2B5EF4-FFF2-40B4-BE49-F238E27FC236}">
                      <a16:creationId xmlns:a16="http://schemas.microsoft.com/office/drawing/2014/main" id="{0FFBF99D-488C-8C33-1DE3-07828E28D600}"/>
                    </a:ext>
                  </a:extLst>
                </p:cNvPr>
                <p:cNvSpPr txBox="1"/>
                <p:nvPr/>
              </p:nvSpPr>
              <p:spPr>
                <a:xfrm>
                  <a:off x="6793136" y="3367789"/>
                  <a:ext cx="543600" cy="216000"/>
                </a:xfrm>
                <a:prstGeom prst="roundRect">
                  <a:avLst>
                    <a:gd name="adj" fmla="val 4421"/>
                  </a:avLst>
                </a:prstGeom>
                <a:solidFill>
                  <a:schemeClr val="bg1"/>
                </a:solidFill>
                <a:ln w="6350">
                  <a:solidFill>
                    <a:srgbClr val="92D050"/>
                  </a:solidFill>
                  <a:prstDash val="solid"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>
                    <a:lnSpc>
                      <a:spcPct val="80000"/>
                    </a:lnSpc>
                    <a:defRPr sz="380" kern="0">
                      <a:solidFill>
                        <a:schemeClr val="tx1"/>
                      </a:solidFill>
                      <a:latin typeface="SB Sans Text" panose="020B0503040504020204" pitchFamily="34" charset="-52"/>
                      <a:ea typeface="Roboto Slab" pitchFamily="2" charset="0"/>
                      <a:cs typeface="SB Sans Text" panose="020B0503040504020204" pitchFamily="34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Ценообразование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и сметное </a:t>
                  </a:r>
                  <a:r>
                    <a:rPr kumimoji="0" lang="ru-RU" sz="4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норми</a:t>
                  </a: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-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рование</a:t>
                  </a: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 в </a:t>
                  </a:r>
                  <a:r>
                    <a:rPr kumimoji="0" lang="ru-RU" sz="4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градостр</a:t>
                  </a: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.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деятельности </a:t>
                  </a:r>
                </a:p>
              </p:txBody>
            </p:sp>
            <p:sp>
              <p:nvSpPr>
                <p:cNvPr id="2163" name="Rounded Rectangle 603">
                  <a:extLst>
                    <a:ext uri="{FF2B5EF4-FFF2-40B4-BE49-F238E27FC236}">
                      <a16:creationId xmlns:a16="http://schemas.microsoft.com/office/drawing/2014/main" id="{9612E6B6-694C-3B90-854F-B7DD1C7E3406}"/>
                    </a:ext>
                  </a:extLst>
                </p:cNvPr>
                <p:cNvSpPr/>
                <p:nvPr/>
              </p:nvSpPr>
              <p:spPr>
                <a:xfrm>
                  <a:off x="7282736" y="3367160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rgbClr val="92D05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2138" name="Rounded Rectangle 607">
                <a:extLst>
                  <a:ext uri="{FF2B5EF4-FFF2-40B4-BE49-F238E27FC236}">
                    <a16:creationId xmlns:a16="http://schemas.microsoft.com/office/drawing/2014/main" id="{8049395E-EEA3-49DF-D95C-EACDACFA1240}"/>
                  </a:ext>
                </a:extLst>
              </p:cNvPr>
              <p:cNvSpPr/>
              <p:nvPr/>
            </p:nvSpPr>
            <p:spPr>
              <a:xfrm>
                <a:off x="5066070" y="2472810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92D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2139" name="Group 965">
                <a:extLst>
                  <a:ext uri="{FF2B5EF4-FFF2-40B4-BE49-F238E27FC236}">
                    <a16:creationId xmlns:a16="http://schemas.microsoft.com/office/drawing/2014/main" id="{AE8D8F88-3F1F-A495-D45C-3D75496499C1}"/>
                  </a:ext>
                </a:extLst>
              </p:cNvPr>
              <p:cNvGrpSpPr/>
              <p:nvPr/>
            </p:nvGrpSpPr>
            <p:grpSpPr>
              <a:xfrm>
                <a:off x="4576470" y="2711210"/>
                <a:ext cx="543600" cy="216629"/>
                <a:chOff x="7359650" y="3367160"/>
                <a:chExt cx="543600" cy="216629"/>
              </a:xfrm>
            </p:grpSpPr>
            <p:sp>
              <p:nvSpPr>
                <p:cNvPr id="2160" name="TextBox 2159">
                  <a:extLst>
                    <a:ext uri="{FF2B5EF4-FFF2-40B4-BE49-F238E27FC236}">
                      <a16:creationId xmlns:a16="http://schemas.microsoft.com/office/drawing/2014/main" id="{9EB9228B-2F6E-5AD9-BD67-E3FB999B5D25}"/>
                    </a:ext>
                  </a:extLst>
                </p:cNvPr>
                <p:cNvSpPr txBox="1"/>
                <p:nvPr/>
              </p:nvSpPr>
              <p:spPr>
                <a:xfrm>
                  <a:off x="7359650" y="3367789"/>
                  <a:ext cx="543600" cy="216000"/>
                </a:xfrm>
                <a:prstGeom prst="roundRect">
                  <a:avLst>
                    <a:gd name="adj" fmla="val 4421"/>
                  </a:avLst>
                </a:prstGeom>
                <a:solidFill>
                  <a:schemeClr val="bg1"/>
                </a:solidFill>
                <a:ln w="6350">
                  <a:solidFill>
                    <a:srgbClr val="92D050"/>
                  </a:solidFill>
                  <a:prstDash val="solid"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>
                    <a:lnSpc>
                      <a:spcPct val="80000"/>
                    </a:lnSpc>
                    <a:defRPr sz="380" kern="0">
                      <a:solidFill>
                        <a:schemeClr val="tx1"/>
                      </a:solidFill>
                      <a:latin typeface="SB Sans Text" panose="020B0503040504020204" pitchFamily="34" charset="-52"/>
                      <a:ea typeface="Roboto Slab" pitchFamily="2" charset="0"/>
                      <a:cs typeface="SB Sans Text" panose="020B0503040504020204" pitchFamily="34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Государственная экспертиза проектной документации</a:t>
                  </a:r>
                </a:p>
              </p:txBody>
            </p:sp>
            <p:sp>
              <p:nvSpPr>
                <p:cNvPr id="2161" name="Rounded Rectangle 608">
                  <a:extLst>
                    <a:ext uri="{FF2B5EF4-FFF2-40B4-BE49-F238E27FC236}">
                      <a16:creationId xmlns:a16="http://schemas.microsoft.com/office/drawing/2014/main" id="{33451111-3469-6DC4-C6B2-BD6AF3C2D50C}"/>
                    </a:ext>
                  </a:extLst>
                </p:cNvPr>
                <p:cNvSpPr/>
                <p:nvPr/>
              </p:nvSpPr>
              <p:spPr>
                <a:xfrm>
                  <a:off x="7849250" y="3367160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rgbClr val="92D05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2140" name="Rounded Rectangle 13">
                <a:extLst>
                  <a:ext uri="{FF2B5EF4-FFF2-40B4-BE49-F238E27FC236}">
                    <a16:creationId xmlns:a16="http://schemas.microsoft.com/office/drawing/2014/main" id="{50768DF0-C18E-AB49-11D9-2473EF3819D6}"/>
                  </a:ext>
                </a:extLst>
              </p:cNvPr>
              <p:cNvSpPr/>
              <p:nvPr/>
            </p:nvSpPr>
            <p:spPr>
              <a:xfrm>
                <a:off x="5066070" y="1653454"/>
                <a:ext cx="54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92D050"/>
                </a:solidFill>
                <a:prstDash val="solid"/>
              </a:ln>
              <a:effectLst>
                <a:outerShdw blurRad="25400" dist="12700" dir="5400000" algn="t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2141" name="Group 53">
                <a:extLst>
                  <a:ext uri="{FF2B5EF4-FFF2-40B4-BE49-F238E27FC236}">
                    <a16:creationId xmlns:a16="http://schemas.microsoft.com/office/drawing/2014/main" id="{0FB5D63C-11D5-AD90-69E7-EBB7DC6434B0}"/>
                  </a:ext>
                </a:extLst>
              </p:cNvPr>
              <p:cNvGrpSpPr/>
              <p:nvPr/>
            </p:nvGrpSpPr>
            <p:grpSpPr>
              <a:xfrm>
                <a:off x="4009956" y="1753049"/>
                <a:ext cx="543600" cy="215988"/>
                <a:chOff x="6793136" y="2336801"/>
                <a:chExt cx="543600" cy="215988"/>
              </a:xfrm>
            </p:grpSpPr>
            <p:sp>
              <p:nvSpPr>
                <p:cNvPr id="2158" name="TextBox 2157">
                  <a:extLst>
                    <a:ext uri="{FF2B5EF4-FFF2-40B4-BE49-F238E27FC236}">
                      <a16:creationId xmlns:a16="http://schemas.microsoft.com/office/drawing/2014/main" id="{396A6FC8-78DD-1700-2FE9-5A23B832F2C2}"/>
                    </a:ext>
                  </a:extLst>
                </p:cNvPr>
                <p:cNvSpPr txBox="1"/>
                <p:nvPr/>
              </p:nvSpPr>
              <p:spPr>
                <a:xfrm>
                  <a:off x="6793136" y="2336802"/>
                  <a:ext cx="543600" cy="215987"/>
                </a:xfrm>
                <a:prstGeom prst="roundRect">
                  <a:avLst>
                    <a:gd name="adj" fmla="val 7112"/>
                  </a:avLst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solidFill>
                    <a:srgbClr val="92D050"/>
                  </a:solidFill>
                  <a:prstDash val="solid"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400" b="0" i="0" u="none" strike="noStrike" kern="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Цифровое строительство</a:t>
                  </a:r>
                  <a:b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как сервис</a:t>
                  </a:r>
                </a:p>
              </p:txBody>
            </p:sp>
            <p:sp>
              <p:nvSpPr>
                <p:cNvPr id="2159" name="Rounded Rectangle 599">
                  <a:extLst>
                    <a:ext uri="{FF2B5EF4-FFF2-40B4-BE49-F238E27FC236}">
                      <a16:creationId xmlns:a16="http://schemas.microsoft.com/office/drawing/2014/main" id="{798EAD20-E918-EB5C-852A-6C77878EB24A}"/>
                    </a:ext>
                  </a:extLst>
                </p:cNvPr>
                <p:cNvSpPr/>
                <p:nvPr/>
              </p:nvSpPr>
              <p:spPr>
                <a:xfrm>
                  <a:off x="7282736" y="2336801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rgbClr val="92D050"/>
                  </a:solidFill>
                  <a:prstDash val="solid"/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2142" name="Group 54">
                <a:extLst>
                  <a:ext uri="{FF2B5EF4-FFF2-40B4-BE49-F238E27FC236}">
                    <a16:creationId xmlns:a16="http://schemas.microsoft.com/office/drawing/2014/main" id="{7D678D5E-174C-6122-7DD7-6A4A4DEAF6E5}"/>
                  </a:ext>
                </a:extLst>
              </p:cNvPr>
              <p:cNvGrpSpPr/>
              <p:nvPr/>
            </p:nvGrpSpPr>
            <p:grpSpPr>
              <a:xfrm>
                <a:off x="4009956" y="1994581"/>
                <a:ext cx="543600" cy="216171"/>
                <a:chOff x="6793136" y="2594377"/>
                <a:chExt cx="543600" cy="216171"/>
              </a:xfrm>
            </p:grpSpPr>
            <p:sp>
              <p:nvSpPr>
                <p:cNvPr id="2156" name="TextBox 2155">
                  <a:extLst>
                    <a:ext uri="{FF2B5EF4-FFF2-40B4-BE49-F238E27FC236}">
                      <a16:creationId xmlns:a16="http://schemas.microsoft.com/office/drawing/2014/main" id="{4ED7406D-A131-B2CC-1618-EF6C3B4D8DA9}"/>
                    </a:ext>
                  </a:extLst>
                </p:cNvPr>
                <p:cNvSpPr txBox="1"/>
                <p:nvPr/>
              </p:nvSpPr>
              <p:spPr>
                <a:xfrm>
                  <a:off x="6793136" y="2594561"/>
                  <a:ext cx="543600" cy="215987"/>
                </a:xfrm>
                <a:prstGeom prst="roundRect">
                  <a:avLst>
                    <a:gd name="adj" fmla="val 8827"/>
                  </a:avLst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solidFill>
                    <a:srgbClr val="92D050"/>
                  </a:solidFill>
                  <a:prstDash val="solid"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400" b="0" i="0" u="none" strike="noStrike" kern="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Управление</a:t>
                  </a:r>
                  <a:b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ЖЦ объектов капитального строительства </a:t>
                  </a:r>
                </a:p>
              </p:txBody>
            </p:sp>
            <p:sp>
              <p:nvSpPr>
                <p:cNvPr id="2157" name="Rounded Rectangle 600">
                  <a:extLst>
                    <a:ext uri="{FF2B5EF4-FFF2-40B4-BE49-F238E27FC236}">
                      <a16:creationId xmlns:a16="http://schemas.microsoft.com/office/drawing/2014/main" id="{0EA098F3-5024-4D01-3F92-F946289CE466}"/>
                    </a:ext>
                  </a:extLst>
                </p:cNvPr>
                <p:cNvSpPr/>
                <p:nvPr/>
              </p:nvSpPr>
              <p:spPr>
                <a:xfrm>
                  <a:off x="7282736" y="2594377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rgbClr val="92D050"/>
                  </a:solidFill>
                  <a:prstDash val="solid"/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2143" name="Group 55">
                <a:extLst>
                  <a:ext uri="{FF2B5EF4-FFF2-40B4-BE49-F238E27FC236}">
                    <a16:creationId xmlns:a16="http://schemas.microsoft.com/office/drawing/2014/main" id="{E1D43C5E-5BC3-E162-1D48-5D75CD17C84E}"/>
                  </a:ext>
                </a:extLst>
              </p:cNvPr>
              <p:cNvGrpSpPr/>
              <p:nvPr/>
            </p:nvGrpSpPr>
            <p:grpSpPr>
              <a:xfrm>
                <a:off x="4009956" y="2230628"/>
                <a:ext cx="543600" cy="219153"/>
                <a:chOff x="6793136" y="2849142"/>
                <a:chExt cx="543600" cy="219153"/>
              </a:xfrm>
            </p:grpSpPr>
            <p:sp>
              <p:nvSpPr>
                <p:cNvPr id="2154" name="TextBox 2153">
                  <a:extLst>
                    <a:ext uri="{FF2B5EF4-FFF2-40B4-BE49-F238E27FC236}">
                      <a16:creationId xmlns:a16="http://schemas.microsoft.com/office/drawing/2014/main" id="{12C49E84-83D3-6C15-2EF7-DD200021D019}"/>
                    </a:ext>
                  </a:extLst>
                </p:cNvPr>
                <p:cNvSpPr txBox="1"/>
                <p:nvPr/>
              </p:nvSpPr>
              <p:spPr>
                <a:xfrm>
                  <a:off x="6793136" y="2852308"/>
                  <a:ext cx="543600" cy="215987"/>
                </a:xfrm>
                <a:prstGeom prst="roundRect">
                  <a:avLst>
                    <a:gd name="adj" fmla="val 6867"/>
                  </a:avLst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solidFill>
                    <a:srgbClr val="92D050"/>
                  </a:solidFill>
                  <a:prstDash val="solid"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400" b="0" i="0" u="none" strike="noStrike" kern="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Признание</a:t>
                  </a:r>
                  <a:b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садового дома</a:t>
                  </a:r>
                  <a:b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жилым домом</a:t>
                  </a:r>
                </a:p>
              </p:txBody>
            </p:sp>
            <p:sp>
              <p:nvSpPr>
                <p:cNvPr id="2155" name="Rounded Rectangle 601">
                  <a:extLst>
                    <a:ext uri="{FF2B5EF4-FFF2-40B4-BE49-F238E27FC236}">
                      <a16:creationId xmlns:a16="http://schemas.microsoft.com/office/drawing/2014/main" id="{FAFAF4CC-0E9D-CCFF-E7DF-26BF9EB29A27}"/>
                    </a:ext>
                  </a:extLst>
                </p:cNvPr>
                <p:cNvSpPr/>
                <p:nvPr/>
              </p:nvSpPr>
              <p:spPr>
                <a:xfrm>
                  <a:off x="7282736" y="2849142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rgbClr val="92D050"/>
                  </a:solidFill>
                  <a:prstDash val="solid"/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2144" name="Group 962">
                <a:extLst>
                  <a:ext uri="{FF2B5EF4-FFF2-40B4-BE49-F238E27FC236}">
                    <a16:creationId xmlns:a16="http://schemas.microsoft.com/office/drawing/2014/main" id="{6E9B4468-FF93-2A06-0BBF-6DCCEE3481CD}"/>
                  </a:ext>
                </a:extLst>
              </p:cNvPr>
              <p:cNvGrpSpPr/>
              <p:nvPr/>
            </p:nvGrpSpPr>
            <p:grpSpPr>
              <a:xfrm>
                <a:off x="4576470" y="1753049"/>
                <a:ext cx="543600" cy="215988"/>
                <a:chOff x="7359650" y="2336801"/>
                <a:chExt cx="543600" cy="215988"/>
              </a:xfrm>
            </p:grpSpPr>
            <p:sp>
              <p:nvSpPr>
                <p:cNvPr id="2152" name="TextBox 2151">
                  <a:extLst>
                    <a:ext uri="{FF2B5EF4-FFF2-40B4-BE49-F238E27FC236}">
                      <a16:creationId xmlns:a16="http://schemas.microsoft.com/office/drawing/2014/main" id="{862745E3-751D-C489-A88D-56D2BF7620AB}"/>
                    </a:ext>
                  </a:extLst>
                </p:cNvPr>
                <p:cNvSpPr txBox="1"/>
                <p:nvPr/>
              </p:nvSpPr>
              <p:spPr>
                <a:xfrm>
                  <a:off x="7359650" y="2336802"/>
                  <a:ext cx="543600" cy="215987"/>
                </a:xfrm>
                <a:prstGeom prst="roundRect">
                  <a:avLst>
                    <a:gd name="adj" fmla="val 7112"/>
                  </a:avLst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solidFill>
                    <a:srgbClr val="92D050"/>
                  </a:solidFill>
                  <a:prstDash val="solid"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400" b="0" i="0" u="none" strike="noStrike" kern="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Разрешение</a:t>
                  </a:r>
                  <a:b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на ввод объекта</a:t>
                  </a:r>
                  <a:b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в эксплуатацию</a:t>
                  </a:r>
                </a:p>
              </p:txBody>
            </p:sp>
            <p:sp>
              <p:nvSpPr>
                <p:cNvPr id="2153" name="Rounded Rectangle 604">
                  <a:extLst>
                    <a:ext uri="{FF2B5EF4-FFF2-40B4-BE49-F238E27FC236}">
                      <a16:creationId xmlns:a16="http://schemas.microsoft.com/office/drawing/2014/main" id="{A0E412A6-1D8C-0649-7F26-AE34213126DC}"/>
                    </a:ext>
                  </a:extLst>
                </p:cNvPr>
                <p:cNvSpPr/>
                <p:nvPr/>
              </p:nvSpPr>
              <p:spPr>
                <a:xfrm>
                  <a:off x="7849250" y="2336801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rgbClr val="92D050"/>
                  </a:solidFill>
                  <a:prstDash val="solid"/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2145" name="Group 61">
                <a:extLst>
                  <a:ext uri="{FF2B5EF4-FFF2-40B4-BE49-F238E27FC236}">
                    <a16:creationId xmlns:a16="http://schemas.microsoft.com/office/drawing/2014/main" id="{FC31F70D-81FB-CA4B-1AD5-29161F09F228}"/>
                  </a:ext>
                </a:extLst>
              </p:cNvPr>
              <p:cNvGrpSpPr/>
              <p:nvPr/>
            </p:nvGrpSpPr>
            <p:grpSpPr>
              <a:xfrm>
                <a:off x="4576470" y="1994581"/>
                <a:ext cx="543600" cy="216171"/>
                <a:chOff x="7359650" y="2594377"/>
                <a:chExt cx="543600" cy="216171"/>
              </a:xfrm>
            </p:grpSpPr>
            <p:sp>
              <p:nvSpPr>
                <p:cNvPr id="2150" name="TextBox 2149">
                  <a:extLst>
                    <a:ext uri="{FF2B5EF4-FFF2-40B4-BE49-F238E27FC236}">
                      <a16:creationId xmlns:a16="http://schemas.microsoft.com/office/drawing/2014/main" id="{8CBB7EA8-70C0-BAA8-D39D-CD5A346200F7}"/>
                    </a:ext>
                  </a:extLst>
                </p:cNvPr>
                <p:cNvSpPr txBox="1"/>
                <p:nvPr/>
              </p:nvSpPr>
              <p:spPr>
                <a:xfrm>
                  <a:off x="7359650" y="2594561"/>
                  <a:ext cx="543600" cy="215987"/>
                </a:xfrm>
                <a:prstGeom prst="roundRect">
                  <a:avLst>
                    <a:gd name="adj" fmla="val 8827"/>
                  </a:avLst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solidFill>
                    <a:srgbClr val="92D050"/>
                  </a:solidFill>
                  <a:prstDash val="solid"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400" b="0" i="0" u="none" strike="noStrike" kern="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Разрешение</a:t>
                  </a:r>
                  <a:b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на осуществление</a:t>
                  </a:r>
                  <a:b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земляных работ</a:t>
                  </a:r>
                </a:p>
              </p:txBody>
            </p:sp>
            <p:sp>
              <p:nvSpPr>
                <p:cNvPr id="2151" name="Rounded Rectangle 605">
                  <a:extLst>
                    <a:ext uri="{FF2B5EF4-FFF2-40B4-BE49-F238E27FC236}">
                      <a16:creationId xmlns:a16="http://schemas.microsoft.com/office/drawing/2014/main" id="{9E031E3A-62EE-7BCC-67FC-84AEEB4B3D15}"/>
                    </a:ext>
                  </a:extLst>
                </p:cNvPr>
                <p:cNvSpPr/>
                <p:nvPr/>
              </p:nvSpPr>
              <p:spPr>
                <a:xfrm>
                  <a:off x="7849250" y="2594377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rgbClr val="92D050"/>
                  </a:solidFill>
                  <a:prstDash val="solid"/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2146" name="Group 57">
                <a:extLst>
                  <a:ext uri="{FF2B5EF4-FFF2-40B4-BE49-F238E27FC236}">
                    <a16:creationId xmlns:a16="http://schemas.microsoft.com/office/drawing/2014/main" id="{AB201585-288A-495A-C73F-40CF24D0353E}"/>
                  </a:ext>
                </a:extLst>
              </p:cNvPr>
              <p:cNvGrpSpPr/>
              <p:nvPr/>
            </p:nvGrpSpPr>
            <p:grpSpPr>
              <a:xfrm>
                <a:off x="4576470" y="2230628"/>
                <a:ext cx="543600" cy="219153"/>
                <a:chOff x="7359650" y="2849142"/>
                <a:chExt cx="543600" cy="219153"/>
              </a:xfrm>
            </p:grpSpPr>
            <p:sp>
              <p:nvSpPr>
                <p:cNvPr id="2148" name="TextBox 2147">
                  <a:extLst>
                    <a:ext uri="{FF2B5EF4-FFF2-40B4-BE49-F238E27FC236}">
                      <a16:creationId xmlns:a16="http://schemas.microsoft.com/office/drawing/2014/main" id="{D1DD7A37-0770-9487-DE25-9AAB00AC0648}"/>
                    </a:ext>
                  </a:extLst>
                </p:cNvPr>
                <p:cNvSpPr txBox="1"/>
                <p:nvPr/>
              </p:nvSpPr>
              <p:spPr>
                <a:xfrm>
                  <a:off x="7359650" y="2852308"/>
                  <a:ext cx="543600" cy="215987"/>
                </a:xfrm>
                <a:prstGeom prst="roundRect">
                  <a:avLst>
                    <a:gd name="adj" fmla="val 6867"/>
                  </a:avLst>
                </a:prstGeom>
                <a:gradFill flip="none" rotWithShape="1">
                  <a:gsLst>
                    <a:gs pos="100000">
                      <a:srgbClr val="7B9EDC"/>
                    </a:gs>
                    <a:gs pos="0">
                      <a:srgbClr val="6191DD"/>
                    </a:gs>
                  </a:gsLst>
                  <a:lin ang="0" scaled="0"/>
                  <a:tileRect/>
                </a:gradFill>
                <a:ln w="6350">
                  <a:solidFill>
                    <a:srgbClr val="92D050"/>
                  </a:solidFill>
                  <a:prstDash val="solid"/>
                </a:ln>
                <a:effectLst>
                  <a:outerShdw blurRad="96944" dist="111931" dir="5040000" algn="tl" rotWithShape="0">
                    <a:schemeClr val="accent1">
                      <a:lumMod val="50000"/>
                      <a:alpha val="11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" tIns="0" rIns="10800" bIns="0" rtlCol="0" anchor="ctr"/>
                <a:lstStyle>
                  <a:defPPr>
                    <a:defRPr lang="ru-RU"/>
                  </a:defPPr>
                  <a:lvl1pPr marR="0" lvl="0" indent="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400" b="0" i="0" u="none" strike="noStrike" kern="0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Segoe UI" panose="020B0502040204020203" pitchFamily="34" charset="0"/>
                      <a:cs typeface="Segoe UI" panose="020B0502040204020203" pitchFamily="34" charset="0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Разрешение</a:t>
                  </a:r>
                  <a:b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на строительство объекта кап.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Segoe UI" panose="020B0502040204020203" pitchFamily="34" charset="0"/>
                      <a:cs typeface="Segoe UI" panose="020B0502040204020203" pitchFamily="34" charset="0"/>
                    </a:rPr>
                    <a:t>строительства</a:t>
                  </a:r>
                </a:p>
              </p:txBody>
            </p:sp>
            <p:sp>
              <p:nvSpPr>
                <p:cNvPr id="2149" name="Rounded Rectangle 606">
                  <a:extLst>
                    <a:ext uri="{FF2B5EF4-FFF2-40B4-BE49-F238E27FC236}">
                      <a16:creationId xmlns:a16="http://schemas.microsoft.com/office/drawing/2014/main" id="{5DA44BF6-A4C9-3B25-9944-9562C2E01D80}"/>
                    </a:ext>
                  </a:extLst>
                </p:cNvPr>
                <p:cNvSpPr/>
                <p:nvPr/>
              </p:nvSpPr>
              <p:spPr>
                <a:xfrm>
                  <a:off x="7849250" y="2849142"/>
                  <a:ext cx="54000" cy="5400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rgbClr val="92D050"/>
                  </a:solidFill>
                  <a:prstDash val="solid"/>
                </a:ln>
                <a:effectLst>
                  <a:outerShdw blurRad="25400" dist="12700" dir="5400000" algn="t" rotWithShape="0">
                    <a:prstClr val="black">
                      <a:alpha val="2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2147" name="TextBox 2146">
                <a:extLst>
                  <a:ext uri="{FF2B5EF4-FFF2-40B4-BE49-F238E27FC236}">
                    <a16:creationId xmlns:a16="http://schemas.microsoft.com/office/drawing/2014/main" id="{8458F7EC-10F0-EA65-87DA-DBADB506EBCA}"/>
                  </a:ext>
                </a:extLst>
              </p:cNvPr>
              <p:cNvSpPr txBox="1"/>
              <p:nvPr/>
            </p:nvSpPr>
            <p:spPr>
              <a:xfrm>
                <a:off x="4009956" y="2951488"/>
                <a:ext cx="1116000" cy="54000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92D050"/>
                </a:solidFill>
                <a:prstDash val="solid"/>
              </a:ln>
              <a:effectLst>
                <a:outerShdw blurRad="96944" dist="111931" dir="5040000" algn="tl" rotWithShape="0">
                  <a:schemeClr val="accent1">
                    <a:lumMod val="50000"/>
                    <a:alpha val="1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>
                <a:defPPr>
                  <a:defRPr lang="ru-RU"/>
                </a:defPPr>
                <a:lvl1pPr>
                  <a:lnSpc>
                    <a:spcPct val="80000"/>
                  </a:lnSpc>
                  <a:defRPr sz="600" kern="0">
                    <a:latin typeface="SB Sans Text" panose="020B0503040504020204" pitchFamily="34" charset="-52"/>
                    <a:ea typeface="Roboto Slab" pitchFamily="2" charset="0"/>
                    <a:cs typeface="SB Sans Text" panose="020B0503040504020204" pitchFamily="34" charset="-52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…</a:t>
                </a:r>
              </a:p>
            </p:txBody>
          </p:sp>
        </p:grpSp>
        <p:grpSp>
          <p:nvGrpSpPr>
            <p:cNvPr id="2122" name="Группа 2121">
              <a:extLst>
                <a:ext uri="{FF2B5EF4-FFF2-40B4-BE49-F238E27FC236}">
                  <a16:creationId xmlns:a16="http://schemas.microsoft.com/office/drawing/2014/main" id="{82CF735E-0BD8-C0E8-C66E-64B2E23BF323}"/>
                </a:ext>
              </a:extLst>
            </p:cNvPr>
            <p:cNvGrpSpPr/>
            <p:nvPr/>
          </p:nvGrpSpPr>
          <p:grpSpPr>
            <a:xfrm>
              <a:off x="5720345" y="2090321"/>
              <a:ext cx="632893" cy="1025133"/>
              <a:chOff x="5720345" y="2090321"/>
              <a:chExt cx="632893" cy="1025133"/>
            </a:xfrm>
          </p:grpSpPr>
          <p:sp>
            <p:nvSpPr>
              <p:cNvPr id="2123" name="Звезда: 5 точек 2122">
                <a:extLst>
                  <a:ext uri="{FF2B5EF4-FFF2-40B4-BE49-F238E27FC236}">
                    <a16:creationId xmlns:a16="http://schemas.microsoft.com/office/drawing/2014/main" id="{22471262-068E-3051-911F-FCBFBAC9A44C}"/>
                  </a:ext>
                </a:extLst>
              </p:cNvPr>
              <p:cNvSpPr/>
              <p:nvPr/>
            </p:nvSpPr>
            <p:spPr>
              <a:xfrm>
                <a:off x="6288790" y="2090321"/>
                <a:ext cx="64448" cy="6444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endParaRPr>
              </a:p>
            </p:txBody>
          </p:sp>
          <p:sp>
            <p:nvSpPr>
              <p:cNvPr id="2124" name="Звезда: 5 точек 2123">
                <a:extLst>
                  <a:ext uri="{FF2B5EF4-FFF2-40B4-BE49-F238E27FC236}">
                    <a16:creationId xmlns:a16="http://schemas.microsoft.com/office/drawing/2014/main" id="{C8FE5976-659A-5356-6C66-81E68456E6BC}"/>
                  </a:ext>
                </a:extLst>
              </p:cNvPr>
              <p:cNvSpPr/>
              <p:nvPr/>
            </p:nvSpPr>
            <p:spPr>
              <a:xfrm>
                <a:off x="6288790" y="2331619"/>
                <a:ext cx="64448" cy="6444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endParaRPr>
              </a:p>
            </p:txBody>
          </p:sp>
          <p:sp>
            <p:nvSpPr>
              <p:cNvPr id="2125" name="Звезда: 5 точек 2124">
                <a:extLst>
                  <a:ext uri="{FF2B5EF4-FFF2-40B4-BE49-F238E27FC236}">
                    <a16:creationId xmlns:a16="http://schemas.microsoft.com/office/drawing/2014/main" id="{4ACD3C46-F512-A8A6-17E0-64347934F5B6}"/>
                  </a:ext>
                </a:extLst>
              </p:cNvPr>
              <p:cNvSpPr/>
              <p:nvPr/>
            </p:nvSpPr>
            <p:spPr>
              <a:xfrm>
                <a:off x="6288790" y="2566956"/>
                <a:ext cx="64448" cy="6444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endParaRPr>
              </a:p>
            </p:txBody>
          </p:sp>
          <p:sp>
            <p:nvSpPr>
              <p:cNvPr id="2126" name="Звезда: 5 точек 2125">
                <a:extLst>
                  <a:ext uri="{FF2B5EF4-FFF2-40B4-BE49-F238E27FC236}">
                    <a16:creationId xmlns:a16="http://schemas.microsoft.com/office/drawing/2014/main" id="{C691A096-2393-DCBB-D2CF-5B24AB4F99F3}"/>
                  </a:ext>
                </a:extLst>
              </p:cNvPr>
              <p:cNvSpPr/>
              <p:nvPr/>
            </p:nvSpPr>
            <p:spPr>
              <a:xfrm>
                <a:off x="6288790" y="3051006"/>
                <a:ext cx="64448" cy="6444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endParaRPr>
              </a:p>
            </p:txBody>
          </p:sp>
          <p:sp>
            <p:nvSpPr>
              <p:cNvPr id="2127" name="Звезда: 5 точек 2126">
                <a:extLst>
                  <a:ext uri="{FF2B5EF4-FFF2-40B4-BE49-F238E27FC236}">
                    <a16:creationId xmlns:a16="http://schemas.microsoft.com/office/drawing/2014/main" id="{50326670-B664-69F4-4BB3-CE0472E0445B}"/>
                  </a:ext>
                </a:extLst>
              </p:cNvPr>
              <p:cNvSpPr/>
              <p:nvPr/>
            </p:nvSpPr>
            <p:spPr>
              <a:xfrm>
                <a:off x="6288790" y="2806903"/>
                <a:ext cx="64448" cy="6444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endParaRPr>
              </a:p>
            </p:txBody>
          </p:sp>
          <p:sp>
            <p:nvSpPr>
              <p:cNvPr id="2130" name="Звезда: 5 точек 2129">
                <a:extLst>
                  <a:ext uri="{FF2B5EF4-FFF2-40B4-BE49-F238E27FC236}">
                    <a16:creationId xmlns:a16="http://schemas.microsoft.com/office/drawing/2014/main" id="{80F19A9B-BF5B-D878-AD72-68C314F931E3}"/>
                  </a:ext>
                </a:extLst>
              </p:cNvPr>
              <p:cNvSpPr/>
              <p:nvPr/>
            </p:nvSpPr>
            <p:spPr>
              <a:xfrm>
                <a:off x="5720345" y="2566956"/>
                <a:ext cx="64448" cy="6444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endParaRPr>
              </a:p>
            </p:txBody>
          </p:sp>
          <p:sp>
            <p:nvSpPr>
              <p:cNvPr id="2132" name="Звезда: 5 точек 2131">
                <a:extLst>
                  <a:ext uri="{FF2B5EF4-FFF2-40B4-BE49-F238E27FC236}">
                    <a16:creationId xmlns:a16="http://schemas.microsoft.com/office/drawing/2014/main" id="{88998687-4C2B-E5D6-0A86-9A0F677ACFCC}"/>
                  </a:ext>
                </a:extLst>
              </p:cNvPr>
              <p:cNvSpPr/>
              <p:nvPr/>
            </p:nvSpPr>
            <p:spPr>
              <a:xfrm>
                <a:off x="5720345" y="2806903"/>
                <a:ext cx="64448" cy="6444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endParaRPr>
              </a:p>
            </p:txBody>
          </p:sp>
        </p:grpSp>
      </p:grpSp>
      <p:grpSp>
        <p:nvGrpSpPr>
          <p:cNvPr id="2168" name="Группа 2167">
            <a:extLst>
              <a:ext uri="{FF2B5EF4-FFF2-40B4-BE49-F238E27FC236}">
                <a16:creationId xmlns:a16="http://schemas.microsoft.com/office/drawing/2014/main" id="{525EDBE8-3827-C802-BE28-49CB897EC22C}"/>
              </a:ext>
            </a:extLst>
          </p:cNvPr>
          <p:cNvGrpSpPr/>
          <p:nvPr/>
        </p:nvGrpSpPr>
        <p:grpSpPr>
          <a:xfrm>
            <a:off x="1928310" y="3817110"/>
            <a:ext cx="632893" cy="299785"/>
            <a:chOff x="1928310" y="3817110"/>
            <a:chExt cx="632893" cy="299785"/>
          </a:xfrm>
        </p:grpSpPr>
        <p:sp>
          <p:nvSpPr>
            <p:cNvPr id="2166" name="Звезда: 5 точек 2165">
              <a:extLst>
                <a:ext uri="{FF2B5EF4-FFF2-40B4-BE49-F238E27FC236}">
                  <a16:creationId xmlns:a16="http://schemas.microsoft.com/office/drawing/2014/main" id="{6E6706D4-C0DA-89A1-D110-8878579204B7}"/>
                </a:ext>
              </a:extLst>
            </p:cNvPr>
            <p:cNvSpPr/>
            <p:nvPr/>
          </p:nvSpPr>
          <p:spPr>
            <a:xfrm>
              <a:off x="2496755" y="3817110"/>
              <a:ext cx="64448" cy="64448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2167" name="Звезда: 5 точек 2166">
              <a:extLst>
                <a:ext uri="{FF2B5EF4-FFF2-40B4-BE49-F238E27FC236}">
                  <a16:creationId xmlns:a16="http://schemas.microsoft.com/office/drawing/2014/main" id="{0077F153-E25E-4F37-6D65-78343A15E876}"/>
                </a:ext>
              </a:extLst>
            </p:cNvPr>
            <p:cNvSpPr/>
            <p:nvPr/>
          </p:nvSpPr>
          <p:spPr>
            <a:xfrm>
              <a:off x="1928310" y="4052447"/>
              <a:ext cx="64448" cy="64448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</p:grpSp>
      <p:grpSp>
        <p:nvGrpSpPr>
          <p:cNvPr id="2171" name="Группа 2170">
            <a:extLst>
              <a:ext uri="{FF2B5EF4-FFF2-40B4-BE49-F238E27FC236}">
                <a16:creationId xmlns:a16="http://schemas.microsoft.com/office/drawing/2014/main" id="{3F5AA7E4-64D4-CED7-CF12-8874A2DF7FBC}"/>
              </a:ext>
            </a:extLst>
          </p:cNvPr>
          <p:cNvGrpSpPr/>
          <p:nvPr/>
        </p:nvGrpSpPr>
        <p:grpSpPr>
          <a:xfrm>
            <a:off x="4451254" y="4052447"/>
            <a:ext cx="632893" cy="64448"/>
            <a:chOff x="4451254" y="4052447"/>
            <a:chExt cx="632893" cy="64448"/>
          </a:xfrm>
        </p:grpSpPr>
        <p:sp>
          <p:nvSpPr>
            <p:cNvPr id="2169" name="Звезда: 5 точек 2168">
              <a:extLst>
                <a:ext uri="{FF2B5EF4-FFF2-40B4-BE49-F238E27FC236}">
                  <a16:creationId xmlns:a16="http://schemas.microsoft.com/office/drawing/2014/main" id="{FDCB295F-48F6-84A1-5CE9-13E2297CE95A}"/>
                </a:ext>
              </a:extLst>
            </p:cNvPr>
            <p:cNvSpPr/>
            <p:nvPr/>
          </p:nvSpPr>
          <p:spPr>
            <a:xfrm>
              <a:off x="5019699" y="4052447"/>
              <a:ext cx="64448" cy="64448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2170" name="Звезда: 5 точек 2169">
              <a:extLst>
                <a:ext uri="{FF2B5EF4-FFF2-40B4-BE49-F238E27FC236}">
                  <a16:creationId xmlns:a16="http://schemas.microsoft.com/office/drawing/2014/main" id="{E9C7CE5A-EE5F-DCCF-5DD4-770F4FCC8982}"/>
                </a:ext>
              </a:extLst>
            </p:cNvPr>
            <p:cNvSpPr/>
            <p:nvPr/>
          </p:nvSpPr>
          <p:spPr>
            <a:xfrm>
              <a:off x="4451254" y="4052447"/>
              <a:ext cx="64448" cy="64448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</p:grpSp>
      <p:grpSp>
        <p:nvGrpSpPr>
          <p:cNvPr id="2174" name="Группа 2173">
            <a:extLst>
              <a:ext uri="{FF2B5EF4-FFF2-40B4-BE49-F238E27FC236}">
                <a16:creationId xmlns:a16="http://schemas.microsoft.com/office/drawing/2014/main" id="{524A533D-55A7-A533-740C-B964C97D8F77}"/>
              </a:ext>
            </a:extLst>
          </p:cNvPr>
          <p:cNvGrpSpPr/>
          <p:nvPr/>
        </p:nvGrpSpPr>
        <p:grpSpPr>
          <a:xfrm>
            <a:off x="5727882" y="4292394"/>
            <a:ext cx="64448" cy="308551"/>
            <a:chOff x="5727882" y="4292394"/>
            <a:chExt cx="64448" cy="308551"/>
          </a:xfrm>
        </p:grpSpPr>
        <p:sp>
          <p:nvSpPr>
            <p:cNvPr id="2172" name="Звезда: 5 точек 2171">
              <a:extLst>
                <a:ext uri="{FF2B5EF4-FFF2-40B4-BE49-F238E27FC236}">
                  <a16:creationId xmlns:a16="http://schemas.microsoft.com/office/drawing/2014/main" id="{166C363C-E6A7-F9A4-E41A-7AA68D890AE5}"/>
                </a:ext>
              </a:extLst>
            </p:cNvPr>
            <p:cNvSpPr/>
            <p:nvPr/>
          </p:nvSpPr>
          <p:spPr>
            <a:xfrm>
              <a:off x="5727882" y="4536497"/>
              <a:ext cx="64448" cy="64448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2173" name="Звезда: 5 точек 2172">
              <a:extLst>
                <a:ext uri="{FF2B5EF4-FFF2-40B4-BE49-F238E27FC236}">
                  <a16:creationId xmlns:a16="http://schemas.microsoft.com/office/drawing/2014/main" id="{E30E9EBE-2C65-DE02-C995-8E0ACFBB2CEF}"/>
                </a:ext>
              </a:extLst>
            </p:cNvPr>
            <p:cNvSpPr/>
            <p:nvPr/>
          </p:nvSpPr>
          <p:spPr>
            <a:xfrm>
              <a:off x="5727882" y="4292394"/>
              <a:ext cx="64448" cy="64448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</p:grpSp>
      <p:grpSp>
        <p:nvGrpSpPr>
          <p:cNvPr id="2179" name="Группа 2178">
            <a:extLst>
              <a:ext uri="{FF2B5EF4-FFF2-40B4-BE49-F238E27FC236}">
                <a16:creationId xmlns:a16="http://schemas.microsoft.com/office/drawing/2014/main" id="{CB4E013C-E234-6C30-4CCE-47858B17597B}"/>
              </a:ext>
            </a:extLst>
          </p:cNvPr>
          <p:cNvGrpSpPr/>
          <p:nvPr/>
        </p:nvGrpSpPr>
        <p:grpSpPr>
          <a:xfrm>
            <a:off x="6990167" y="3575812"/>
            <a:ext cx="632893" cy="1025133"/>
            <a:chOff x="6990167" y="3575812"/>
            <a:chExt cx="632893" cy="1025133"/>
          </a:xfrm>
        </p:grpSpPr>
        <p:sp>
          <p:nvSpPr>
            <p:cNvPr id="2175" name="Звезда: 5 точек 2174">
              <a:extLst>
                <a:ext uri="{FF2B5EF4-FFF2-40B4-BE49-F238E27FC236}">
                  <a16:creationId xmlns:a16="http://schemas.microsoft.com/office/drawing/2014/main" id="{C529480A-1824-886A-096E-283FD2AB165E}"/>
                </a:ext>
              </a:extLst>
            </p:cNvPr>
            <p:cNvSpPr/>
            <p:nvPr/>
          </p:nvSpPr>
          <p:spPr>
            <a:xfrm>
              <a:off x="7558612" y="3575812"/>
              <a:ext cx="64448" cy="64448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2176" name="Звезда: 5 точек 2175">
              <a:extLst>
                <a:ext uri="{FF2B5EF4-FFF2-40B4-BE49-F238E27FC236}">
                  <a16:creationId xmlns:a16="http://schemas.microsoft.com/office/drawing/2014/main" id="{1819009F-DB17-D9DE-CADC-70695625EE82}"/>
                </a:ext>
              </a:extLst>
            </p:cNvPr>
            <p:cNvSpPr/>
            <p:nvPr/>
          </p:nvSpPr>
          <p:spPr>
            <a:xfrm>
              <a:off x="7558612" y="4536497"/>
              <a:ext cx="64448" cy="64448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2177" name="Звезда: 5 точек 2176">
              <a:extLst>
                <a:ext uri="{FF2B5EF4-FFF2-40B4-BE49-F238E27FC236}">
                  <a16:creationId xmlns:a16="http://schemas.microsoft.com/office/drawing/2014/main" id="{E7EAB68B-6233-133D-144F-1469F450830E}"/>
                </a:ext>
              </a:extLst>
            </p:cNvPr>
            <p:cNvSpPr/>
            <p:nvPr/>
          </p:nvSpPr>
          <p:spPr>
            <a:xfrm>
              <a:off x="6990167" y="3575812"/>
              <a:ext cx="64448" cy="64448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2178" name="Звезда: 5 точек 2177">
              <a:extLst>
                <a:ext uri="{FF2B5EF4-FFF2-40B4-BE49-F238E27FC236}">
                  <a16:creationId xmlns:a16="http://schemas.microsoft.com/office/drawing/2014/main" id="{200BC3F3-7D24-3461-221F-AEAFE035F102}"/>
                </a:ext>
              </a:extLst>
            </p:cNvPr>
            <p:cNvSpPr/>
            <p:nvPr/>
          </p:nvSpPr>
          <p:spPr>
            <a:xfrm>
              <a:off x="6990167" y="3817110"/>
              <a:ext cx="64448" cy="64448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</p:grpSp>
      <p:grpSp>
        <p:nvGrpSpPr>
          <p:cNvPr id="2188" name="Группа 2187">
            <a:extLst>
              <a:ext uri="{FF2B5EF4-FFF2-40B4-BE49-F238E27FC236}">
                <a16:creationId xmlns:a16="http://schemas.microsoft.com/office/drawing/2014/main" id="{2AAF8D30-3C17-B8C6-318C-3DDA3B1BC8FE}"/>
              </a:ext>
            </a:extLst>
          </p:cNvPr>
          <p:cNvGrpSpPr/>
          <p:nvPr/>
        </p:nvGrpSpPr>
        <p:grpSpPr>
          <a:xfrm>
            <a:off x="8250826" y="3575812"/>
            <a:ext cx="632893" cy="781030"/>
            <a:chOff x="8250826" y="3575812"/>
            <a:chExt cx="632893" cy="781030"/>
          </a:xfrm>
        </p:grpSpPr>
        <p:sp>
          <p:nvSpPr>
            <p:cNvPr id="2184" name="Звезда: 5 точек 2183">
              <a:extLst>
                <a:ext uri="{FF2B5EF4-FFF2-40B4-BE49-F238E27FC236}">
                  <a16:creationId xmlns:a16="http://schemas.microsoft.com/office/drawing/2014/main" id="{8794F930-9B9F-9A2F-564B-97E50F8391A0}"/>
                </a:ext>
              </a:extLst>
            </p:cNvPr>
            <p:cNvSpPr/>
            <p:nvPr/>
          </p:nvSpPr>
          <p:spPr>
            <a:xfrm>
              <a:off x="8819271" y="3575812"/>
              <a:ext cx="64448" cy="64448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2185" name="Звезда: 5 точек 2184">
              <a:extLst>
                <a:ext uri="{FF2B5EF4-FFF2-40B4-BE49-F238E27FC236}">
                  <a16:creationId xmlns:a16="http://schemas.microsoft.com/office/drawing/2014/main" id="{17B06655-1C65-89FD-2205-5241909938D1}"/>
                </a:ext>
              </a:extLst>
            </p:cNvPr>
            <p:cNvSpPr/>
            <p:nvPr/>
          </p:nvSpPr>
          <p:spPr>
            <a:xfrm>
              <a:off x="8819271" y="3817110"/>
              <a:ext cx="64448" cy="64448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2186" name="Звезда: 5 точек 2185">
              <a:extLst>
                <a:ext uri="{FF2B5EF4-FFF2-40B4-BE49-F238E27FC236}">
                  <a16:creationId xmlns:a16="http://schemas.microsoft.com/office/drawing/2014/main" id="{147DB7F9-7F22-293A-57DD-0281EB8EE044}"/>
                </a:ext>
              </a:extLst>
            </p:cNvPr>
            <p:cNvSpPr/>
            <p:nvPr/>
          </p:nvSpPr>
          <p:spPr>
            <a:xfrm>
              <a:off x="8819271" y="4292394"/>
              <a:ext cx="64448" cy="64448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2187" name="Звезда: 5 точек 2186">
              <a:extLst>
                <a:ext uri="{FF2B5EF4-FFF2-40B4-BE49-F238E27FC236}">
                  <a16:creationId xmlns:a16="http://schemas.microsoft.com/office/drawing/2014/main" id="{28107DBD-8D07-7A8B-A440-8D0B99FE10BC}"/>
                </a:ext>
              </a:extLst>
            </p:cNvPr>
            <p:cNvSpPr/>
            <p:nvPr/>
          </p:nvSpPr>
          <p:spPr>
            <a:xfrm>
              <a:off x="8250826" y="3575812"/>
              <a:ext cx="64448" cy="64448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</p:grpSp>
      <p:sp>
        <p:nvSpPr>
          <p:cNvPr id="2517" name="Знак ''плюс'' 2516">
            <a:extLst>
              <a:ext uri="{FF2B5EF4-FFF2-40B4-BE49-F238E27FC236}">
                <a16:creationId xmlns:a16="http://schemas.microsoft.com/office/drawing/2014/main" id="{F59DE844-23B6-5459-CEBB-020485800CC6}"/>
              </a:ext>
            </a:extLst>
          </p:cNvPr>
          <p:cNvSpPr/>
          <p:nvPr/>
        </p:nvSpPr>
        <p:spPr>
          <a:xfrm>
            <a:off x="4596724" y="819168"/>
            <a:ext cx="131934" cy="131934"/>
          </a:xfrm>
          <a:prstGeom prst="mathPlus">
            <a:avLst/>
          </a:prstGeom>
          <a:solidFill>
            <a:srgbClr val="9046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sp>
        <p:nvSpPr>
          <p:cNvPr id="2523" name="Полилиния: фигура 2522">
            <a:extLst>
              <a:ext uri="{FF2B5EF4-FFF2-40B4-BE49-F238E27FC236}">
                <a16:creationId xmlns:a16="http://schemas.microsoft.com/office/drawing/2014/main" id="{E71E5868-8329-F5BD-5ACB-DB436320E78C}"/>
              </a:ext>
            </a:extLst>
          </p:cNvPr>
          <p:cNvSpPr/>
          <p:nvPr/>
        </p:nvSpPr>
        <p:spPr>
          <a:xfrm>
            <a:off x="4622832" y="1046359"/>
            <a:ext cx="70339" cy="87063"/>
          </a:xfrm>
          <a:custGeom>
            <a:avLst/>
            <a:gdLst>
              <a:gd name="connsiteX0" fmla="*/ 0 w 70339"/>
              <a:gd name="connsiteY0" fmla="*/ 11828 h 87063"/>
              <a:gd name="connsiteX1" fmla="*/ 0 w 70339"/>
              <a:gd name="connsiteY1" fmla="*/ 43963 h 87063"/>
              <a:gd name="connsiteX2" fmla="*/ 14826 w 70339"/>
              <a:gd name="connsiteY2" fmla="*/ 72582 h 87063"/>
              <a:gd name="connsiteX3" fmla="*/ 35170 w 70339"/>
              <a:gd name="connsiteY3" fmla="*/ 87063 h 87063"/>
              <a:gd name="connsiteX4" fmla="*/ 55513 w 70339"/>
              <a:gd name="connsiteY4" fmla="*/ 72650 h 87063"/>
              <a:gd name="connsiteX5" fmla="*/ 70339 w 70339"/>
              <a:gd name="connsiteY5" fmla="*/ 44032 h 87063"/>
              <a:gd name="connsiteX6" fmla="*/ 70339 w 70339"/>
              <a:gd name="connsiteY6" fmla="*/ 11759 h 87063"/>
              <a:gd name="connsiteX7" fmla="*/ 67925 w 70339"/>
              <a:gd name="connsiteY7" fmla="*/ 8656 h 87063"/>
              <a:gd name="connsiteX8" fmla="*/ 37238 w 70339"/>
              <a:gd name="connsiteY8" fmla="*/ 381 h 87063"/>
              <a:gd name="connsiteX9" fmla="*/ 31308 w 70339"/>
              <a:gd name="connsiteY9" fmla="*/ 450 h 87063"/>
              <a:gd name="connsiteX10" fmla="*/ 2207 w 70339"/>
              <a:gd name="connsiteY10" fmla="*/ 8725 h 87063"/>
              <a:gd name="connsiteX11" fmla="*/ 0 w 70339"/>
              <a:gd name="connsiteY11" fmla="*/ 11828 h 8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339" h="87063">
                <a:moveTo>
                  <a:pt x="0" y="11828"/>
                </a:moveTo>
                <a:lnTo>
                  <a:pt x="0" y="43963"/>
                </a:lnTo>
                <a:cubicBezTo>
                  <a:pt x="0" y="55342"/>
                  <a:pt x="5517" y="66030"/>
                  <a:pt x="14826" y="72582"/>
                </a:cubicBezTo>
                <a:lnTo>
                  <a:pt x="35170" y="87063"/>
                </a:lnTo>
                <a:lnTo>
                  <a:pt x="55513" y="72650"/>
                </a:lnTo>
                <a:cubicBezTo>
                  <a:pt x="64822" y="66099"/>
                  <a:pt x="70339" y="55411"/>
                  <a:pt x="70339" y="44032"/>
                </a:cubicBezTo>
                <a:lnTo>
                  <a:pt x="70339" y="11759"/>
                </a:lnTo>
                <a:cubicBezTo>
                  <a:pt x="70339" y="10311"/>
                  <a:pt x="69374" y="9001"/>
                  <a:pt x="67925" y="8656"/>
                </a:cubicBezTo>
                <a:lnTo>
                  <a:pt x="37238" y="381"/>
                </a:lnTo>
                <a:cubicBezTo>
                  <a:pt x="35307" y="-171"/>
                  <a:pt x="33239" y="-102"/>
                  <a:pt x="31308" y="450"/>
                </a:cubicBezTo>
                <a:lnTo>
                  <a:pt x="2207" y="8725"/>
                </a:lnTo>
                <a:cubicBezTo>
                  <a:pt x="965" y="9139"/>
                  <a:pt x="0" y="10449"/>
                  <a:pt x="0" y="11828"/>
                </a:cubicBezTo>
                <a:close/>
              </a:path>
            </a:pathLst>
          </a:custGeom>
          <a:solidFill>
            <a:srgbClr val="4F81F6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grpSp>
        <p:nvGrpSpPr>
          <p:cNvPr id="2527" name="Рисунок 2525">
            <a:extLst>
              <a:ext uri="{FF2B5EF4-FFF2-40B4-BE49-F238E27FC236}">
                <a16:creationId xmlns:a16="http://schemas.microsoft.com/office/drawing/2014/main" id="{48862822-1174-6C1B-EFF3-E3DF49C8CDFC}"/>
              </a:ext>
            </a:extLst>
          </p:cNvPr>
          <p:cNvGrpSpPr/>
          <p:nvPr/>
        </p:nvGrpSpPr>
        <p:grpSpPr>
          <a:xfrm>
            <a:off x="5916570" y="825627"/>
            <a:ext cx="120854" cy="120855"/>
            <a:chOff x="5916570" y="808030"/>
            <a:chExt cx="120854" cy="120855"/>
          </a:xfrm>
        </p:grpSpPr>
        <p:sp>
          <p:nvSpPr>
            <p:cNvPr id="2529" name="Полилиния: фигура 2528">
              <a:extLst>
                <a:ext uri="{FF2B5EF4-FFF2-40B4-BE49-F238E27FC236}">
                  <a16:creationId xmlns:a16="http://schemas.microsoft.com/office/drawing/2014/main" id="{34F69FEE-A0FE-A399-CEB2-FE7074A47519}"/>
                </a:ext>
              </a:extLst>
            </p:cNvPr>
            <p:cNvSpPr/>
            <p:nvPr/>
          </p:nvSpPr>
          <p:spPr>
            <a:xfrm>
              <a:off x="5916570" y="808030"/>
              <a:ext cx="120854" cy="120855"/>
            </a:xfrm>
            <a:custGeom>
              <a:avLst/>
              <a:gdLst>
                <a:gd name="connsiteX0" fmla="*/ 60427 w 120854"/>
                <a:gd name="connsiteY0" fmla="*/ 120856 h 120855"/>
                <a:gd name="connsiteX1" fmla="*/ 120854 w 120854"/>
                <a:gd name="connsiteY1" fmla="*/ 60428 h 120855"/>
                <a:gd name="connsiteX2" fmla="*/ 60427 w 120854"/>
                <a:gd name="connsiteY2" fmla="*/ 1 h 120855"/>
                <a:gd name="connsiteX3" fmla="*/ 0 w 120854"/>
                <a:gd name="connsiteY3" fmla="*/ 60224 h 120855"/>
                <a:gd name="connsiteX4" fmla="*/ 60427 w 120854"/>
                <a:gd name="connsiteY4" fmla="*/ 120856 h 1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854" h="120855">
                  <a:moveTo>
                    <a:pt x="60427" y="120856"/>
                  </a:moveTo>
                  <a:cubicBezTo>
                    <a:pt x="93703" y="120856"/>
                    <a:pt x="120854" y="93704"/>
                    <a:pt x="120854" y="60428"/>
                  </a:cubicBezTo>
                  <a:cubicBezTo>
                    <a:pt x="120854" y="27153"/>
                    <a:pt x="93703" y="1"/>
                    <a:pt x="60427" y="1"/>
                  </a:cubicBezTo>
                  <a:cubicBezTo>
                    <a:pt x="27151" y="-203"/>
                    <a:pt x="0" y="26948"/>
                    <a:pt x="0" y="60224"/>
                  </a:cubicBezTo>
                  <a:cubicBezTo>
                    <a:pt x="0" y="93704"/>
                    <a:pt x="27151" y="120856"/>
                    <a:pt x="60427" y="120856"/>
                  </a:cubicBezTo>
                  <a:close/>
                </a:path>
              </a:pathLst>
            </a:custGeom>
            <a:solidFill>
              <a:srgbClr val="3E80DF"/>
            </a:solidFill>
            <a:ln w="19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sp>
          <p:nvSpPr>
            <p:cNvPr id="2530" name="Полилиния: фигура 2529">
              <a:extLst>
                <a:ext uri="{FF2B5EF4-FFF2-40B4-BE49-F238E27FC236}">
                  <a16:creationId xmlns:a16="http://schemas.microsoft.com/office/drawing/2014/main" id="{9EDEDABF-7E49-FBBA-3A68-77CF3C9B7E39}"/>
                </a:ext>
              </a:extLst>
            </p:cNvPr>
            <p:cNvSpPr/>
            <p:nvPr/>
          </p:nvSpPr>
          <p:spPr>
            <a:xfrm>
              <a:off x="5951683" y="837224"/>
              <a:ext cx="55527" cy="62672"/>
            </a:xfrm>
            <a:custGeom>
              <a:avLst/>
              <a:gdLst>
                <a:gd name="connsiteX0" fmla="*/ 33480 w 55527"/>
                <a:gd name="connsiteY0" fmla="*/ 52670 h 62672"/>
                <a:gd name="connsiteX1" fmla="*/ 19598 w 55527"/>
                <a:gd name="connsiteY1" fmla="*/ 52670 h 62672"/>
                <a:gd name="connsiteX2" fmla="*/ 19598 w 55527"/>
                <a:gd name="connsiteY2" fmla="*/ 62673 h 62672"/>
                <a:gd name="connsiteX3" fmla="*/ 8778 w 55527"/>
                <a:gd name="connsiteY3" fmla="*/ 62673 h 62672"/>
                <a:gd name="connsiteX4" fmla="*/ 8778 w 55527"/>
                <a:gd name="connsiteY4" fmla="*/ 52670 h 62672"/>
                <a:gd name="connsiteX5" fmla="*/ 0 w 55527"/>
                <a:gd name="connsiteY5" fmla="*/ 52670 h 62672"/>
                <a:gd name="connsiteX6" fmla="*/ 0 w 55527"/>
                <a:gd name="connsiteY6" fmla="*/ 43891 h 62672"/>
                <a:gd name="connsiteX7" fmla="*/ 8778 w 55527"/>
                <a:gd name="connsiteY7" fmla="*/ 43891 h 62672"/>
                <a:gd name="connsiteX8" fmla="*/ 8778 w 55527"/>
                <a:gd name="connsiteY8" fmla="*/ 39400 h 62672"/>
                <a:gd name="connsiteX9" fmla="*/ 0 w 55527"/>
                <a:gd name="connsiteY9" fmla="*/ 39400 h 62672"/>
                <a:gd name="connsiteX10" fmla="*/ 0 w 55527"/>
                <a:gd name="connsiteY10" fmla="*/ 30622 h 62672"/>
                <a:gd name="connsiteX11" fmla="*/ 8778 w 55527"/>
                <a:gd name="connsiteY11" fmla="*/ 30622 h 62672"/>
                <a:gd name="connsiteX12" fmla="*/ 8778 w 55527"/>
                <a:gd name="connsiteY12" fmla="*/ 0 h 62672"/>
                <a:gd name="connsiteX13" fmla="*/ 32868 w 55527"/>
                <a:gd name="connsiteY13" fmla="*/ 0 h 62672"/>
                <a:gd name="connsiteX14" fmla="*/ 49403 w 55527"/>
                <a:gd name="connsiteY14" fmla="*/ 5512 h 62672"/>
                <a:gd name="connsiteX15" fmla="*/ 55528 w 55527"/>
                <a:gd name="connsiteY15" fmla="*/ 20006 h 62672"/>
                <a:gd name="connsiteX16" fmla="*/ 49607 w 55527"/>
                <a:gd name="connsiteY16" fmla="*/ 34297 h 62672"/>
                <a:gd name="connsiteX17" fmla="*/ 33276 w 55527"/>
                <a:gd name="connsiteY17" fmla="*/ 39604 h 62672"/>
                <a:gd name="connsiteX18" fmla="*/ 19598 w 55527"/>
                <a:gd name="connsiteY18" fmla="*/ 39604 h 62672"/>
                <a:gd name="connsiteX19" fmla="*/ 19598 w 55527"/>
                <a:gd name="connsiteY19" fmla="*/ 43891 h 62672"/>
                <a:gd name="connsiteX20" fmla="*/ 33480 w 55527"/>
                <a:gd name="connsiteY20" fmla="*/ 43891 h 62672"/>
                <a:gd name="connsiteX21" fmla="*/ 33480 w 55527"/>
                <a:gd name="connsiteY21" fmla="*/ 52670 h 62672"/>
                <a:gd name="connsiteX22" fmla="*/ 19598 w 55527"/>
                <a:gd name="connsiteY22" fmla="*/ 30418 h 62672"/>
                <a:gd name="connsiteX23" fmla="*/ 32663 w 55527"/>
                <a:gd name="connsiteY23" fmla="*/ 30418 h 62672"/>
                <a:gd name="connsiteX24" fmla="*/ 41646 w 55527"/>
                <a:gd name="connsiteY24" fmla="*/ 27764 h 62672"/>
                <a:gd name="connsiteX25" fmla="*/ 44708 w 55527"/>
                <a:gd name="connsiteY25" fmla="*/ 19598 h 62672"/>
                <a:gd name="connsiteX26" fmla="*/ 41646 w 55527"/>
                <a:gd name="connsiteY26" fmla="*/ 11636 h 62672"/>
                <a:gd name="connsiteX27" fmla="*/ 33276 w 55527"/>
                <a:gd name="connsiteY27" fmla="*/ 8370 h 62672"/>
                <a:gd name="connsiteX28" fmla="*/ 19598 w 55527"/>
                <a:gd name="connsiteY28" fmla="*/ 8370 h 62672"/>
                <a:gd name="connsiteX29" fmla="*/ 19598 w 55527"/>
                <a:gd name="connsiteY29" fmla="*/ 30418 h 6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527" h="62672">
                  <a:moveTo>
                    <a:pt x="33480" y="52670"/>
                  </a:moveTo>
                  <a:lnTo>
                    <a:pt x="19598" y="52670"/>
                  </a:lnTo>
                  <a:lnTo>
                    <a:pt x="19598" y="62673"/>
                  </a:lnTo>
                  <a:lnTo>
                    <a:pt x="8778" y="62673"/>
                  </a:lnTo>
                  <a:lnTo>
                    <a:pt x="8778" y="52670"/>
                  </a:lnTo>
                  <a:lnTo>
                    <a:pt x="0" y="52670"/>
                  </a:lnTo>
                  <a:lnTo>
                    <a:pt x="0" y="43891"/>
                  </a:lnTo>
                  <a:lnTo>
                    <a:pt x="8778" y="43891"/>
                  </a:lnTo>
                  <a:lnTo>
                    <a:pt x="8778" y="39400"/>
                  </a:lnTo>
                  <a:lnTo>
                    <a:pt x="0" y="39400"/>
                  </a:lnTo>
                  <a:lnTo>
                    <a:pt x="0" y="30622"/>
                  </a:lnTo>
                  <a:lnTo>
                    <a:pt x="8778" y="30622"/>
                  </a:lnTo>
                  <a:lnTo>
                    <a:pt x="8778" y="0"/>
                  </a:lnTo>
                  <a:lnTo>
                    <a:pt x="32868" y="0"/>
                  </a:lnTo>
                  <a:cubicBezTo>
                    <a:pt x="39808" y="0"/>
                    <a:pt x="45320" y="1837"/>
                    <a:pt x="49403" y="5512"/>
                  </a:cubicBezTo>
                  <a:cubicBezTo>
                    <a:pt x="53486" y="9187"/>
                    <a:pt x="55528" y="13882"/>
                    <a:pt x="55528" y="20006"/>
                  </a:cubicBezTo>
                  <a:cubicBezTo>
                    <a:pt x="55528" y="26131"/>
                    <a:pt x="53486" y="30826"/>
                    <a:pt x="49607" y="34297"/>
                  </a:cubicBezTo>
                  <a:cubicBezTo>
                    <a:pt x="45729" y="37767"/>
                    <a:pt x="40217" y="39604"/>
                    <a:pt x="33276" y="39604"/>
                  </a:cubicBezTo>
                  <a:lnTo>
                    <a:pt x="19598" y="39604"/>
                  </a:lnTo>
                  <a:lnTo>
                    <a:pt x="19598" y="43891"/>
                  </a:lnTo>
                  <a:lnTo>
                    <a:pt x="33480" y="43891"/>
                  </a:lnTo>
                  <a:lnTo>
                    <a:pt x="33480" y="52670"/>
                  </a:lnTo>
                  <a:close/>
                  <a:moveTo>
                    <a:pt x="19598" y="30418"/>
                  </a:moveTo>
                  <a:lnTo>
                    <a:pt x="32663" y="30418"/>
                  </a:lnTo>
                  <a:cubicBezTo>
                    <a:pt x="36542" y="30418"/>
                    <a:pt x="39604" y="29601"/>
                    <a:pt x="41646" y="27764"/>
                  </a:cubicBezTo>
                  <a:cubicBezTo>
                    <a:pt x="43687" y="25927"/>
                    <a:pt x="44708" y="23273"/>
                    <a:pt x="44708" y="19598"/>
                  </a:cubicBezTo>
                  <a:cubicBezTo>
                    <a:pt x="44708" y="16332"/>
                    <a:pt x="43687" y="13678"/>
                    <a:pt x="41646" y="11636"/>
                  </a:cubicBezTo>
                  <a:cubicBezTo>
                    <a:pt x="39604" y="9595"/>
                    <a:pt x="36746" y="8574"/>
                    <a:pt x="33276" y="8370"/>
                  </a:cubicBezTo>
                  <a:lnTo>
                    <a:pt x="19598" y="8370"/>
                  </a:lnTo>
                  <a:lnTo>
                    <a:pt x="19598" y="30418"/>
                  </a:lnTo>
                  <a:close/>
                </a:path>
              </a:pathLst>
            </a:custGeom>
            <a:solidFill>
              <a:srgbClr val="FFFFFF"/>
            </a:solidFill>
            <a:ln w="19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</p:grpSp>
      <p:pic>
        <p:nvPicPr>
          <p:cNvPr id="2532" name="Рисунок 2531">
            <a:extLst>
              <a:ext uri="{FF2B5EF4-FFF2-40B4-BE49-F238E27FC236}">
                <a16:creationId xmlns:a16="http://schemas.microsoft.com/office/drawing/2014/main" id="{3A02CFDC-B185-AE9A-E732-182DB8259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34492" y="1029589"/>
            <a:ext cx="79188" cy="106904"/>
          </a:xfrm>
          <a:prstGeom prst="rect">
            <a:avLst/>
          </a:prstGeom>
        </p:spPr>
      </p:pic>
      <p:pic>
        <p:nvPicPr>
          <p:cNvPr id="2534" name="Рисунок 2533">
            <a:extLst>
              <a:ext uri="{FF2B5EF4-FFF2-40B4-BE49-F238E27FC236}">
                <a16:creationId xmlns:a16="http://schemas.microsoft.com/office/drawing/2014/main" id="{9846902F-A88C-648C-D790-9779F999A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3757" y="1036480"/>
            <a:ext cx="139680" cy="108000"/>
          </a:xfrm>
          <a:prstGeom prst="rect">
            <a:avLst/>
          </a:prstGeom>
        </p:spPr>
      </p:pic>
      <p:pic>
        <p:nvPicPr>
          <p:cNvPr id="2538" name="Рисунок 2537">
            <a:extLst>
              <a:ext uri="{FF2B5EF4-FFF2-40B4-BE49-F238E27FC236}">
                <a16:creationId xmlns:a16="http://schemas.microsoft.com/office/drawing/2014/main" id="{DEDFC759-062E-888F-4D23-444FC039F0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15528" y="828132"/>
            <a:ext cx="99555" cy="142092"/>
          </a:xfrm>
          <a:prstGeom prst="rect">
            <a:avLst/>
          </a:prstGeom>
        </p:spPr>
      </p:pic>
      <p:pic>
        <p:nvPicPr>
          <p:cNvPr id="2540" name="Рисунок 2539">
            <a:extLst>
              <a:ext uri="{FF2B5EF4-FFF2-40B4-BE49-F238E27FC236}">
                <a16:creationId xmlns:a16="http://schemas.microsoft.com/office/drawing/2014/main" id="{56898516-4880-F266-D49F-BC39DC4D43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72156" y="1037171"/>
            <a:ext cx="114727" cy="103520"/>
          </a:xfrm>
          <a:prstGeom prst="rect">
            <a:avLst/>
          </a:prstGeom>
        </p:spPr>
      </p:pic>
      <p:pic>
        <p:nvPicPr>
          <p:cNvPr id="2542" name="Рисунок 2541">
            <a:extLst>
              <a:ext uri="{FF2B5EF4-FFF2-40B4-BE49-F238E27FC236}">
                <a16:creationId xmlns:a16="http://schemas.microsoft.com/office/drawing/2014/main" id="{329921AE-60D2-3E51-058B-18739C50D8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65796" y="817489"/>
            <a:ext cx="144862" cy="130213"/>
          </a:xfrm>
          <a:prstGeom prst="rect">
            <a:avLst/>
          </a:prstGeom>
        </p:spPr>
      </p:pic>
      <p:grpSp>
        <p:nvGrpSpPr>
          <p:cNvPr id="2548" name="Группа 2547">
            <a:extLst>
              <a:ext uri="{FF2B5EF4-FFF2-40B4-BE49-F238E27FC236}">
                <a16:creationId xmlns:a16="http://schemas.microsoft.com/office/drawing/2014/main" id="{54253053-0ED9-D526-41D4-515FA0D46E24}"/>
              </a:ext>
            </a:extLst>
          </p:cNvPr>
          <p:cNvGrpSpPr/>
          <p:nvPr/>
        </p:nvGrpSpPr>
        <p:grpSpPr>
          <a:xfrm>
            <a:off x="9466353" y="821161"/>
            <a:ext cx="130989" cy="130989"/>
            <a:chOff x="8044243" y="1353883"/>
            <a:chExt cx="504825" cy="504825"/>
          </a:xfrm>
        </p:grpSpPr>
        <p:sp>
          <p:nvSpPr>
            <p:cNvPr id="2543" name="Полилиния: фигура 2542">
              <a:extLst>
                <a:ext uri="{FF2B5EF4-FFF2-40B4-BE49-F238E27FC236}">
                  <a16:creationId xmlns:a16="http://schemas.microsoft.com/office/drawing/2014/main" id="{683A0457-23E9-ED26-420A-733EF08463EC}"/>
                </a:ext>
              </a:extLst>
            </p:cNvPr>
            <p:cNvSpPr/>
            <p:nvPr/>
          </p:nvSpPr>
          <p:spPr>
            <a:xfrm>
              <a:off x="8044243" y="1353883"/>
              <a:ext cx="504825" cy="504825"/>
            </a:xfrm>
            <a:custGeom>
              <a:avLst/>
              <a:gdLst>
                <a:gd name="connsiteX0" fmla="*/ 504825 w 504825"/>
                <a:gd name="connsiteY0" fmla="*/ 252413 h 504825"/>
                <a:gd name="connsiteX1" fmla="*/ 252413 w 504825"/>
                <a:gd name="connsiteY1" fmla="*/ 504825 h 504825"/>
                <a:gd name="connsiteX2" fmla="*/ 0 w 504825"/>
                <a:gd name="connsiteY2" fmla="*/ 252413 h 504825"/>
                <a:gd name="connsiteX3" fmla="*/ 252413 w 504825"/>
                <a:gd name="connsiteY3" fmla="*/ 0 h 504825"/>
                <a:gd name="connsiteX4" fmla="*/ 504825 w 504825"/>
                <a:gd name="connsiteY4" fmla="*/ 252413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5" h="504825">
                  <a:moveTo>
                    <a:pt x="504825" y="252413"/>
                  </a:moveTo>
                  <a:cubicBezTo>
                    <a:pt x="504825" y="391816"/>
                    <a:pt x="391816" y="504825"/>
                    <a:pt x="252413" y="504825"/>
                  </a:cubicBezTo>
                  <a:cubicBezTo>
                    <a:pt x="113009" y="504825"/>
                    <a:pt x="0" y="391816"/>
                    <a:pt x="0" y="252413"/>
                  </a:cubicBezTo>
                  <a:cubicBezTo>
                    <a:pt x="0" y="113009"/>
                    <a:pt x="113009" y="0"/>
                    <a:pt x="252413" y="0"/>
                  </a:cubicBezTo>
                  <a:cubicBezTo>
                    <a:pt x="391816" y="0"/>
                    <a:pt x="504825" y="113009"/>
                    <a:pt x="504825" y="252413"/>
                  </a:cubicBezTo>
                  <a:close/>
                </a:path>
              </a:pathLst>
            </a:custGeom>
            <a:solidFill>
              <a:srgbClr val="3E80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endParaRPr>
            </a:p>
          </p:txBody>
        </p:sp>
        <p:grpSp>
          <p:nvGrpSpPr>
            <p:cNvPr id="2544" name="Рисунок 196">
              <a:extLst>
                <a:ext uri="{FF2B5EF4-FFF2-40B4-BE49-F238E27FC236}">
                  <a16:creationId xmlns:a16="http://schemas.microsoft.com/office/drawing/2014/main" id="{ACDAA5FF-649B-23A2-F0D8-F32585CF827D}"/>
                </a:ext>
              </a:extLst>
            </p:cNvPr>
            <p:cNvGrpSpPr/>
            <p:nvPr/>
          </p:nvGrpSpPr>
          <p:grpSpPr>
            <a:xfrm>
              <a:off x="8139493" y="1440469"/>
              <a:ext cx="313372" cy="333465"/>
              <a:chOff x="8139493" y="1440469"/>
              <a:chExt cx="313372" cy="333465"/>
            </a:xfrm>
            <a:solidFill>
              <a:srgbClr val="FFFFFF"/>
            </a:solidFill>
          </p:grpSpPr>
          <p:sp>
            <p:nvSpPr>
              <p:cNvPr id="2545" name="Полилиния: фигура 2544">
                <a:extLst>
                  <a:ext uri="{FF2B5EF4-FFF2-40B4-BE49-F238E27FC236}">
                    <a16:creationId xmlns:a16="http://schemas.microsoft.com/office/drawing/2014/main" id="{C2DA7F66-33E3-CC1E-EBC3-9CE3F204F71B}"/>
                  </a:ext>
                </a:extLst>
              </p:cNvPr>
              <p:cNvSpPr/>
              <p:nvPr/>
            </p:nvSpPr>
            <p:spPr>
              <a:xfrm>
                <a:off x="8362183" y="1677538"/>
                <a:ext cx="43251" cy="43251"/>
              </a:xfrm>
              <a:custGeom>
                <a:avLst/>
                <a:gdLst>
                  <a:gd name="connsiteX0" fmla="*/ 24959 w 43251"/>
                  <a:gd name="connsiteY0" fmla="*/ 194 h 43251"/>
                  <a:gd name="connsiteX1" fmla="*/ 194 w 43251"/>
                  <a:gd name="connsiteY1" fmla="*/ 24959 h 43251"/>
                  <a:gd name="connsiteX2" fmla="*/ 18292 w 43251"/>
                  <a:gd name="connsiteY2" fmla="*/ 43057 h 43251"/>
                  <a:gd name="connsiteX3" fmla="*/ 43057 w 43251"/>
                  <a:gd name="connsiteY3" fmla="*/ 18292 h 43251"/>
                  <a:gd name="connsiteX4" fmla="*/ 24959 w 43251"/>
                  <a:gd name="connsiteY4" fmla="*/ 194 h 43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51" h="43251">
                    <a:moveTo>
                      <a:pt x="24959" y="194"/>
                    </a:moveTo>
                    <a:cubicBezTo>
                      <a:pt x="10672" y="-1711"/>
                      <a:pt x="-1711" y="10672"/>
                      <a:pt x="194" y="24959"/>
                    </a:cubicBezTo>
                    <a:cubicBezTo>
                      <a:pt x="1147" y="33532"/>
                      <a:pt x="8767" y="41152"/>
                      <a:pt x="18292" y="43057"/>
                    </a:cubicBezTo>
                    <a:cubicBezTo>
                      <a:pt x="32579" y="44962"/>
                      <a:pt x="44962" y="32579"/>
                      <a:pt x="43057" y="18292"/>
                    </a:cubicBezTo>
                    <a:cubicBezTo>
                      <a:pt x="41152" y="8767"/>
                      <a:pt x="33532" y="1147"/>
                      <a:pt x="24959" y="194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endParaRPr>
              </a:p>
            </p:txBody>
          </p:sp>
          <p:sp>
            <p:nvSpPr>
              <p:cNvPr id="2546" name="Полилиния: фигура 2545">
                <a:extLst>
                  <a:ext uri="{FF2B5EF4-FFF2-40B4-BE49-F238E27FC236}">
                    <a16:creationId xmlns:a16="http://schemas.microsoft.com/office/drawing/2014/main" id="{E2625977-DF83-BF49-957B-D3157517F729}"/>
                  </a:ext>
                </a:extLst>
              </p:cNvPr>
              <p:cNvSpPr/>
              <p:nvPr/>
            </p:nvSpPr>
            <p:spPr>
              <a:xfrm>
                <a:off x="8231885" y="1440469"/>
                <a:ext cx="132397" cy="51525"/>
              </a:xfrm>
              <a:custGeom>
                <a:avLst/>
                <a:gdLst>
                  <a:gd name="connsiteX0" fmla="*/ 109538 w 132397"/>
                  <a:gd name="connsiteY0" fmla="*/ 30571 h 51525"/>
                  <a:gd name="connsiteX1" fmla="*/ 90488 w 132397"/>
                  <a:gd name="connsiteY1" fmla="*/ 30571 h 51525"/>
                  <a:gd name="connsiteX2" fmla="*/ 80010 w 132397"/>
                  <a:gd name="connsiteY2" fmla="*/ 20093 h 51525"/>
                  <a:gd name="connsiteX3" fmla="*/ 80010 w 132397"/>
                  <a:gd name="connsiteY3" fmla="*/ 15331 h 51525"/>
                  <a:gd name="connsiteX4" fmla="*/ 65723 w 132397"/>
                  <a:gd name="connsiteY4" fmla="*/ 91 h 51525"/>
                  <a:gd name="connsiteX5" fmla="*/ 50482 w 132397"/>
                  <a:gd name="connsiteY5" fmla="*/ 14378 h 51525"/>
                  <a:gd name="connsiteX6" fmla="*/ 50482 w 132397"/>
                  <a:gd name="connsiteY6" fmla="*/ 20093 h 51525"/>
                  <a:gd name="connsiteX7" fmla="*/ 40005 w 132397"/>
                  <a:gd name="connsiteY7" fmla="*/ 30571 h 51525"/>
                  <a:gd name="connsiteX8" fmla="*/ 20955 w 132397"/>
                  <a:gd name="connsiteY8" fmla="*/ 30571 h 51525"/>
                  <a:gd name="connsiteX9" fmla="*/ 0 w 132397"/>
                  <a:gd name="connsiteY9" fmla="*/ 51526 h 51525"/>
                  <a:gd name="connsiteX10" fmla="*/ 132397 w 132397"/>
                  <a:gd name="connsiteY10" fmla="*/ 51526 h 51525"/>
                  <a:gd name="connsiteX11" fmla="*/ 109538 w 132397"/>
                  <a:gd name="connsiteY11" fmla="*/ 30571 h 5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397" h="51525">
                    <a:moveTo>
                      <a:pt x="109538" y="30571"/>
                    </a:moveTo>
                    <a:lnTo>
                      <a:pt x="90488" y="30571"/>
                    </a:lnTo>
                    <a:cubicBezTo>
                      <a:pt x="84773" y="30571"/>
                      <a:pt x="80010" y="25808"/>
                      <a:pt x="80010" y="20093"/>
                    </a:cubicBezTo>
                    <a:lnTo>
                      <a:pt x="80010" y="15331"/>
                    </a:lnTo>
                    <a:cubicBezTo>
                      <a:pt x="80010" y="7711"/>
                      <a:pt x="74295" y="91"/>
                      <a:pt x="65723" y="91"/>
                    </a:cubicBezTo>
                    <a:cubicBezTo>
                      <a:pt x="57150" y="-862"/>
                      <a:pt x="50482" y="5806"/>
                      <a:pt x="50482" y="14378"/>
                    </a:cubicBezTo>
                    <a:lnTo>
                      <a:pt x="50482" y="20093"/>
                    </a:lnTo>
                    <a:cubicBezTo>
                      <a:pt x="50482" y="25808"/>
                      <a:pt x="45720" y="30571"/>
                      <a:pt x="40005" y="30571"/>
                    </a:cubicBezTo>
                    <a:lnTo>
                      <a:pt x="20955" y="30571"/>
                    </a:lnTo>
                    <a:cubicBezTo>
                      <a:pt x="9525" y="30571"/>
                      <a:pt x="0" y="40096"/>
                      <a:pt x="0" y="51526"/>
                    </a:cubicBezTo>
                    <a:lnTo>
                      <a:pt x="132397" y="51526"/>
                    </a:lnTo>
                    <a:cubicBezTo>
                      <a:pt x="131445" y="40096"/>
                      <a:pt x="121920" y="30571"/>
                      <a:pt x="109538" y="30571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endParaRPr>
              </a:p>
            </p:txBody>
          </p:sp>
          <p:sp>
            <p:nvSpPr>
              <p:cNvPr id="2547" name="Полилиния: фигура 2546">
                <a:extLst>
                  <a:ext uri="{FF2B5EF4-FFF2-40B4-BE49-F238E27FC236}">
                    <a16:creationId xmlns:a16="http://schemas.microsoft.com/office/drawing/2014/main" id="{FADC043E-DB59-922A-F823-3B521F4345FD}"/>
                  </a:ext>
                </a:extLst>
              </p:cNvPr>
              <p:cNvSpPr/>
              <p:nvPr/>
            </p:nvSpPr>
            <p:spPr>
              <a:xfrm>
                <a:off x="8139493" y="1500567"/>
                <a:ext cx="313372" cy="273367"/>
              </a:xfrm>
              <a:custGeom>
                <a:avLst/>
                <a:gdLst>
                  <a:gd name="connsiteX0" fmla="*/ 237173 w 313372"/>
                  <a:gd name="connsiteY0" fmla="*/ 45720 h 273367"/>
                  <a:gd name="connsiteX1" fmla="*/ 207645 w 313372"/>
                  <a:gd name="connsiteY1" fmla="*/ 70485 h 273367"/>
                  <a:gd name="connsiteX2" fmla="*/ 200978 w 313372"/>
                  <a:gd name="connsiteY2" fmla="*/ 103823 h 273367"/>
                  <a:gd name="connsiteX3" fmla="*/ 192405 w 313372"/>
                  <a:gd name="connsiteY3" fmla="*/ 111443 h 273367"/>
                  <a:gd name="connsiteX4" fmla="*/ 182880 w 313372"/>
                  <a:gd name="connsiteY4" fmla="*/ 101918 h 273367"/>
                  <a:gd name="connsiteX5" fmla="*/ 184785 w 313372"/>
                  <a:gd name="connsiteY5" fmla="*/ 76200 h 273367"/>
                  <a:gd name="connsiteX6" fmla="*/ 251460 w 313372"/>
                  <a:gd name="connsiteY6" fmla="*/ 27622 h 273367"/>
                  <a:gd name="connsiteX7" fmla="*/ 223838 w 313372"/>
                  <a:gd name="connsiteY7" fmla="*/ 0 h 273367"/>
                  <a:gd name="connsiteX8" fmla="*/ 200978 w 313372"/>
                  <a:gd name="connsiteY8" fmla="*/ 0 h 273367"/>
                  <a:gd name="connsiteX9" fmla="*/ 182880 w 313372"/>
                  <a:gd name="connsiteY9" fmla="*/ 18097 h 273367"/>
                  <a:gd name="connsiteX10" fmla="*/ 182880 w 313372"/>
                  <a:gd name="connsiteY10" fmla="*/ 18097 h 273367"/>
                  <a:gd name="connsiteX11" fmla="*/ 157163 w 313372"/>
                  <a:gd name="connsiteY11" fmla="*/ 40958 h 273367"/>
                  <a:gd name="connsiteX12" fmla="*/ 131445 w 313372"/>
                  <a:gd name="connsiteY12" fmla="*/ 18097 h 273367"/>
                  <a:gd name="connsiteX13" fmla="*/ 131445 w 313372"/>
                  <a:gd name="connsiteY13" fmla="*/ 18097 h 273367"/>
                  <a:gd name="connsiteX14" fmla="*/ 113348 w 313372"/>
                  <a:gd name="connsiteY14" fmla="*/ 0 h 273367"/>
                  <a:gd name="connsiteX15" fmla="*/ 90488 w 313372"/>
                  <a:gd name="connsiteY15" fmla="*/ 0 h 273367"/>
                  <a:gd name="connsiteX16" fmla="*/ 62865 w 313372"/>
                  <a:gd name="connsiteY16" fmla="*/ 27622 h 273367"/>
                  <a:gd name="connsiteX17" fmla="*/ 129540 w 313372"/>
                  <a:gd name="connsiteY17" fmla="*/ 76200 h 273367"/>
                  <a:gd name="connsiteX18" fmla="*/ 131445 w 313372"/>
                  <a:gd name="connsiteY18" fmla="*/ 101918 h 273367"/>
                  <a:gd name="connsiteX19" fmla="*/ 124778 w 313372"/>
                  <a:gd name="connsiteY19" fmla="*/ 111443 h 273367"/>
                  <a:gd name="connsiteX20" fmla="*/ 113348 w 313372"/>
                  <a:gd name="connsiteY20" fmla="*/ 103823 h 273367"/>
                  <a:gd name="connsiteX21" fmla="*/ 109538 w 313372"/>
                  <a:gd name="connsiteY21" fmla="*/ 82868 h 273367"/>
                  <a:gd name="connsiteX22" fmla="*/ 62865 w 313372"/>
                  <a:gd name="connsiteY22" fmla="*/ 43815 h 273367"/>
                  <a:gd name="connsiteX23" fmla="*/ 0 w 313372"/>
                  <a:gd name="connsiteY23" fmla="*/ 43815 h 273367"/>
                  <a:gd name="connsiteX24" fmla="*/ 0 w 313372"/>
                  <a:gd name="connsiteY24" fmla="*/ 45720 h 273367"/>
                  <a:gd name="connsiteX25" fmla="*/ 0 w 313372"/>
                  <a:gd name="connsiteY25" fmla="*/ 68580 h 273367"/>
                  <a:gd name="connsiteX26" fmla="*/ 22860 w 313372"/>
                  <a:gd name="connsiteY26" fmla="*/ 91440 h 273367"/>
                  <a:gd name="connsiteX27" fmla="*/ 32385 w 313372"/>
                  <a:gd name="connsiteY27" fmla="*/ 99060 h 273367"/>
                  <a:gd name="connsiteX28" fmla="*/ 22860 w 313372"/>
                  <a:gd name="connsiteY28" fmla="*/ 110490 h 273367"/>
                  <a:gd name="connsiteX29" fmla="*/ 19050 w 313372"/>
                  <a:gd name="connsiteY29" fmla="*/ 110490 h 273367"/>
                  <a:gd name="connsiteX30" fmla="*/ 115253 w 313372"/>
                  <a:gd name="connsiteY30" fmla="*/ 170498 h 273367"/>
                  <a:gd name="connsiteX31" fmla="*/ 120968 w 313372"/>
                  <a:gd name="connsiteY31" fmla="*/ 176213 h 273367"/>
                  <a:gd name="connsiteX32" fmla="*/ 120015 w 313372"/>
                  <a:gd name="connsiteY32" fmla="*/ 180975 h 273367"/>
                  <a:gd name="connsiteX33" fmla="*/ 88582 w 313372"/>
                  <a:gd name="connsiteY33" fmla="*/ 235267 h 273367"/>
                  <a:gd name="connsiteX34" fmla="*/ 45720 w 313372"/>
                  <a:gd name="connsiteY34" fmla="*/ 162878 h 273367"/>
                  <a:gd name="connsiteX35" fmla="*/ 38100 w 313372"/>
                  <a:gd name="connsiteY35" fmla="*/ 159067 h 273367"/>
                  <a:gd name="connsiteX36" fmla="*/ 22860 w 313372"/>
                  <a:gd name="connsiteY36" fmla="*/ 159067 h 273367"/>
                  <a:gd name="connsiteX37" fmla="*/ 76200 w 313372"/>
                  <a:gd name="connsiteY37" fmla="*/ 248603 h 273367"/>
                  <a:gd name="connsiteX38" fmla="*/ 83820 w 313372"/>
                  <a:gd name="connsiteY38" fmla="*/ 252413 h 273367"/>
                  <a:gd name="connsiteX39" fmla="*/ 95250 w 313372"/>
                  <a:gd name="connsiteY39" fmla="*/ 252413 h 273367"/>
                  <a:gd name="connsiteX40" fmla="*/ 98107 w 313372"/>
                  <a:gd name="connsiteY40" fmla="*/ 252413 h 273367"/>
                  <a:gd name="connsiteX41" fmla="*/ 110490 w 313372"/>
                  <a:gd name="connsiteY41" fmla="*/ 252413 h 273367"/>
                  <a:gd name="connsiteX42" fmla="*/ 114300 w 313372"/>
                  <a:gd name="connsiteY42" fmla="*/ 251460 h 273367"/>
                  <a:gd name="connsiteX43" fmla="*/ 133350 w 313372"/>
                  <a:gd name="connsiteY43" fmla="*/ 215265 h 273367"/>
                  <a:gd name="connsiteX44" fmla="*/ 138113 w 313372"/>
                  <a:gd name="connsiteY44" fmla="*/ 213360 h 273367"/>
                  <a:gd name="connsiteX45" fmla="*/ 140018 w 313372"/>
                  <a:gd name="connsiteY45" fmla="*/ 218123 h 273367"/>
                  <a:gd name="connsiteX46" fmla="*/ 123825 w 313372"/>
                  <a:gd name="connsiteY46" fmla="*/ 255270 h 273367"/>
                  <a:gd name="connsiteX47" fmla="*/ 124778 w 313372"/>
                  <a:gd name="connsiteY47" fmla="*/ 260033 h 273367"/>
                  <a:gd name="connsiteX48" fmla="*/ 150495 w 313372"/>
                  <a:gd name="connsiteY48" fmla="*/ 273368 h 273367"/>
                  <a:gd name="connsiteX49" fmla="*/ 155258 w 313372"/>
                  <a:gd name="connsiteY49" fmla="*/ 269558 h 273367"/>
                  <a:gd name="connsiteX50" fmla="*/ 155258 w 313372"/>
                  <a:gd name="connsiteY50" fmla="*/ 220028 h 273367"/>
                  <a:gd name="connsiteX51" fmla="*/ 159068 w 313372"/>
                  <a:gd name="connsiteY51" fmla="*/ 216217 h 273367"/>
                  <a:gd name="connsiteX52" fmla="*/ 162878 w 313372"/>
                  <a:gd name="connsiteY52" fmla="*/ 220028 h 273367"/>
                  <a:gd name="connsiteX53" fmla="*/ 162878 w 313372"/>
                  <a:gd name="connsiteY53" fmla="*/ 268605 h 273367"/>
                  <a:gd name="connsiteX54" fmla="*/ 167640 w 313372"/>
                  <a:gd name="connsiteY54" fmla="*/ 272415 h 273367"/>
                  <a:gd name="connsiteX55" fmla="*/ 191453 w 313372"/>
                  <a:gd name="connsiteY55" fmla="*/ 259080 h 273367"/>
                  <a:gd name="connsiteX56" fmla="*/ 192405 w 313372"/>
                  <a:gd name="connsiteY56" fmla="*/ 255270 h 273367"/>
                  <a:gd name="connsiteX57" fmla="*/ 180023 w 313372"/>
                  <a:gd name="connsiteY57" fmla="*/ 217170 h 273367"/>
                  <a:gd name="connsiteX58" fmla="*/ 182880 w 313372"/>
                  <a:gd name="connsiteY58" fmla="*/ 212408 h 273367"/>
                  <a:gd name="connsiteX59" fmla="*/ 187643 w 313372"/>
                  <a:gd name="connsiteY59" fmla="*/ 215265 h 273367"/>
                  <a:gd name="connsiteX60" fmla="*/ 200025 w 313372"/>
                  <a:gd name="connsiteY60" fmla="*/ 254317 h 273367"/>
                  <a:gd name="connsiteX61" fmla="*/ 203835 w 313372"/>
                  <a:gd name="connsiteY61" fmla="*/ 255270 h 273367"/>
                  <a:gd name="connsiteX62" fmla="*/ 219075 w 313372"/>
                  <a:gd name="connsiteY62" fmla="*/ 255270 h 273367"/>
                  <a:gd name="connsiteX63" fmla="*/ 227648 w 313372"/>
                  <a:gd name="connsiteY63" fmla="*/ 240983 h 273367"/>
                  <a:gd name="connsiteX64" fmla="*/ 194310 w 313372"/>
                  <a:gd name="connsiteY64" fmla="*/ 183833 h 273367"/>
                  <a:gd name="connsiteX65" fmla="*/ 193358 w 313372"/>
                  <a:gd name="connsiteY65" fmla="*/ 179070 h 273367"/>
                  <a:gd name="connsiteX66" fmla="*/ 199073 w 313372"/>
                  <a:gd name="connsiteY66" fmla="*/ 173355 h 273367"/>
                  <a:gd name="connsiteX67" fmla="*/ 295275 w 313372"/>
                  <a:gd name="connsiteY67" fmla="*/ 113348 h 273367"/>
                  <a:gd name="connsiteX68" fmla="*/ 290513 w 313372"/>
                  <a:gd name="connsiteY68" fmla="*/ 113348 h 273367"/>
                  <a:gd name="connsiteX69" fmla="*/ 280988 w 313372"/>
                  <a:gd name="connsiteY69" fmla="*/ 105728 h 273367"/>
                  <a:gd name="connsiteX70" fmla="*/ 290513 w 313372"/>
                  <a:gd name="connsiteY70" fmla="*/ 94298 h 273367"/>
                  <a:gd name="connsiteX71" fmla="*/ 313373 w 313372"/>
                  <a:gd name="connsiteY71" fmla="*/ 71438 h 273367"/>
                  <a:gd name="connsiteX72" fmla="*/ 313373 w 313372"/>
                  <a:gd name="connsiteY72" fmla="*/ 48578 h 273367"/>
                  <a:gd name="connsiteX73" fmla="*/ 313373 w 313372"/>
                  <a:gd name="connsiteY73" fmla="*/ 46672 h 273367"/>
                  <a:gd name="connsiteX74" fmla="*/ 237173 w 313372"/>
                  <a:gd name="connsiteY74" fmla="*/ 46672 h 27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313372" h="273367">
                    <a:moveTo>
                      <a:pt x="237173" y="45720"/>
                    </a:moveTo>
                    <a:cubicBezTo>
                      <a:pt x="222885" y="45720"/>
                      <a:pt x="209550" y="56197"/>
                      <a:pt x="207645" y="70485"/>
                    </a:cubicBezTo>
                    <a:lnTo>
                      <a:pt x="200978" y="103823"/>
                    </a:lnTo>
                    <a:cubicBezTo>
                      <a:pt x="200025" y="107633"/>
                      <a:pt x="197168" y="111443"/>
                      <a:pt x="192405" y="111443"/>
                    </a:cubicBezTo>
                    <a:cubicBezTo>
                      <a:pt x="186690" y="111443"/>
                      <a:pt x="181928" y="107633"/>
                      <a:pt x="182880" y="101918"/>
                    </a:cubicBezTo>
                    <a:cubicBezTo>
                      <a:pt x="182880" y="93345"/>
                      <a:pt x="183833" y="83820"/>
                      <a:pt x="184785" y="76200"/>
                    </a:cubicBezTo>
                    <a:cubicBezTo>
                      <a:pt x="189548" y="44768"/>
                      <a:pt x="219075" y="22860"/>
                      <a:pt x="251460" y="27622"/>
                    </a:cubicBezTo>
                    <a:cubicBezTo>
                      <a:pt x="251460" y="12383"/>
                      <a:pt x="239077" y="0"/>
                      <a:pt x="223838" y="0"/>
                    </a:cubicBezTo>
                    <a:lnTo>
                      <a:pt x="200978" y="0"/>
                    </a:lnTo>
                    <a:cubicBezTo>
                      <a:pt x="191453" y="0"/>
                      <a:pt x="182880" y="7620"/>
                      <a:pt x="182880" y="18097"/>
                    </a:cubicBezTo>
                    <a:lnTo>
                      <a:pt x="182880" y="18097"/>
                    </a:lnTo>
                    <a:cubicBezTo>
                      <a:pt x="173355" y="24765"/>
                      <a:pt x="164783" y="32385"/>
                      <a:pt x="157163" y="40958"/>
                    </a:cubicBezTo>
                    <a:cubicBezTo>
                      <a:pt x="149543" y="32385"/>
                      <a:pt x="140970" y="24765"/>
                      <a:pt x="131445" y="18097"/>
                    </a:cubicBezTo>
                    <a:lnTo>
                      <a:pt x="131445" y="18097"/>
                    </a:lnTo>
                    <a:cubicBezTo>
                      <a:pt x="131445" y="8572"/>
                      <a:pt x="123825" y="0"/>
                      <a:pt x="113348" y="0"/>
                    </a:cubicBezTo>
                    <a:lnTo>
                      <a:pt x="90488" y="0"/>
                    </a:lnTo>
                    <a:cubicBezTo>
                      <a:pt x="75248" y="0"/>
                      <a:pt x="62865" y="12383"/>
                      <a:pt x="62865" y="27622"/>
                    </a:cubicBezTo>
                    <a:cubicBezTo>
                      <a:pt x="94298" y="22860"/>
                      <a:pt x="123825" y="44768"/>
                      <a:pt x="129540" y="76200"/>
                    </a:cubicBezTo>
                    <a:cubicBezTo>
                      <a:pt x="130493" y="83820"/>
                      <a:pt x="131445" y="92393"/>
                      <a:pt x="131445" y="101918"/>
                    </a:cubicBezTo>
                    <a:cubicBezTo>
                      <a:pt x="131445" y="106680"/>
                      <a:pt x="128588" y="110490"/>
                      <a:pt x="124778" y="111443"/>
                    </a:cubicBezTo>
                    <a:cubicBezTo>
                      <a:pt x="119063" y="112395"/>
                      <a:pt x="114300" y="109538"/>
                      <a:pt x="113348" y="103823"/>
                    </a:cubicBezTo>
                    <a:lnTo>
                      <a:pt x="109538" y="82868"/>
                    </a:lnTo>
                    <a:cubicBezTo>
                      <a:pt x="105728" y="60960"/>
                      <a:pt x="85725" y="43815"/>
                      <a:pt x="62865" y="43815"/>
                    </a:cubicBezTo>
                    <a:lnTo>
                      <a:pt x="0" y="43815"/>
                    </a:lnTo>
                    <a:lnTo>
                      <a:pt x="0" y="45720"/>
                    </a:lnTo>
                    <a:lnTo>
                      <a:pt x="0" y="68580"/>
                    </a:lnTo>
                    <a:cubicBezTo>
                      <a:pt x="0" y="80963"/>
                      <a:pt x="10478" y="91440"/>
                      <a:pt x="22860" y="91440"/>
                    </a:cubicBezTo>
                    <a:cubicBezTo>
                      <a:pt x="27622" y="91440"/>
                      <a:pt x="31433" y="94298"/>
                      <a:pt x="32385" y="99060"/>
                    </a:cubicBezTo>
                    <a:cubicBezTo>
                      <a:pt x="33338" y="104775"/>
                      <a:pt x="28575" y="110490"/>
                      <a:pt x="22860" y="110490"/>
                    </a:cubicBezTo>
                    <a:lnTo>
                      <a:pt x="19050" y="110490"/>
                    </a:lnTo>
                    <a:cubicBezTo>
                      <a:pt x="39053" y="143828"/>
                      <a:pt x="74295" y="166688"/>
                      <a:pt x="115253" y="170498"/>
                    </a:cubicBezTo>
                    <a:cubicBezTo>
                      <a:pt x="118110" y="170498"/>
                      <a:pt x="120968" y="172403"/>
                      <a:pt x="120968" y="176213"/>
                    </a:cubicBezTo>
                    <a:cubicBezTo>
                      <a:pt x="120968" y="178117"/>
                      <a:pt x="120968" y="179070"/>
                      <a:pt x="120015" y="180975"/>
                    </a:cubicBezTo>
                    <a:lnTo>
                      <a:pt x="88582" y="235267"/>
                    </a:lnTo>
                    <a:lnTo>
                      <a:pt x="45720" y="162878"/>
                    </a:lnTo>
                    <a:cubicBezTo>
                      <a:pt x="43815" y="160020"/>
                      <a:pt x="40958" y="159067"/>
                      <a:pt x="38100" y="159067"/>
                    </a:cubicBezTo>
                    <a:lnTo>
                      <a:pt x="22860" y="159067"/>
                    </a:lnTo>
                    <a:lnTo>
                      <a:pt x="76200" y="248603"/>
                    </a:lnTo>
                    <a:cubicBezTo>
                      <a:pt x="78105" y="251460"/>
                      <a:pt x="80963" y="252413"/>
                      <a:pt x="83820" y="252413"/>
                    </a:cubicBezTo>
                    <a:lnTo>
                      <a:pt x="95250" y="252413"/>
                    </a:lnTo>
                    <a:lnTo>
                      <a:pt x="98107" y="252413"/>
                    </a:lnTo>
                    <a:lnTo>
                      <a:pt x="110490" y="252413"/>
                    </a:lnTo>
                    <a:cubicBezTo>
                      <a:pt x="111443" y="252413"/>
                      <a:pt x="113348" y="252413"/>
                      <a:pt x="114300" y="251460"/>
                    </a:cubicBezTo>
                    <a:lnTo>
                      <a:pt x="133350" y="215265"/>
                    </a:lnTo>
                    <a:cubicBezTo>
                      <a:pt x="134303" y="213360"/>
                      <a:pt x="136208" y="212408"/>
                      <a:pt x="138113" y="213360"/>
                    </a:cubicBezTo>
                    <a:cubicBezTo>
                      <a:pt x="140018" y="214313"/>
                      <a:pt x="140970" y="216217"/>
                      <a:pt x="140018" y="218123"/>
                    </a:cubicBezTo>
                    <a:lnTo>
                      <a:pt x="123825" y="255270"/>
                    </a:lnTo>
                    <a:cubicBezTo>
                      <a:pt x="122873" y="257175"/>
                      <a:pt x="123825" y="258128"/>
                      <a:pt x="124778" y="260033"/>
                    </a:cubicBezTo>
                    <a:cubicBezTo>
                      <a:pt x="131445" y="266700"/>
                      <a:pt x="140018" y="271463"/>
                      <a:pt x="150495" y="273368"/>
                    </a:cubicBezTo>
                    <a:cubicBezTo>
                      <a:pt x="153353" y="273368"/>
                      <a:pt x="155258" y="271463"/>
                      <a:pt x="155258" y="269558"/>
                    </a:cubicBezTo>
                    <a:lnTo>
                      <a:pt x="155258" y="220028"/>
                    </a:lnTo>
                    <a:cubicBezTo>
                      <a:pt x="155258" y="218123"/>
                      <a:pt x="157163" y="216217"/>
                      <a:pt x="159068" y="216217"/>
                    </a:cubicBezTo>
                    <a:cubicBezTo>
                      <a:pt x="160973" y="216217"/>
                      <a:pt x="162878" y="218123"/>
                      <a:pt x="162878" y="220028"/>
                    </a:cubicBezTo>
                    <a:lnTo>
                      <a:pt x="162878" y="268605"/>
                    </a:lnTo>
                    <a:cubicBezTo>
                      <a:pt x="162878" y="271463"/>
                      <a:pt x="164783" y="273368"/>
                      <a:pt x="167640" y="272415"/>
                    </a:cubicBezTo>
                    <a:cubicBezTo>
                      <a:pt x="177165" y="270510"/>
                      <a:pt x="184785" y="265748"/>
                      <a:pt x="191453" y="259080"/>
                    </a:cubicBezTo>
                    <a:cubicBezTo>
                      <a:pt x="192405" y="258128"/>
                      <a:pt x="192405" y="256223"/>
                      <a:pt x="192405" y="255270"/>
                    </a:cubicBezTo>
                    <a:lnTo>
                      <a:pt x="180023" y="217170"/>
                    </a:lnTo>
                    <a:cubicBezTo>
                      <a:pt x="179070" y="215265"/>
                      <a:pt x="180023" y="213360"/>
                      <a:pt x="182880" y="212408"/>
                    </a:cubicBezTo>
                    <a:cubicBezTo>
                      <a:pt x="184785" y="211455"/>
                      <a:pt x="186690" y="212408"/>
                      <a:pt x="187643" y="215265"/>
                    </a:cubicBezTo>
                    <a:lnTo>
                      <a:pt x="200025" y="254317"/>
                    </a:lnTo>
                    <a:cubicBezTo>
                      <a:pt x="200978" y="254317"/>
                      <a:pt x="202883" y="255270"/>
                      <a:pt x="203835" y="255270"/>
                    </a:cubicBezTo>
                    <a:lnTo>
                      <a:pt x="219075" y="255270"/>
                    </a:lnTo>
                    <a:cubicBezTo>
                      <a:pt x="226695" y="255270"/>
                      <a:pt x="231458" y="246698"/>
                      <a:pt x="227648" y="240983"/>
                    </a:cubicBezTo>
                    <a:lnTo>
                      <a:pt x="194310" y="183833"/>
                    </a:lnTo>
                    <a:cubicBezTo>
                      <a:pt x="193358" y="182880"/>
                      <a:pt x="193358" y="180975"/>
                      <a:pt x="193358" y="179070"/>
                    </a:cubicBezTo>
                    <a:cubicBezTo>
                      <a:pt x="194310" y="176213"/>
                      <a:pt x="196215" y="174308"/>
                      <a:pt x="199073" y="173355"/>
                    </a:cubicBezTo>
                    <a:cubicBezTo>
                      <a:pt x="240030" y="169545"/>
                      <a:pt x="275273" y="146685"/>
                      <a:pt x="295275" y="113348"/>
                    </a:cubicBezTo>
                    <a:lnTo>
                      <a:pt x="290513" y="113348"/>
                    </a:lnTo>
                    <a:cubicBezTo>
                      <a:pt x="285750" y="113348"/>
                      <a:pt x="281940" y="110490"/>
                      <a:pt x="280988" y="105728"/>
                    </a:cubicBezTo>
                    <a:cubicBezTo>
                      <a:pt x="280035" y="100013"/>
                      <a:pt x="284798" y="94298"/>
                      <a:pt x="290513" y="94298"/>
                    </a:cubicBezTo>
                    <a:cubicBezTo>
                      <a:pt x="302895" y="94298"/>
                      <a:pt x="313373" y="83820"/>
                      <a:pt x="313373" y="71438"/>
                    </a:cubicBezTo>
                    <a:lnTo>
                      <a:pt x="313373" y="48578"/>
                    </a:lnTo>
                    <a:lnTo>
                      <a:pt x="313373" y="46672"/>
                    </a:lnTo>
                    <a:lnTo>
                      <a:pt x="237173" y="4667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DejaVu Sans"/>
                  <a:cs typeface="DejaVu Sans"/>
                </a:endParaRPr>
              </a:p>
            </p:txBody>
          </p:sp>
        </p:grpSp>
      </p:grpSp>
      <p:pic>
        <p:nvPicPr>
          <p:cNvPr id="2550" name="Рисунок 2549">
            <a:extLst>
              <a:ext uri="{FF2B5EF4-FFF2-40B4-BE49-F238E27FC236}">
                <a16:creationId xmlns:a16="http://schemas.microsoft.com/office/drawing/2014/main" id="{62B54D2D-431A-2597-ACF7-C2EB54059D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645172" y="821817"/>
            <a:ext cx="117681" cy="124536"/>
          </a:xfrm>
          <a:prstGeom prst="rect">
            <a:avLst/>
          </a:prstGeom>
        </p:spPr>
      </p:pic>
      <p:pic>
        <p:nvPicPr>
          <p:cNvPr id="2552" name="Рисунок 2551">
            <a:extLst>
              <a:ext uri="{FF2B5EF4-FFF2-40B4-BE49-F238E27FC236}">
                <a16:creationId xmlns:a16="http://schemas.microsoft.com/office/drawing/2014/main" id="{DED70A92-24B0-2056-F51B-E60915589C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472453" y="1002445"/>
            <a:ext cx="117252" cy="126136"/>
          </a:xfrm>
          <a:prstGeom prst="rect">
            <a:avLst/>
          </a:prstGeom>
        </p:spPr>
      </p:pic>
      <p:pic>
        <p:nvPicPr>
          <p:cNvPr id="2554" name="Рисунок 2553">
            <a:extLst>
              <a:ext uri="{FF2B5EF4-FFF2-40B4-BE49-F238E27FC236}">
                <a16:creationId xmlns:a16="http://schemas.microsoft.com/office/drawing/2014/main" id="{661C6780-F2B6-1506-2E71-C6178A9A9A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640091" y="1031791"/>
            <a:ext cx="117422" cy="108000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068D0C8-A3CF-454D-82E5-2BCD884F466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463471" y="804489"/>
            <a:ext cx="162000" cy="162000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B6D780DB-60B9-4B7B-BF4D-268627FED3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463471" y="999334"/>
            <a:ext cx="162000" cy="162000"/>
          </a:xfrm>
          <a:prstGeom prst="rect">
            <a:avLst/>
          </a:prstGeom>
        </p:spPr>
      </p:pic>
      <p:pic>
        <p:nvPicPr>
          <p:cNvPr id="1001" name="Рисунок 1000">
            <a:extLst>
              <a:ext uri="{FF2B5EF4-FFF2-40B4-BE49-F238E27FC236}">
                <a16:creationId xmlns:a16="http://schemas.microsoft.com/office/drawing/2014/main" id="{724D4D56-5216-447B-9EB0-943F46DAC12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145814" y="802746"/>
            <a:ext cx="192503" cy="159857"/>
          </a:xfrm>
          <a:prstGeom prst="rect">
            <a:avLst/>
          </a:prstGeom>
        </p:spPr>
      </p:pic>
      <p:pic>
        <p:nvPicPr>
          <p:cNvPr id="1003" name="Рисунок 1002">
            <a:extLst>
              <a:ext uri="{FF2B5EF4-FFF2-40B4-BE49-F238E27FC236}">
                <a16:creationId xmlns:a16="http://schemas.microsoft.com/office/drawing/2014/main" id="{19DC2742-5EE0-44A4-AE3B-233ECB71170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161065" y="1001793"/>
            <a:ext cx="162000" cy="162000"/>
          </a:xfrm>
          <a:prstGeom prst="rect">
            <a:avLst/>
          </a:prstGeom>
        </p:spPr>
      </p:pic>
      <p:pic>
        <p:nvPicPr>
          <p:cNvPr id="1005" name="Рисунок 1004">
            <a:extLst>
              <a:ext uri="{FF2B5EF4-FFF2-40B4-BE49-F238E27FC236}">
                <a16:creationId xmlns:a16="http://schemas.microsoft.com/office/drawing/2014/main" id="{E6A6C530-DEA8-4C6E-89CF-9119F1E114F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348074" y="804489"/>
            <a:ext cx="162000" cy="162000"/>
          </a:xfrm>
          <a:prstGeom prst="rect">
            <a:avLst/>
          </a:prstGeom>
        </p:spPr>
      </p:pic>
      <p:pic>
        <p:nvPicPr>
          <p:cNvPr id="1007" name="Рисунок 1006">
            <a:extLst>
              <a:ext uri="{FF2B5EF4-FFF2-40B4-BE49-F238E27FC236}">
                <a16:creationId xmlns:a16="http://schemas.microsoft.com/office/drawing/2014/main" id="{74089BDD-2610-4FBA-A6C8-792832C0DCF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2348074" y="1007573"/>
            <a:ext cx="162000" cy="162000"/>
          </a:xfrm>
          <a:prstGeom prst="rect">
            <a:avLst/>
          </a:prstGeom>
        </p:spPr>
      </p:pic>
      <p:sp>
        <p:nvSpPr>
          <p:cNvPr id="33" name="object 3">
            <a:extLst>
              <a:ext uri="{FF2B5EF4-FFF2-40B4-BE49-F238E27FC236}">
                <a16:creationId xmlns:a16="http://schemas.microsoft.com/office/drawing/2014/main" id="{071A825B-53E1-2B20-7202-C930E32C6D7F}"/>
              </a:ext>
            </a:extLst>
          </p:cNvPr>
          <p:cNvSpPr txBox="1"/>
          <p:nvPr/>
        </p:nvSpPr>
        <p:spPr>
          <a:xfrm>
            <a:off x="7142668" y="1816195"/>
            <a:ext cx="50037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-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rPr>
              <a:t>Туризм</a:t>
            </a:r>
          </a:p>
        </p:txBody>
      </p:sp>
      <p:sp>
        <p:nvSpPr>
          <p:cNvPr id="34" name="Rounded Rectangle 599">
            <a:extLst>
              <a:ext uri="{FF2B5EF4-FFF2-40B4-BE49-F238E27FC236}">
                <a16:creationId xmlns:a16="http://schemas.microsoft.com/office/drawing/2014/main" id="{1923E76C-2A55-4CCC-B35C-A01377878CF6}"/>
              </a:ext>
            </a:extLst>
          </p:cNvPr>
          <p:cNvSpPr/>
          <p:nvPr/>
        </p:nvSpPr>
        <p:spPr>
          <a:xfrm>
            <a:off x="7012500" y="1856682"/>
            <a:ext cx="54300" cy="54270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>
            <a:outerShdw blurRad="25400" dist="12700" dir="5400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1" name="Rounded Rectangle 608">
            <a:extLst>
              <a:ext uri="{FF2B5EF4-FFF2-40B4-BE49-F238E27FC236}">
                <a16:creationId xmlns:a16="http://schemas.microsoft.com/office/drawing/2014/main" id="{513FDEAC-FD0E-2A88-B6D9-C07606396B0C}"/>
              </a:ext>
            </a:extLst>
          </p:cNvPr>
          <p:cNvSpPr/>
          <p:nvPr/>
        </p:nvSpPr>
        <p:spPr>
          <a:xfrm>
            <a:off x="7006752" y="2747839"/>
            <a:ext cx="54300" cy="54269"/>
          </a:xfrm>
          <a:prstGeom prst="roundRect">
            <a:avLst/>
          </a:prstGeom>
          <a:solidFill>
            <a:schemeClr val="bg1"/>
          </a:solidFill>
          <a:ln w="6350">
            <a:solidFill>
              <a:srgbClr val="7987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47689D5-01FC-765C-82C2-9D6732EFFBE7}"/>
              </a:ext>
            </a:extLst>
          </p:cNvPr>
          <p:cNvSpPr txBox="1"/>
          <p:nvPr/>
        </p:nvSpPr>
        <p:spPr>
          <a:xfrm>
            <a:off x="7148754" y="3151394"/>
            <a:ext cx="504000" cy="52968"/>
          </a:xfrm>
          <a:prstGeom prst="roundRect">
            <a:avLst/>
          </a:prstGeom>
          <a:solidFill>
            <a:schemeClr val="bg1"/>
          </a:solidFill>
          <a:ln w="6350">
            <a:noFill/>
          </a:ln>
          <a:effectLst>
            <a:outerShdw blurRad="96944" dist="111931" dir="5040000" algn="tl" rotWithShape="0">
              <a:schemeClr val="accent1">
                <a:lumMod val="50000"/>
                <a:alpha val="1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>
            <a:defPPr>
              <a:defRPr lang="ru-RU"/>
            </a:defPPr>
            <a:lvl1pPr>
              <a:lnSpc>
                <a:spcPct val="80000"/>
              </a:lnSpc>
              <a:defRPr sz="600" kern="0">
                <a:latin typeface="SB Sans Text" panose="020B0503040504020204" pitchFamily="34" charset="-52"/>
                <a:ea typeface="Roboto Slab" pitchFamily="2" charset="0"/>
                <a:cs typeface="SB Sans Text" panose="020B0503040504020204" pitchFamily="34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egoe UI" panose="020B0502040204020203" pitchFamily="34" charset="0"/>
                <a:cs typeface="Segoe UI" panose="020B0502040204020203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691420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Zj06Nk8GvkRfJZO_eNkB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Другая 5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EFC3C8"/>
      </a:accent1>
      <a:accent2>
        <a:srgbClr val="D86B77"/>
      </a:accent2>
      <a:accent3>
        <a:srgbClr val="1B587C"/>
      </a:accent3>
      <a:accent4>
        <a:srgbClr val="BF3242"/>
      </a:accent4>
      <a:accent5>
        <a:srgbClr val="14425D"/>
      </a:accent5>
      <a:accent6>
        <a:srgbClr val="C19859"/>
      </a:accent6>
      <a:hlink>
        <a:srgbClr val="6B9F25"/>
      </a:hlink>
      <a:folHlink>
        <a:srgbClr val="B26B02"/>
      </a:folHlink>
    </a:clrScheme>
    <a:fontScheme name="Другая 1">
      <a:majorFont>
        <a:latin typeface="Inter SemiBold"/>
        <a:ea typeface=""/>
        <a:cs typeface=""/>
      </a:majorFont>
      <a:minorFont>
        <a:latin typeface="Inter Extra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МГУ Шаблон 0806" id="{F6C44D81-FC3E-2944-AD63-97354425985D}" vid="{452F2ECD-8971-B144-9C8B-B2B5580565D1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0B0F0"/>
      </a:dk2>
      <a:lt2>
        <a:srgbClr val="0CDEAC"/>
      </a:lt2>
      <a:accent1>
        <a:srgbClr val="E3E6EE"/>
      </a:accent1>
      <a:accent2>
        <a:srgbClr val="00C89A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1421</TotalTime>
  <Words>2240</Words>
  <Application>Microsoft Office PowerPoint</Application>
  <PresentationFormat>Широкоэкранный</PresentationFormat>
  <Paragraphs>726</Paragraphs>
  <Slides>15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30" baseType="lpstr">
      <vt:lpstr>Arial</vt:lpstr>
      <vt:lpstr>Calibri</vt:lpstr>
      <vt:lpstr>Calibri Light</vt:lpstr>
      <vt:lpstr>Corbel</vt:lpstr>
      <vt:lpstr>Helvetica Neue</vt:lpstr>
      <vt:lpstr>Inter ExtraLight</vt:lpstr>
      <vt:lpstr>Inter SemiBold</vt:lpstr>
      <vt:lpstr>Lato</vt:lpstr>
      <vt:lpstr>Segoe UI</vt:lpstr>
      <vt:lpstr>Symbol</vt:lpstr>
      <vt:lpstr>Times New Roman</vt:lpstr>
      <vt:lpstr>Wingdings</vt:lpstr>
      <vt:lpstr>Тема Office</vt:lpstr>
      <vt:lpstr>1_Office Theme</vt:lpstr>
      <vt:lpstr>Слайд think-cell</vt:lpstr>
      <vt:lpstr>Презентация PowerPoint</vt:lpstr>
      <vt:lpstr>Тематический план</vt:lpstr>
      <vt:lpstr>Кто я?! </vt:lpstr>
      <vt:lpstr>Этапы цифровой трансформации государства</vt:lpstr>
      <vt:lpstr>Как меняется подход к госуправлению</vt:lpstr>
      <vt:lpstr>Презентация PowerPoint</vt:lpstr>
      <vt:lpstr>м</vt:lpstr>
      <vt:lpstr>Доменный подход позволяет перейти к новой парадигме проектирования архитектуры государства  и сервисов</vt:lpstr>
      <vt:lpstr>Образ функциональной архитектуры доменов на ГосТех 2030</vt:lpstr>
      <vt:lpstr>Цифровая экономика</vt:lpstr>
      <vt:lpstr>КОМПЕТЕНЦИИ СПЕЦИАЛИСТА  ПО ЦИФРОВОЙ ТРАНСФОРМАЦИИ</vt:lpstr>
      <vt:lpstr>Концептуальная модель принятия управленческих решений </vt:lpstr>
      <vt:lpstr>Изменение управленческого подхода  с учетом Big Data</vt:lpstr>
      <vt:lpstr>Региональная практика госуправления  «Я здесь живу»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ВЫСШАЯ ШКОЛА ГОСУДАРСТВЕННОГО АДМИНИСТРИРОВАНИЯ</dc:title>
  <dc:creator>karina otarova</dc:creator>
  <cp:lastModifiedBy>b</cp:lastModifiedBy>
  <cp:revision>108</cp:revision>
  <dcterms:created xsi:type="dcterms:W3CDTF">2022-06-08T19:18:59Z</dcterms:created>
  <dcterms:modified xsi:type="dcterms:W3CDTF">2023-04-06T13:31:33Z</dcterms:modified>
</cp:coreProperties>
</file>