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86" r:id="rId2"/>
    <p:sldId id="287" r:id="rId3"/>
    <p:sldId id="378" r:id="rId4"/>
    <p:sldId id="379" r:id="rId5"/>
    <p:sldId id="380" r:id="rId6"/>
    <p:sldId id="375" r:id="rId7"/>
    <p:sldId id="376" r:id="rId8"/>
    <p:sldId id="372" r:id="rId9"/>
    <p:sldId id="377" r:id="rId10"/>
    <p:sldId id="373" r:id="rId11"/>
    <p:sldId id="374" r:id="rId12"/>
    <p:sldId id="387" r:id="rId13"/>
    <p:sldId id="388" r:id="rId14"/>
    <p:sldId id="389" r:id="rId15"/>
    <p:sldId id="369" r:id="rId16"/>
    <p:sldId id="381" r:id="rId17"/>
    <p:sldId id="370" r:id="rId18"/>
    <p:sldId id="382" r:id="rId19"/>
    <p:sldId id="384" r:id="rId20"/>
    <p:sldId id="385" r:id="rId21"/>
    <p:sldId id="386" r:id="rId22"/>
    <p:sldId id="366" r:id="rId23"/>
    <p:sldId id="371" r:id="rId24"/>
    <p:sldId id="367" r:id="rId25"/>
    <p:sldId id="391" r:id="rId26"/>
    <p:sldId id="365" r:id="rId27"/>
    <p:sldId id="39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696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3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57559-BC29-4DBB-80BE-C89053609407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A02A0-0305-4DAD-AFCA-A7A11E524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5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69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7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20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37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6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79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23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09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27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18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8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88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0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95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39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9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96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0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6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32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95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9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2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72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1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18">
            <a:extLst>
              <a:ext uri="{FF2B5EF4-FFF2-40B4-BE49-F238E27FC236}">
                <a16:creationId xmlns:a16="http://schemas.microsoft.com/office/drawing/2014/main" id="{C980F979-D7A4-4577-ABD6-8D66F2DED657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FBBD873-7950-4F57-A26B-8256E4C87969}"/>
              </a:ext>
            </a:extLst>
          </p:cNvPr>
          <p:cNvSpPr/>
          <p:nvPr userDrawn="1"/>
        </p:nvSpPr>
        <p:spPr>
          <a:xfrm>
            <a:off x="2851" y="-1"/>
            <a:ext cx="12189149" cy="6858000"/>
          </a:xfrm>
          <a:prstGeom prst="rect">
            <a:avLst/>
          </a:prstGeom>
          <a:solidFill>
            <a:srgbClr val="F4969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75375-ED88-4F57-BBDD-0179EDB1C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2B49EF-3C80-4115-A48B-FC7AA6C40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C0D3BE-9E60-4D15-9767-7EA846E4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48A2D6-EDD7-460C-97D5-B45C9DA6B917}" type="datetime1">
              <a:rPr lang="ru-RU" smtClean="0"/>
              <a:pPr/>
              <a:t>13.02.2024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DC55D2-7877-41BA-B8D5-A932C472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5AFA5E-73C9-41AC-B8F1-36E7EC2B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4D89BB-A728-437B-A5C5-0967DDB34C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EBD2E9B-9489-4F94-9B01-722A4BCA728A}"/>
              </a:ext>
            </a:extLst>
          </p:cNvPr>
          <p:cNvSpPr/>
          <p:nvPr userDrawn="1"/>
        </p:nvSpPr>
        <p:spPr>
          <a:xfrm>
            <a:off x="544196" y="529874"/>
            <a:ext cx="1080135" cy="1080135"/>
          </a:xfrm>
          <a:prstGeom prst="rect">
            <a:avLst/>
          </a:prstGeom>
          <a:noFill/>
          <a:ln w="5715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139F92-A231-4CC1-9385-40BDDF74F5B6}"/>
              </a:ext>
            </a:extLst>
          </p:cNvPr>
          <p:cNvSpPr/>
          <p:nvPr userDrawn="1"/>
        </p:nvSpPr>
        <p:spPr>
          <a:xfrm>
            <a:off x="-2540" y="-6350"/>
            <a:ext cx="1409700" cy="1409700"/>
          </a:xfrm>
          <a:prstGeom prst="rect">
            <a:avLst/>
          </a:prstGeom>
          <a:solidFill>
            <a:srgbClr val="C00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439BBB-2D49-4AB3-B4DD-3C269FDD84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242" y="161275"/>
            <a:ext cx="1080135" cy="10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4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5E20B-172F-45F9-938F-CB05B129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12" y="365125"/>
            <a:ext cx="95646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6ABFEA-7A16-4F3E-A231-8FABC95CA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50B63-5C07-48AD-B553-0DA5A05D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DDE4-4ABD-4D5D-BF7B-DDF096416588}" type="datetime1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40D0B-26A7-45FA-A898-1941846A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17DA-6888-4E65-A748-9F87D1F7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6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7F44BE-0A48-49A3-8D43-C7EF93CC7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EE8669-F7E3-4128-8E47-F4FC6F694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DBBAA3-AAAC-42D9-A767-0107C68C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E492-F5FA-4937-8197-0BDF73046BED}" type="datetime1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1F60A-E09B-4C36-80AD-AC405F7A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E3292E-DA56-402E-8BF8-AF64ED95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33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75B8C8-60A9-47E4-8536-0EBA2874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275" y="1690688"/>
            <a:ext cx="9837738" cy="45291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8323086-8E54-4E26-A557-AA0BBD2C6666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40511643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65">
          <p15:clr>
            <a:srgbClr val="FBAE40"/>
          </p15:clr>
        </p15:guide>
        <p15:guide id="3" pos="4180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5B1A4-A243-4372-B618-825F9289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12" y="365125"/>
            <a:ext cx="95646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60A54B-7D2D-465E-B57C-E489E0147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936831-D2D6-4E9F-B58F-F77E4991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AD5F-7EE6-4A10-9EF4-0E0B5AD8A101}" type="datetime1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03EFD7-C5F2-455A-97CF-08BB1A246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D2FA9-7540-4DBA-A762-A0482477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4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B1034-0AB1-41D8-AD60-205F14FA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79F0C4-0A5F-4103-A834-EA26CAFB8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4BD24C-D045-4191-A58F-32A5E122F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ECB4-244C-4CB6-819A-70BA73A19749}" type="datetime1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690A7-9103-4B47-924C-2F6D8D41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8531AA-5D28-4CAD-8160-2D32D6CC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5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A4246-D974-4B43-AEE6-5B0CEF5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12" y="365125"/>
            <a:ext cx="95646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5E3034-8A0E-40CA-9126-CFB82C549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3ACC52-8D3F-416A-92AB-AD980EA65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D33E89-775B-42FB-9447-8B0FCE00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014B-A982-4902-93E1-D3FDD5ECE07E}" type="datetime1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064F6-7352-4F7C-BC52-A40C3499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8B2FD-E2F7-4022-84CD-AED65F4F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08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32C9D-8FFE-4E94-A055-310F1E9F6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12" y="365125"/>
            <a:ext cx="956627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586B87-09DD-4E97-8C2E-24C93AE8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9B3A5D-9BD7-4CE9-9FDA-3F46F116E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32EF70-A0AB-4D01-9839-9E0CECBC3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E2A2C9-833B-40DA-A8A7-F9CE00860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11E23A-AD8A-4995-9B24-C05BC99C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F1E4-320B-4C07-8F49-B0BC31D8A13B}" type="datetime1">
              <a:rPr lang="ru-RU" smtClean="0"/>
              <a:t>13.02.2024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5AA27D-F090-4A34-B56C-68668437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5EB5CF-38EA-4A25-B2C8-5EA88894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AB1C3-48EA-4BEC-8697-10A72140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12" y="365125"/>
            <a:ext cx="95646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E6B2EC-8B88-42EB-A49C-DD71C3224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F304-3C0B-4576-8106-85BA7D497D2B}" type="datetime1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A3946A-94BA-4917-9D7A-73779B07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2577F8-A4AC-4771-AFB9-1F9C19774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1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3642FC-2873-4363-A8ED-558B7347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54CC-4B15-4307-B877-25292F49DCDE}" type="datetime1">
              <a:rPr lang="ru-RU" smtClean="0"/>
              <a:t>13.02.2024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1DAC8D-CA34-498D-8DD7-72D54EEC3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030BF4-2BF4-4849-840E-6D1636F4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8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DE014-E628-4509-AD8C-856ECAEB5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2E41F8-9D6B-4CDE-8587-61D1A774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50F9A8-699A-4127-9F83-1BD701168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1A5E53-C99F-42A0-9061-52056F92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FA90-069C-4E7B-A718-DAAE4ADF804A}" type="datetime1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9347B8-B6E0-43B4-A0BF-88E5A5A5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7F18C6-46F4-4077-B7F7-B0B85F05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8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C3E2A-05F0-4503-9A71-2FF1D2F5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52C1A6-5719-4F59-8924-B77176984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871C55-FE49-4E50-8917-BC7C2CD8D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01AB01-F4D4-4842-B500-747525F7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4D27-5F64-44AD-8209-66CF86234C19}" type="datetime1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B2F3C8-F199-4CE0-BAD6-D14A377A9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5A27A5-3C5E-4F2F-9C40-8CD7227A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1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40642-1F00-4EB4-B7D2-727F82CE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12" y="365125"/>
            <a:ext cx="9564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14926D-67EC-4101-B653-FE50E51FE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58C2F3-119C-45E7-BF79-0795370B1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1B7E4E-600A-449D-ADE4-01A54BE7EECD}" type="datetime1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A713A8-FA9B-47A5-BFC1-FFC075D8B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292898-1934-4D42-8E39-5CA22BD65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9072" y="64087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4D89BB-A728-437B-A5C5-0967DDB34C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64076A-D764-49BE-B062-A2BD18FF2D8B}"/>
              </a:ext>
            </a:extLst>
          </p:cNvPr>
          <p:cNvSpPr/>
          <p:nvPr userDrawn="1"/>
        </p:nvSpPr>
        <p:spPr>
          <a:xfrm>
            <a:off x="544196" y="529874"/>
            <a:ext cx="1080135" cy="1080135"/>
          </a:xfrm>
          <a:prstGeom prst="rect">
            <a:avLst/>
          </a:prstGeom>
          <a:noFill/>
          <a:ln w="5715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863702B-5004-4215-818E-9F9EEAC32901}"/>
              </a:ext>
            </a:extLst>
          </p:cNvPr>
          <p:cNvSpPr/>
          <p:nvPr userDrawn="1"/>
        </p:nvSpPr>
        <p:spPr>
          <a:xfrm>
            <a:off x="-2540" y="-6350"/>
            <a:ext cx="1409700" cy="1409700"/>
          </a:xfrm>
          <a:prstGeom prst="rect">
            <a:avLst/>
          </a:prstGeom>
          <a:solidFill>
            <a:srgbClr val="C00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F000CE-1A3E-480F-A3FC-E7A8D8798B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2242" y="161275"/>
            <a:ext cx="1080135" cy="10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1590" y="1662163"/>
            <a:ext cx="1106881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Выпускная квалификационная работа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(результаты магистерского исследования)</a:t>
            </a: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				                      Магистрант 2 курса: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					                      Николаев Павел Михайлович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					                      Научный руководитель: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					                      Александров Юрий Владимирович,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					                      доктор экономических наук, профессор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2665" y="6473004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г. Москва – 2024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081196" y="129283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сек.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56587" y="63636"/>
            <a:ext cx="2589833" cy="646331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15-20 мин.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C0100A9-814E-4798-99F5-D69532D8531C}"/>
              </a:ext>
            </a:extLst>
          </p:cNvPr>
          <p:cNvSpPr txBox="1">
            <a:spLocks/>
          </p:cNvSpPr>
          <p:nvPr/>
        </p:nvSpPr>
        <p:spPr>
          <a:xfrm>
            <a:off x="4096512" y="63635"/>
            <a:ext cx="8095489" cy="777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Высшая школа государственного администрирования МГУ имени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М.В.Ломоносова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магистратуры: Искусственный интеллект и цифровые коммуникации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 государственном администрировании</a:t>
            </a:r>
          </a:p>
        </p:txBody>
      </p:sp>
    </p:spTree>
    <p:extLst>
      <p:ext uri="{BB962C8B-B14F-4D97-AF65-F5344CB8AC3E}">
        <p14:creationId xmlns:p14="http://schemas.microsoft.com/office/powerpoint/2010/main" val="13802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77DA650-F00D-4A9D-B5FF-B3AEAFF93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Теоретическая значимость результатов магистерского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значимость результатов магистерского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56C418D4-D8E0-410E-8E6A-3C6100B9EA84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Теоретическая и практическая значимость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83F0CA-E217-4412-BA9F-1A137A08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6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9D94D5E-4B55-47E6-B440-88F943FCE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Научно-исследовательская работа: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ru-RU" sz="1800" dirty="0"/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Научно-исследовательские семинары, конференции: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Научные публикации (монографии, журналы, сборники научных трудов):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30C79B48-CB7E-4C8A-AA54-BC73D2C2DB76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Апробация результатов 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DBAC132-8F9B-47A9-9DEB-C59E38BA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3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22770E8-98DF-4434-8FEB-CF3848D91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656"/>
            <a:ext cx="10515600" cy="5084064"/>
          </a:xfrm>
        </p:spPr>
        <p:txBody>
          <a:bodyPr>
            <a:noAutofit/>
          </a:bodyPr>
          <a:lstStyle/>
          <a:p>
            <a:pPr algn="ctr" defTabSz="45720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Содержание (оглавление):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используемой литературы и источников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3889" y="2828835"/>
            <a:ext cx="2186182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соответствии с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оглавлением (содержанием) </a:t>
            </a:r>
          </a:p>
          <a:p>
            <a:pPr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текста ВКР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30105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5348573A-9BEF-46C5-800D-99A6533797F8}"/>
              </a:ext>
            </a:extLst>
          </p:cNvPr>
          <p:cNvSpPr txBox="1">
            <a:spLocks/>
          </p:cNvSpPr>
          <p:nvPr/>
        </p:nvSpPr>
        <p:spPr>
          <a:xfrm>
            <a:off x="1140903" y="122413"/>
            <a:ext cx="9748302" cy="7420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Структура выпускной квалификационной работы – </a:t>
            </a:r>
          </a:p>
          <a:p>
            <a:pPr algn="r"/>
            <a:r>
              <a:rPr lang="ru-RU" sz="2000" dirty="0"/>
              <a:t>магистерской диссертации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4BC894-448B-4AEA-A59A-5F7696D1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18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20A08516-8559-43E4-A911-C4F8F9BCE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Нормативная правовая основа магистерского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2-4 основных федеральных закона и иных нормативных правовых актов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Научные фундаментальные труды: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основных научных работ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Официальная статистика и аналитика: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основных статистических документов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Исследовательские работы: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основных монографических и диссертационных (докторских и кандидатских) работ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Научные и иные труды на иностранном языке: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основных работ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74D65AEC-F25A-49DE-B28C-ABDF9724CF24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Список используемой литературы и источников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01D01F0-A298-422F-AD79-2C909754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7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0B192A2-48A0-4E92-B329-E4EBEA3F3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Визуализация результатов магистерского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таблиц в ВКР и их значение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рисунков в ВКР и их значение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Информационный материал, вынесенный в приложение: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(о чем)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значение</a:t>
            </a:r>
          </a:p>
          <a:p>
            <a:endParaRPr 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AA579CC4-9D6D-4526-9826-B663A135EC72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Приложения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7D01269-AD8B-4775-B0C1-911A4FE5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23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8348D999-D1C3-47CD-96C8-36EBDFE60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1224" y="4537349"/>
            <a:ext cx="7622697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1 – теория, методология и методика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2901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55482" y="5540713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</a:t>
            </a:r>
            <a:endParaRPr lang="ru-RU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228392DA-29A7-40C7-BC15-B5756871E58B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Теоретические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FA42BF4-3A15-435E-8B45-DD9DE75B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44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925E899-1E81-48B0-A5F7-07E3567B2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5743" y="4663182"/>
            <a:ext cx="7622697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1 – теория, методология и методика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2901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60001" y="5666546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</a:t>
            </a:r>
            <a:endParaRPr lang="ru-RU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13CC4AB8-39DA-425C-B27D-E3127DE744D2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Методические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EAC353-DFCD-4FE2-A479-756641B3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11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09539D1-E534-4A72-BE42-461C52BB9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0161" y="4051051"/>
            <a:ext cx="9736060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2 –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ВТОРИЧНЫЙ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 или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авторский анализ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ВТОРИЧНЫХ ДАННЫХ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- статистических (официальных) 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  аналитических (опубликованных отчетов,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						исследовательских организаций)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2901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71101" y="6096402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</a:t>
            </a:r>
            <a:endParaRPr lang="ru-RU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17CAC74B-6A64-4AB5-9425-6F9D22169CD6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Исследовательские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0F16A8C-8B1B-4AD9-A3A9-A21C4496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1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9CADE17-5552-4391-82E8-C2FEEA168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37577" y="3932086"/>
            <a:ext cx="9736060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2 –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АВТОРСКИЙ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 или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АВТОРСКОЙ 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научно-исследовательской работы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о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СОСТОЯНИИ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поднятой проблемы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27850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28517" y="6043446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4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C2C03149-3F51-4F2D-B5E5-A1C0DFCBCDC1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Исследовательские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CCF5392-4D49-4950-87D4-FD70BC01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8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DA06BE0-15E2-4CEC-856D-C001CD3F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77588" y="3965338"/>
            <a:ext cx="9736060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2 –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АВТОРСКИЙ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или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АВТОРСКОЙ 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научно-исследовательской работы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о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ФАКТОРАХ И ПРИЧИНАХ ВОЗНИКШЕГО СОСТОЯНИЯ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поднятой проблемы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2901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68528" y="6114673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5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BE089951-D258-4FF0-BA21-5606D3BA3A25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Исследовательские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B828956-CDCD-480E-8D50-40C40D36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0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EE73A75-2C0C-43DC-872A-14E46C51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Актуальность темы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7D12DF-04AE-438E-9632-C6ED99FEA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Аргументы и факты: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F3A660F-51AA-4E10-B633-4FB80918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8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3">
            <a:extLst>
              <a:ext uri="{FF2B5EF4-FFF2-40B4-BE49-F238E27FC236}">
                <a16:creationId xmlns:a16="http://schemas.microsoft.com/office/drawing/2014/main" id="{84CD3332-400C-4020-8529-2595C9A06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31169" y="2975824"/>
            <a:ext cx="9736060" cy="286232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3 – </a:t>
            </a: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АВТОРСКИЙ</a:t>
            </a:r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 или</a:t>
            </a:r>
          </a:p>
          <a:p>
            <a:pPr defTabSz="457200"/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АВТОРСКОЙ </a:t>
            </a:r>
          </a:p>
          <a:p>
            <a:pPr defTabSz="457200"/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научно-исследовательской работы</a:t>
            </a:r>
          </a:p>
          <a:p>
            <a:pPr defTabSz="457200"/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о </a:t>
            </a: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оптимизации</a:t>
            </a:r>
          </a:p>
          <a:p>
            <a:pPr defTabSz="457200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(повышении эффективности,</a:t>
            </a:r>
          </a:p>
          <a:p>
            <a:pPr defTabSz="457200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результативности, действенности,</a:t>
            </a:r>
          </a:p>
          <a:p>
            <a:pPr defTabSz="457200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рациональности, производительности),</a:t>
            </a:r>
          </a:p>
          <a:p>
            <a:pPr defTabSz="457200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максимизации / минимизации, улучшения,</a:t>
            </a:r>
          </a:p>
          <a:p>
            <a:pPr defTabSz="457200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совершенствования 	</a:t>
            </a:r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исследуемого противоречия, поднятой проблемы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74460" y="4003823"/>
            <a:ext cx="232782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среда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51097" y="258238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22109" y="6268091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6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9F161277-4C86-4A34-B8E4-D9F8E67A2261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Исследовательские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896102-6544-4D02-A551-32F4176B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57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>
            <a:extLst>
              <a:ext uri="{FF2B5EF4-FFF2-40B4-BE49-F238E27FC236}">
                <a16:creationId xmlns:a16="http://schemas.microsoft.com/office/drawing/2014/main" id="{ED930BF9-CDC2-4769-BA18-BE92497481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3506" y="906012"/>
            <a:ext cx="10664353" cy="5313814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7689" y="2650672"/>
            <a:ext cx="9736060" cy="313932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3 –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АВТОРСКИЙ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 или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АВТОРСКОЙ 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научно-исследовательской работы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о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оптимизации</a:t>
            </a: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(повышении эффективности,</a:t>
            </a: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результативности, действенности,</a:t>
            </a: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рациональности, производительности),</a:t>
            </a: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максимизации / минимизации, улучшения,</a:t>
            </a: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совершенствования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	исследуемого противоречия, поднятой проблемы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95721" y="3728171"/>
            <a:ext cx="2327823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Люди, участвующие в управленческих взаимодействиях (отношениях)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74793" y="6098332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7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560B5CC2-25CB-4669-8957-2F150778579A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Исследовательские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4044463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C899C8C-99DF-4FA4-8538-D0F29F0C2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Аргументы и факты, подтверждающие доказательство: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а) основной гипотезы магистерского исследования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б) исследовательских гипотез магистерской работы: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EBE22B8-13E0-4C1B-A9A8-4D2E5239FEC9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Доказательство гипотез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A4A237-AEDF-4C87-AEED-4BFC8B22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40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F8FEB62-3580-4937-85DA-62C7C7D94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Авторские научно-теоретические решения: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7328" y="3841286"/>
            <a:ext cx="973606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 выпускной квалификационной работы.</a:t>
            </a:r>
          </a:p>
          <a:p>
            <a:pPr defTabSz="457200"/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вывод – из одной главы: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 главы – 2 вывода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3 главы – 3 вывода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F24794FA-06BF-49BB-AD15-F4E54203B578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Теоретические выводы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55A8AC2-90F8-4C8C-B134-BFAE6665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8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D187AAD-2836-49EF-BB21-77307842E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Авторские научно-практические решения: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а) по изменению организационно-управленческой (нормативно-правовой и иной) среды: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б) по изменению отношения участников управленческих взаимодействий – людей: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43168" y="4729679"/>
            <a:ext cx="9736060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 выпускной квалификационной работы 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-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преимущественно 2 и 3 главы. </a:t>
            </a:r>
          </a:p>
          <a:p>
            <a:pPr defTabSz="457200"/>
            <a:endParaRPr lang="ru-RU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Направления, как правило, связаны: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либо с изменением организационно-управленческой среды –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средовое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либо с изменением отношения человека к проблеме –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личностное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A559CEDC-2082-40EC-9056-DEF9B63E386C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Практические рекомендации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00D9656-2BC2-4B5B-B1DD-A0B5977C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56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B1F384F-82A7-407B-820D-73C0633FA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проведенной научно-исследовательской работы 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актуализировали ориентиры тем последующих магистерских работ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ВШГА-2021: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71465" y="22901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сек.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58325" y="5218513"/>
            <a:ext cx="8717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Работа выполнена самостоятельно,</a:t>
            </a:r>
          </a:p>
          <a:p>
            <a:pPr defTabSz="457200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оригинальность 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95,06%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	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самоцитирование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1,05% 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цитирования 		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8,65%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оригинальность 	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85,36%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1D0B4485-55CD-44E5-8596-BE675BE16F06}"/>
              </a:ext>
            </a:extLst>
          </p:cNvPr>
          <p:cNvSpPr txBox="1">
            <a:spLocks/>
          </p:cNvSpPr>
          <p:nvPr/>
        </p:nvSpPr>
        <p:spPr>
          <a:xfrm>
            <a:off x="1187063" y="150778"/>
            <a:ext cx="9748302" cy="71328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Перспективы дальнейшей разработки темы, </a:t>
            </a:r>
          </a:p>
          <a:p>
            <a:pPr algn="r"/>
            <a:r>
              <a:rPr lang="ru-RU" sz="2000" dirty="0"/>
              <a:t>проанализированной в магистерском исследовании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58255BD-54FC-47D3-A86C-5E8992AD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82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2D040DB-F97D-43E0-9F53-26012212E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Оооооооооо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оооооооо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2116" y="3202742"/>
            <a:ext cx="973606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рамках реализации ценности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«академическая свобода»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магистрант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ПРАВО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дополнить 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типовую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(обязательную)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структуру рекомендованной презентации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слайдами по своему усмотрению – это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произвольная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часть его выступления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50092" y="516816"/>
            <a:ext cx="4422812" cy="923330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(один) слайд – от 10 сек. до 2 мин.</a:t>
            </a:r>
          </a:p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Всего: по усмотрению автора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92116" y="4617643"/>
            <a:ext cx="9736060" cy="203132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рамках доведения авторских результатов исследования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магистрант имеет право по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(семи) рекомендуемым направлениям  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формулу не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 слайд – 2 минуты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иные: 	2 слайда по 1 минуте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3 слайда – 1 по 1 минуте + 2 по 30 секунд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4 слайда – 4 по 30 секунд 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и иные формулы, но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времени – 2 минуты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071EDEC5-3894-43DD-90B2-CAACCFAAE19E}"/>
              </a:ext>
            </a:extLst>
          </p:cNvPr>
          <p:cNvSpPr txBox="1">
            <a:spLocks/>
          </p:cNvSpPr>
          <p:nvPr/>
        </p:nvSpPr>
        <p:spPr>
          <a:xfrm>
            <a:off x="1233182" y="135228"/>
            <a:ext cx="9974510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Формат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570B469-A7EF-44B9-A5AC-96FBDCC9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8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82665" y="6413698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г. Москва – 2024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8991" y="1381567"/>
            <a:ext cx="672734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Выпускная квалификационная работа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(результаты магистерского исследования)</a:t>
            </a: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36A4136D-F928-4388-990D-51011D197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87334"/>
              </p:ext>
            </p:extLst>
          </p:nvPr>
        </p:nvGraphicFramePr>
        <p:xfrm>
          <a:off x="1283515" y="5330780"/>
          <a:ext cx="1064562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2096">
                  <a:extLst>
                    <a:ext uri="{9D8B030D-6E8A-4147-A177-3AD203B41FA5}">
                      <a16:colId xmlns:a16="http://schemas.microsoft.com/office/drawing/2014/main" val="2300360792"/>
                    </a:ext>
                  </a:extLst>
                </a:gridCol>
                <a:gridCol w="2793533">
                  <a:extLst>
                    <a:ext uri="{9D8B030D-6E8A-4147-A177-3AD203B41FA5}">
                      <a16:colId xmlns:a16="http://schemas.microsoft.com/office/drawing/2014/main" val="4021615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Научный руководитель:</a:t>
                      </a:r>
                    </a:p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Александров Юрий Владимирович,</a:t>
                      </a:r>
                    </a:p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доктор экономических наук, профессор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Магистрант 2 курса: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 Павел Михайлович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93118471"/>
                  </a:ext>
                </a:extLst>
              </a:tr>
            </a:tbl>
          </a:graphicData>
        </a:graphic>
      </p:graphicFrame>
      <p:graphicFrame>
        <p:nvGraphicFramePr>
          <p:cNvPr id="5" name="Таблица 8">
            <a:extLst>
              <a:ext uri="{FF2B5EF4-FFF2-40B4-BE49-F238E27FC236}">
                <a16:creationId xmlns:a16="http://schemas.microsoft.com/office/drawing/2014/main" id="{4D43F655-B682-4B1E-B2A3-2BE532865E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66292" y="3212838"/>
          <a:ext cx="1702965" cy="2077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965">
                  <a:extLst>
                    <a:ext uri="{9D8B030D-6E8A-4147-A177-3AD203B41FA5}">
                      <a16:colId xmlns:a16="http://schemas.microsoft.com/office/drawing/2014/main" val="3655017921"/>
                    </a:ext>
                  </a:extLst>
                </a:gridCol>
              </a:tblGrid>
              <a:tr h="2077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ФОТО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МАГИСТРАНТА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813700"/>
                  </a:ext>
                </a:extLst>
              </a:tr>
            </a:tbl>
          </a:graphicData>
        </a:graphic>
      </p:graphicFrame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A1B9355C-6CDF-4A00-A593-7BFA90D74D26}"/>
              </a:ext>
            </a:extLst>
          </p:cNvPr>
          <p:cNvSpPr txBox="1">
            <a:spLocks/>
          </p:cNvSpPr>
          <p:nvPr/>
        </p:nvSpPr>
        <p:spPr>
          <a:xfrm>
            <a:off x="4096512" y="63635"/>
            <a:ext cx="8095489" cy="777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Высшая школа государственного администрирования МГУ имени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М.В.Ломоносова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магистратуры: Искусственный интеллект и цифровые коммуникации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 государственном администрировании</a:t>
            </a:r>
          </a:p>
        </p:txBody>
      </p:sp>
    </p:spTree>
    <p:extLst>
      <p:ext uri="{BB962C8B-B14F-4D97-AF65-F5344CB8AC3E}">
        <p14:creationId xmlns:p14="http://schemas.microsoft.com/office/powerpoint/2010/main" val="154755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0CC8E0F-6B8C-4DAB-853B-8B9962B5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Степень научной разработанности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9ABBE7-B9F1-42AA-BB13-07F79AC0D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Тематическая направленность научных работ и ученых: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D018CC-5300-45ED-ABDC-A1B0B670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8BFE41F0-2ED8-482E-B317-65EFBD3A3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Объект, предмет и противоречия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CA2AAD-68F8-4D9F-B6A9-5F7259DF4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Противоречие изучаемое в магистерском исследовании: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81FDE45-DA54-411D-B860-E22EACC7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9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35D5D69F-54A6-41D6-A80C-B0FD4399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Цель и задачи, решаемые в исследовании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F1635A-9807-42D8-80A8-0989A25E5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984A31E-A485-4AB9-8B23-E5371ECA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1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69CD9307-85A5-43DA-B283-5B0A0747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Гипотезы магистерского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B712DD-5AC9-481C-B75F-99AA03640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Основная гипотеза: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Гипотезы (исследовательские):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637D786-A464-411E-9379-C19699F1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1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58BE974F-AAA6-4D10-923B-46E64E5A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Научная новизна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A9AE07-4F9C-4C41-9B57-25BAA0E3E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Авторские открытия (результаты):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845A73-4E56-47DE-807D-D628998D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9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040D5BEF-A5A2-4268-86D6-95D6573B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Теоретическая и методологическая основы </a:t>
            </a:r>
            <a:br>
              <a:rPr lang="ru-RU" sz="2400" dirty="0"/>
            </a:br>
            <a:r>
              <a:rPr lang="ru-RU" sz="2400" dirty="0"/>
              <a:t>магистерского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C69F67-AE69-4267-B22B-495C15896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Теоретическую основу образовали: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Методологическую основу образовали: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195628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51C75BB-34E0-4D0E-BCEF-ECC84436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7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6C07456-0845-462F-9090-A73F22EC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Информационная и эмпирическая базы </a:t>
            </a:r>
            <a:br>
              <a:rPr lang="ru-RU" sz="2400" dirty="0"/>
            </a:br>
            <a:r>
              <a:rPr lang="ru-RU" sz="2400" dirty="0"/>
              <a:t>магистерского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C29EA5-8683-4597-A47F-A61E49E3E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база: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Эмпирическая база: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195628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1D8FE74-A24D-4DE5-9FA2-A2CB5348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99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1071</Words>
  <Application>Microsoft Office PowerPoint</Application>
  <PresentationFormat>Широкоэкранный</PresentationFormat>
  <Paragraphs>436</Paragraphs>
  <Slides>27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Актуальность темы</vt:lpstr>
      <vt:lpstr>Степень научной разработанности</vt:lpstr>
      <vt:lpstr>Объект, предмет и противоречия исследования</vt:lpstr>
      <vt:lpstr>Цель и задачи, решаемые в исследовании</vt:lpstr>
      <vt:lpstr>Гипотезы магистерского исследования</vt:lpstr>
      <vt:lpstr>Научная новизна</vt:lpstr>
      <vt:lpstr>Теоретическая и методологическая основы  магистерского исследования</vt:lpstr>
      <vt:lpstr>Информационная и эмпирическая базы  магистерского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2024-02-13T09:53:57Z</dcterms:created>
  <dcterms:modified xsi:type="dcterms:W3CDTF">2024-02-13T10:26:18Z</dcterms:modified>
</cp:coreProperties>
</file>